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66"/>
  </p:notesMasterIdLst>
  <p:sldIdLst>
    <p:sldId id="297" r:id="rId2"/>
    <p:sldId id="407" r:id="rId3"/>
    <p:sldId id="305" r:id="rId4"/>
    <p:sldId id="376" r:id="rId5"/>
    <p:sldId id="316" r:id="rId6"/>
    <p:sldId id="380" r:id="rId7"/>
    <p:sldId id="381" r:id="rId8"/>
    <p:sldId id="313" r:id="rId9"/>
    <p:sldId id="382" r:id="rId10"/>
    <p:sldId id="383" r:id="rId11"/>
    <p:sldId id="345" r:id="rId12"/>
    <p:sldId id="300" r:id="rId13"/>
    <p:sldId id="301" r:id="rId14"/>
    <p:sldId id="372" r:id="rId15"/>
    <p:sldId id="348" r:id="rId16"/>
    <p:sldId id="349" r:id="rId17"/>
    <p:sldId id="384" r:id="rId18"/>
    <p:sldId id="385" r:id="rId19"/>
    <p:sldId id="400" r:id="rId20"/>
    <p:sldId id="351" r:id="rId21"/>
    <p:sldId id="386" r:id="rId22"/>
    <p:sldId id="308" r:id="rId23"/>
    <p:sldId id="388" r:id="rId24"/>
    <p:sldId id="390" r:id="rId25"/>
    <p:sldId id="391" r:id="rId26"/>
    <p:sldId id="403" r:id="rId27"/>
    <p:sldId id="392" r:id="rId28"/>
    <p:sldId id="401" r:id="rId29"/>
    <p:sldId id="404" r:id="rId30"/>
    <p:sldId id="394" r:id="rId31"/>
    <p:sldId id="405" r:id="rId32"/>
    <p:sldId id="325" r:id="rId33"/>
    <p:sldId id="396" r:id="rId34"/>
    <p:sldId id="398" r:id="rId35"/>
    <p:sldId id="330" r:id="rId36"/>
    <p:sldId id="357" r:id="rId37"/>
    <p:sldId id="332" r:id="rId38"/>
    <p:sldId id="333" r:id="rId39"/>
    <p:sldId id="318" r:id="rId40"/>
    <p:sldId id="309" r:id="rId41"/>
    <p:sldId id="378" r:id="rId42"/>
    <p:sldId id="367" r:id="rId43"/>
    <p:sldId id="327" r:id="rId44"/>
    <p:sldId id="334" r:id="rId45"/>
    <p:sldId id="335" r:id="rId46"/>
    <p:sldId id="336" r:id="rId47"/>
    <p:sldId id="337" r:id="rId48"/>
    <p:sldId id="406" r:id="rId49"/>
    <p:sldId id="339" r:id="rId50"/>
    <p:sldId id="340" r:id="rId51"/>
    <p:sldId id="341" r:id="rId52"/>
    <p:sldId id="342" r:id="rId53"/>
    <p:sldId id="359" r:id="rId54"/>
    <p:sldId id="373" r:id="rId55"/>
    <p:sldId id="360" r:id="rId56"/>
    <p:sldId id="374" r:id="rId57"/>
    <p:sldId id="361" r:id="rId58"/>
    <p:sldId id="362" r:id="rId59"/>
    <p:sldId id="363" r:id="rId60"/>
    <p:sldId id="364" r:id="rId61"/>
    <p:sldId id="365" r:id="rId62"/>
    <p:sldId id="366" r:id="rId63"/>
    <p:sldId id="368" r:id="rId64"/>
    <p:sldId id="370" r:id="rId65"/>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40" autoAdjust="0"/>
    <p:restoredTop sz="84152" autoAdjust="0"/>
  </p:normalViewPr>
  <p:slideViewPr>
    <p:cSldViewPr>
      <p:cViewPr varScale="1">
        <p:scale>
          <a:sx n="96" d="100"/>
          <a:sy n="96" d="100"/>
        </p:scale>
        <p:origin x="1392"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a:defRPr sz="1200"/>
            </a:lvl1pPr>
          </a:lstStyle>
          <a:p>
            <a:fld id="{D352CB74-08B0-4319-8ED8-F79270B2C1EF}" type="datetimeFigureOut">
              <a:rPr lang="en-US" smtClean="0"/>
              <a:pPr/>
              <a:t>9/6/2017</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a:defRPr sz="1200"/>
            </a:lvl1pPr>
          </a:lstStyle>
          <a:p>
            <a:fld id="{44463862-81AD-4451-B0C5-772AC4D0E4C7}" type="slidenum">
              <a:rPr lang="en-US" smtClean="0"/>
              <a:pPr/>
              <a:t>‹#›</a:t>
            </a:fld>
            <a:endParaRPr lang="en-US"/>
          </a:p>
        </p:txBody>
      </p:sp>
    </p:spTree>
    <p:extLst>
      <p:ext uri="{BB962C8B-B14F-4D97-AF65-F5344CB8AC3E}">
        <p14:creationId xmlns:p14="http://schemas.microsoft.com/office/powerpoint/2010/main" val="518989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1</a:t>
            </a:fld>
            <a:endParaRPr lang="en-US"/>
          </a:p>
        </p:txBody>
      </p:sp>
    </p:spTree>
    <p:extLst>
      <p:ext uri="{BB962C8B-B14F-4D97-AF65-F5344CB8AC3E}">
        <p14:creationId xmlns:p14="http://schemas.microsoft.com/office/powerpoint/2010/main" val="275009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10</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11</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12</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13</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14</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15</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16</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17</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18</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19</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2</a:t>
            </a:fld>
            <a:endParaRPr lang="en-US"/>
          </a:p>
        </p:txBody>
      </p:sp>
    </p:spTree>
    <p:extLst>
      <p:ext uri="{BB962C8B-B14F-4D97-AF65-F5344CB8AC3E}">
        <p14:creationId xmlns:p14="http://schemas.microsoft.com/office/powerpoint/2010/main" val="2597652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20</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21</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22</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23</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24</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25</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26</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27</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28</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29</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3</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30</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31</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32</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33</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34</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35</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36</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37</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38</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39</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4</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40</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41</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42</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43</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44</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45</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46</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47</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48</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49</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5</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50</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51</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52</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53</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54</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55</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56</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57</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58</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59</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6</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60</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61</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62</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63</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64</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7</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8</a:t>
            </a:fld>
            <a:endParaRPr lang="en-US"/>
          </a:p>
        </p:txBody>
      </p:sp>
    </p:spTree>
    <p:extLst>
      <p:ext uri="{BB962C8B-B14F-4D97-AF65-F5344CB8AC3E}">
        <p14:creationId xmlns:p14="http://schemas.microsoft.com/office/powerpoint/2010/main" val="768140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63862-81AD-4451-B0C5-772AC4D0E4C7}" type="slidenum">
              <a:rPr lang="en-US" smtClean="0"/>
              <a:pPr/>
              <a:t>9</a:t>
            </a:fld>
            <a:endParaRPr lang="en-US"/>
          </a:p>
        </p:txBody>
      </p:sp>
    </p:spTree>
    <p:extLst>
      <p:ext uri="{BB962C8B-B14F-4D97-AF65-F5344CB8AC3E}">
        <p14:creationId xmlns:p14="http://schemas.microsoft.com/office/powerpoint/2010/main" val="76814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D8BD707-D9CF-40AE-B4C6-C98DA3205C09}" type="datetimeFigureOut">
              <a:rPr lang="en-US" smtClean="0"/>
              <a:pPr/>
              <a:t>9/6/2017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9/6/2017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9/6/2017</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B619EB-2B89-4315-A8F8-766D3B1E2E71}"/>
              </a:ext>
            </a:extLst>
          </p:cNvPr>
          <p:cNvSpPr/>
          <p:nvPr/>
        </p:nvSpPr>
        <p:spPr>
          <a:xfrm>
            <a:off x="497732" y="111760"/>
            <a:ext cx="8382000" cy="6593840"/>
          </a:xfrm>
          <a:prstGeom prst="rect">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475FF958-EB9D-4F2C-8164-4704AD92D148}"/>
              </a:ext>
            </a:extLst>
          </p:cNvPr>
          <p:cNvSpPr txBox="1">
            <a:spLocks/>
          </p:cNvSpPr>
          <p:nvPr/>
        </p:nvSpPr>
        <p:spPr>
          <a:xfrm>
            <a:off x="1031132" y="990600"/>
            <a:ext cx="7172404" cy="4477705"/>
          </a:xfrm>
          <a:prstGeom prst="rect">
            <a:avLst/>
          </a:prstGeom>
          <a:solidFill>
            <a:schemeClr val="bg1">
              <a:alpha val="56000"/>
            </a:schemeClr>
          </a:solidFill>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dirty="0">
                <a:solidFill>
                  <a:srgbClr val="002060"/>
                </a:solidFill>
                <a:effectLst>
                  <a:outerShdw blurRad="38100" dist="38100" dir="2700000" algn="tl">
                    <a:srgbClr val="000000">
                      <a:alpha val="43137"/>
                    </a:srgbClr>
                  </a:outerShdw>
                </a:effectLst>
              </a:rPr>
              <a:t>Municipal Board Empowerment Series Workshop #4</a:t>
            </a:r>
            <a:br>
              <a:rPr lang="en-US" sz="4200" b="1" dirty="0">
                <a:solidFill>
                  <a:srgbClr val="002060"/>
                </a:solidFill>
                <a:effectLst>
                  <a:outerShdw blurRad="38100" dist="38100" dir="2700000" algn="tl">
                    <a:srgbClr val="000000">
                      <a:alpha val="43137"/>
                    </a:srgbClr>
                  </a:outerShdw>
                </a:effectLst>
              </a:rPr>
            </a:br>
            <a:br>
              <a:rPr lang="en-US" sz="3200" b="1" dirty="0">
                <a:solidFill>
                  <a:srgbClr val="002060"/>
                </a:solidFill>
                <a:effectLst>
                  <a:outerShdw blurRad="38100" dist="38100" dir="2700000" algn="tl">
                    <a:srgbClr val="000000">
                      <a:alpha val="43137"/>
                    </a:srgbClr>
                  </a:outerShdw>
                </a:effectLst>
              </a:rPr>
            </a:br>
            <a:r>
              <a:rPr lang="en-US" sz="4200" b="1" dirty="0">
                <a:solidFill>
                  <a:srgbClr val="002060"/>
                </a:solidFill>
                <a:effectLst>
                  <a:outerShdw blurRad="38100" dist="38100" dir="2700000" algn="tl">
                    <a:srgbClr val="000000">
                      <a:alpha val="43137"/>
                    </a:srgbClr>
                  </a:outerShdw>
                </a:effectLst>
              </a:rPr>
              <a:t>NH</a:t>
            </a:r>
            <a:r>
              <a:rPr lang="en-US" sz="3200" b="1" dirty="0">
                <a:solidFill>
                  <a:srgbClr val="002060"/>
                </a:solidFill>
                <a:effectLst>
                  <a:outerShdw blurRad="38100" dist="38100" dir="2700000" algn="tl">
                    <a:srgbClr val="000000">
                      <a:alpha val="43137"/>
                    </a:srgbClr>
                  </a:outerShdw>
                </a:effectLst>
              </a:rPr>
              <a:t> </a:t>
            </a:r>
            <a:r>
              <a:rPr lang="en-US" sz="4200" b="1" dirty="0">
                <a:solidFill>
                  <a:srgbClr val="002060"/>
                </a:solidFill>
                <a:effectLst>
                  <a:outerShdw blurRad="38100" dist="38100" dir="2700000" algn="tl">
                    <a:srgbClr val="000000">
                      <a:alpha val="43137"/>
                    </a:srgbClr>
                  </a:outerShdw>
                </a:effectLst>
              </a:rPr>
              <a:t>Coastal Viewer 101 for</a:t>
            </a:r>
            <a:br>
              <a:rPr lang="en-US" sz="4200" b="1" dirty="0">
                <a:solidFill>
                  <a:srgbClr val="002060"/>
                </a:solidFill>
                <a:effectLst>
                  <a:outerShdw blurRad="38100" dist="38100" dir="2700000" algn="tl">
                    <a:srgbClr val="000000">
                      <a:alpha val="43137"/>
                    </a:srgbClr>
                  </a:outerShdw>
                </a:effectLst>
              </a:rPr>
            </a:br>
            <a:r>
              <a:rPr lang="en-US" sz="4200" b="1" dirty="0">
                <a:solidFill>
                  <a:srgbClr val="002060"/>
                </a:solidFill>
                <a:effectLst>
                  <a:outerShdw blurRad="38100" dist="38100" dir="2700000" algn="tl">
                    <a:srgbClr val="000000">
                      <a:alpha val="43137"/>
                    </a:srgbClr>
                  </a:outerShdw>
                </a:effectLst>
              </a:rPr>
              <a:t>Land Conservation</a:t>
            </a:r>
          </a:p>
          <a:p>
            <a:pPr algn="ctr"/>
            <a:endParaRPr lang="en-US" sz="4200" b="1" dirty="0">
              <a:solidFill>
                <a:srgbClr val="002060"/>
              </a:solidFill>
              <a:effectLst>
                <a:outerShdw blurRad="38100" dist="38100" dir="2700000" algn="tl">
                  <a:srgbClr val="000000">
                    <a:alpha val="43137"/>
                  </a:srgbClr>
                </a:outerShdw>
              </a:effectLst>
            </a:endParaRPr>
          </a:p>
          <a:p>
            <a:pPr algn="ctr"/>
            <a:r>
              <a:rPr lang="en-US" sz="4200" b="1" u="sng" dirty="0">
                <a:solidFill>
                  <a:srgbClr val="002060"/>
                </a:solidFill>
                <a:effectLst>
                  <a:outerShdw blurRad="38100" dist="38100" dir="2700000" algn="tl">
                    <a:srgbClr val="000000">
                      <a:alpha val="43137"/>
                    </a:srgbClr>
                  </a:outerShdw>
                </a:effectLst>
              </a:rPr>
              <a:t>Exercises</a:t>
            </a:r>
            <a:br>
              <a:rPr lang="en-US" sz="4200" b="1" dirty="0">
                <a:solidFill>
                  <a:srgbClr val="002060"/>
                </a:solidFill>
                <a:effectLst>
                  <a:outerShdw blurRad="38100" dist="38100" dir="2700000" algn="tl">
                    <a:srgbClr val="000000">
                      <a:alpha val="43137"/>
                    </a:srgbClr>
                  </a:outerShdw>
                </a:effectLst>
              </a:rPr>
            </a:br>
            <a:br>
              <a:rPr lang="en-US" sz="3600" b="1" dirty="0">
                <a:solidFill>
                  <a:srgbClr val="002060"/>
                </a:solidFill>
                <a:effectLst>
                  <a:outerShdw blurRad="38100" dist="38100" dir="2700000" algn="tl">
                    <a:srgbClr val="000000">
                      <a:alpha val="43137"/>
                    </a:srgbClr>
                  </a:outerShdw>
                </a:effectLst>
              </a:rPr>
            </a:br>
            <a:r>
              <a:rPr lang="en-US" sz="2000" dirty="0">
                <a:solidFill>
                  <a:srgbClr val="002060"/>
                </a:solidFill>
                <a:effectLst>
                  <a:outerShdw blurRad="38100" dist="38100" dir="2700000" algn="tl">
                    <a:srgbClr val="000000">
                      <a:alpha val="43137"/>
                    </a:srgbClr>
                  </a:outerShdw>
                </a:effectLst>
              </a:rPr>
              <a:t>September 6, 2017</a:t>
            </a:r>
            <a:br>
              <a:rPr lang="en-US" sz="2000" dirty="0">
                <a:solidFill>
                  <a:srgbClr val="002060"/>
                </a:solidFill>
                <a:effectLst>
                  <a:outerShdw blurRad="38100" dist="38100" dir="2700000" algn="tl">
                    <a:srgbClr val="000000">
                      <a:alpha val="43137"/>
                    </a:srgbClr>
                  </a:outerShdw>
                </a:effectLst>
              </a:rPr>
            </a:br>
            <a:endParaRPr lang="en-US" sz="2000" dirty="0">
              <a:solidFill>
                <a:srgbClr val="002060"/>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5CADA457-6E39-4364-9A97-CDEFC05C22E4}"/>
              </a:ext>
            </a:extLst>
          </p:cNvPr>
          <p:cNvPicPr>
            <a:picLocks noChangeAspect="1"/>
          </p:cNvPicPr>
          <p:nvPr/>
        </p:nvPicPr>
        <p:blipFill>
          <a:blip r:embed="rId3"/>
          <a:stretch>
            <a:fillRect/>
          </a:stretch>
        </p:blipFill>
        <p:spPr>
          <a:xfrm>
            <a:off x="533400" y="5715000"/>
            <a:ext cx="8248805" cy="896305"/>
          </a:xfrm>
          <a:prstGeom prst="rect">
            <a:avLst/>
          </a:prstGeom>
        </p:spPr>
      </p:pic>
    </p:spTree>
    <p:extLst>
      <p:ext uri="{BB962C8B-B14F-4D97-AF65-F5344CB8AC3E}">
        <p14:creationId xmlns:p14="http://schemas.microsoft.com/office/powerpoint/2010/main" val="2583359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1676400"/>
          </a:xfrm>
        </p:spPr>
        <p:txBody>
          <a:bodyPr>
            <a:noAutofit/>
          </a:bodyPr>
          <a:lstStyle/>
          <a:p>
            <a:pPr>
              <a:lnSpc>
                <a:spcPct val="150000"/>
              </a:lnSpc>
            </a:pPr>
            <a:r>
              <a:rPr lang="en-US" sz="3200" b="1" dirty="0"/>
              <a:t>Training Exercise 1 – Explore the Coastal Viewer</a:t>
            </a:r>
            <a:br>
              <a:rPr lang="en-US" sz="3000" b="1" dirty="0"/>
            </a:br>
            <a:r>
              <a:rPr lang="en-US" sz="2600" dirty="0"/>
              <a:t>3. Navigate within the Map Area</a:t>
            </a:r>
          </a:p>
        </p:txBody>
      </p:sp>
      <p:sp>
        <p:nvSpPr>
          <p:cNvPr id="3" name="Content Placeholder 2"/>
          <p:cNvSpPr>
            <a:spLocks noGrp="1"/>
          </p:cNvSpPr>
          <p:nvPr>
            <p:ph idx="1"/>
          </p:nvPr>
        </p:nvSpPr>
        <p:spPr>
          <a:xfrm>
            <a:off x="457200" y="2133600"/>
            <a:ext cx="3581400" cy="4267200"/>
          </a:xfrm>
        </p:spPr>
        <p:txBody>
          <a:bodyPr>
            <a:normAutofit/>
          </a:bodyPr>
          <a:lstStyle/>
          <a:p>
            <a:pPr>
              <a:spcBef>
                <a:spcPts val="1000"/>
              </a:spcBef>
            </a:pPr>
            <a:r>
              <a:rPr lang="en-US" sz="2000" dirty="0">
                <a:solidFill>
                  <a:schemeClr val="accent3">
                    <a:lumMod val="50000"/>
                  </a:schemeClr>
                </a:solidFill>
                <a:latin typeface="+mj-lt"/>
                <a:cs typeface="Arial" panose="020B0604020202020204" pitchFamily="34" charset="0"/>
              </a:rPr>
              <a:t>You can also zoom using +/- buttons in the map area or by using your mouse wheel</a:t>
            </a:r>
          </a:p>
          <a:p>
            <a:pPr>
              <a:spcBef>
                <a:spcPts val="1000"/>
              </a:spcBef>
            </a:pPr>
            <a:endParaRPr lang="en-US" sz="2000" dirty="0">
              <a:solidFill>
                <a:schemeClr val="accent3">
                  <a:lumMod val="50000"/>
                </a:schemeClr>
              </a:solidFill>
              <a:latin typeface="+mj-lt"/>
              <a:cs typeface="Arial" panose="020B0604020202020204" pitchFamily="34" charset="0"/>
            </a:endParaRPr>
          </a:p>
        </p:txBody>
      </p:sp>
      <p:pic>
        <p:nvPicPr>
          <p:cNvPr id="14" name="Picture 13" descr="UsingCV.jpg"/>
          <p:cNvPicPr>
            <a:picLocks noChangeAspect="1"/>
          </p:cNvPicPr>
          <p:nvPr/>
        </p:nvPicPr>
        <p:blipFill>
          <a:blip r:embed="rId3" cstate="print"/>
          <a:stretch>
            <a:fillRect/>
          </a:stretch>
        </p:blipFill>
        <p:spPr>
          <a:xfrm>
            <a:off x="4191000" y="2057400"/>
            <a:ext cx="4548378" cy="3706749"/>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
        <p:nvSpPr>
          <p:cNvPr id="15" name="Rounded Rectangle 14"/>
          <p:cNvSpPr/>
          <p:nvPr/>
        </p:nvSpPr>
        <p:spPr>
          <a:xfrm>
            <a:off x="5867400" y="3352800"/>
            <a:ext cx="3048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202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3200400" cy="4343400"/>
          </a:xfrm>
        </p:spPr>
        <p:txBody>
          <a:bodyPr>
            <a:normAutofit lnSpcReduction="10000"/>
          </a:bodyPr>
          <a:lstStyle/>
          <a:p>
            <a:pPr>
              <a:spcBef>
                <a:spcPts val="1000"/>
              </a:spcBef>
            </a:pPr>
            <a:r>
              <a:rPr lang="en-US" sz="2000" b="1" dirty="0">
                <a:solidFill>
                  <a:schemeClr val="accent3">
                    <a:lumMod val="50000"/>
                  </a:schemeClr>
                </a:solidFill>
                <a:latin typeface="+mj-lt"/>
                <a:cs typeface="Arial" panose="020B0604020202020204" pitchFamily="34" charset="0"/>
              </a:rPr>
              <a:t>Filter</a:t>
            </a:r>
            <a:r>
              <a:rPr lang="en-US" sz="2000" dirty="0">
                <a:solidFill>
                  <a:schemeClr val="accent3">
                    <a:lumMod val="50000"/>
                  </a:schemeClr>
                </a:solidFill>
                <a:latin typeface="+mj-lt"/>
                <a:cs typeface="Arial" panose="020B0604020202020204" pitchFamily="34" charset="0"/>
              </a:rPr>
              <a:t> allows you to search for a specific layer by name</a:t>
            </a:r>
          </a:p>
          <a:p>
            <a:pPr>
              <a:spcBef>
                <a:spcPts val="1000"/>
              </a:spcBef>
            </a:pPr>
            <a:r>
              <a:rPr lang="en-US" sz="2000" dirty="0">
                <a:solidFill>
                  <a:schemeClr val="accent3">
                    <a:lumMod val="50000"/>
                  </a:schemeClr>
                </a:solidFill>
                <a:latin typeface="+mj-lt"/>
                <a:cs typeface="Arial" panose="020B0604020202020204" pitchFamily="34" charset="0"/>
              </a:rPr>
              <a:t>Type a keyword into the Filter box, and the Layers List will display only those layers that match your search criteria</a:t>
            </a:r>
          </a:p>
          <a:p>
            <a:pPr>
              <a:spcBef>
                <a:spcPts val="1000"/>
              </a:spcBef>
            </a:pPr>
            <a:r>
              <a:rPr lang="en-US" sz="2000" b="1" dirty="0">
                <a:solidFill>
                  <a:schemeClr val="accent3">
                    <a:lumMod val="50000"/>
                  </a:schemeClr>
                </a:solidFill>
                <a:latin typeface="+mj-lt"/>
                <a:cs typeface="Arial" panose="020B0604020202020204" pitchFamily="34" charset="0"/>
              </a:rPr>
              <a:t>Filter</a:t>
            </a:r>
            <a:r>
              <a:rPr lang="en-US" sz="2000" dirty="0">
                <a:solidFill>
                  <a:schemeClr val="accent3">
                    <a:lumMod val="50000"/>
                  </a:schemeClr>
                </a:solidFill>
                <a:latin typeface="+mj-lt"/>
                <a:cs typeface="Arial" panose="020B0604020202020204" pitchFamily="34" charset="0"/>
              </a:rPr>
              <a:t> searches based on the title of the layer, so try other keywords if you don’t see what you want</a:t>
            </a:r>
          </a:p>
          <a:p>
            <a:pPr>
              <a:spcBef>
                <a:spcPts val="1000"/>
              </a:spcBef>
            </a:pPr>
            <a:r>
              <a:rPr lang="en-US" sz="2000" dirty="0">
                <a:solidFill>
                  <a:schemeClr val="accent3">
                    <a:lumMod val="50000"/>
                  </a:schemeClr>
                </a:solidFill>
                <a:latin typeface="+mj-lt"/>
                <a:cs typeface="Arial" panose="020B0604020202020204" pitchFamily="34" charset="0"/>
              </a:rPr>
              <a:t>Click the </a:t>
            </a:r>
            <a:r>
              <a:rPr lang="en-US" sz="2000" b="1" dirty="0">
                <a:solidFill>
                  <a:schemeClr val="accent3">
                    <a:lumMod val="50000"/>
                  </a:schemeClr>
                </a:solidFill>
                <a:latin typeface="+mj-lt"/>
                <a:cs typeface="Arial" panose="020B0604020202020204" pitchFamily="34" charset="0"/>
              </a:rPr>
              <a:t>x</a:t>
            </a:r>
            <a:r>
              <a:rPr lang="en-US" sz="2000" dirty="0">
                <a:solidFill>
                  <a:schemeClr val="accent3">
                    <a:lumMod val="50000"/>
                  </a:schemeClr>
                </a:solidFill>
                <a:latin typeface="+mj-lt"/>
                <a:cs typeface="Arial" panose="020B0604020202020204" pitchFamily="34" charset="0"/>
              </a:rPr>
              <a:t> to go back to the full Layers List</a:t>
            </a:r>
          </a:p>
          <a:p>
            <a:pPr marL="274320" lvl="1" indent="0">
              <a:buNone/>
            </a:pPr>
            <a:endParaRPr lang="en-US" dirty="0">
              <a:latin typeface="+mj-lt"/>
            </a:endParaRPr>
          </a:p>
        </p:txBody>
      </p:sp>
      <p:pic>
        <p:nvPicPr>
          <p:cNvPr id="8" name="Picture 7" descr="UsingCV.jpg"/>
          <p:cNvPicPr>
            <a:picLocks noChangeAspect="1"/>
          </p:cNvPicPr>
          <p:nvPr/>
        </p:nvPicPr>
        <p:blipFill>
          <a:blip r:embed="rId3" cstate="print"/>
          <a:stretch>
            <a:fillRect/>
          </a:stretch>
        </p:blipFill>
        <p:spPr>
          <a:xfrm>
            <a:off x="4114800" y="2057400"/>
            <a:ext cx="4548378" cy="3706749"/>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pic>
        <p:nvPicPr>
          <p:cNvPr id="9" name="Picture 8" descr="filter.jpg"/>
          <p:cNvPicPr>
            <a:picLocks noChangeAspect="1"/>
          </p:cNvPicPr>
          <p:nvPr/>
        </p:nvPicPr>
        <p:blipFill>
          <a:blip r:embed="rId4" cstate="print"/>
          <a:srcRect r="62144"/>
          <a:stretch>
            <a:fillRect/>
          </a:stretch>
        </p:blipFill>
        <p:spPr>
          <a:xfrm>
            <a:off x="4114800" y="2057400"/>
            <a:ext cx="1721834" cy="3702272"/>
          </a:xfrm>
          <a:prstGeom prst="rect">
            <a:avLst/>
          </a:prstGeom>
          <a:ln w="3175">
            <a:noFill/>
          </a:ln>
          <a:effectLst/>
        </p:spPr>
      </p:pic>
      <p:sp>
        <p:nvSpPr>
          <p:cNvPr id="6" name="Rounded Rectangle 5"/>
          <p:cNvSpPr/>
          <p:nvPr/>
        </p:nvSpPr>
        <p:spPr>
          <a:xfrm>
            <a:off x="4114800" y="3352800"/>
            <a:ext cx="17526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304800" y="152400"/>
            <a:ext cx="8534400" cy="1676400"/>
          </a:xfrm>
          <a:prstGeom prst="rect">
            <a:avLst/>
          </a:prstGeom>
        </p:spPr>
        <p:txBody>
          <a:bodyPr vert="horz" lIns="0" rIns="0" bIns="0" anchor="b">
            <a:no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mj-lt"/>
                <a:ea typeface="+mj-ea"/>
                <a:cs typeface="+mj-cs"/>
              </a:rPr>
              <a:t>Training Exercise 1 – Explore the Coastal Viewer</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lang="en-US" sz="2600" dirty="0">
                <a:solidFill>
                  <a:schemeClr val="tx2"/>
                </a:solidFill>
                <a:latin typeface="+mj-lt"/>
                <a:ea typeface="+mj-ea"/>
                <a:cs typeface="+mj-cs"/>
              </a:rPr>
              <a:t>4</a:t>
            </a:r>
            <a:r>
              <a:rPr kumimoji="0" lang="en-US" sz="2600" b="0" i="0" u="none" strike="noStrike" kern="1200" cap="none" spc="0" normalizeH="0" baseline="0" noProof="0" dirty="0">
                <a:ln>
                  <a:noFill/>
                </a:ln>
                <a:solidFill>
                  <a:schemeClr val="tx2"/>
                </a:solidFill>
                <a:effectLst/>
                <a:uLnTx/>
                <a:uFillTx/>
                <a:latin typeface="+mj-lt"/>
                <a:ea typeface="+mj-ea"/>
                <a:cs typeface="+mj-cs"/>
              </a:rPr>
              <a:t>. Filter</a:t>
            </a:r>
            <a:r>
              <a:rPr kumimoji="0" lang="en-US" sz="2600" b="0" i="0" u="none" strike="noStrike" kern="1200" cap="none" spc="0" normalizeH="0" noProof="0" dirty="0">
                <a:ln>
                  <a:noFill/>
                </a:ln>
                <a:solidFill>
                  <a:schemeClr val="tx2"/>
                </a:solidFill>
                <a:effectLst/>
                <a:uLnTx/>
                <a:uFillTx/>
                <a:latin typeface="+mj-lt"/>
                <a:ea typeface="+mj-ea"/>
                <a:cs typeface="+mj-cs"/>
              </a:rPr>
              <a:t> </a:t>
            </a:r>
            <a:r>
              <a:rPr kumimoji="0" lang="en-US" sz="2600" b="0" i="0" u="none" strike="noStrike" kern="1200" cap="none" spc="0" normalizeH="0" noProof="0" dirty="0" err="1">
                <a:ln>
                  <a:noFill/>
                </a:ln>
                <a:solidFill>
                  <a:schemeClr val="tx2"/>
                </a:solidFill>
                <a:effectLst/>
                <a:uLnTx/>
                <a:uFillTx/>
                <a:latin typeface="+mj-lt"/>
                <a:ea typeface="+mj-ea"/>
                <a:cs typeface="+mj-cs"/>
              </a:rPr>
              <a:t>Dat</a:t>
            </a:r>
            <a:r>
              <a:rPr lang="en-US" sz="2600" dirty="0">
                <a:solidFill>
                  <a:schemeClr val="tx2"/>
                </a:solidFill>
                <a:latin typeface="+mj-lt"/>
                <a:ea typeface="+mj-ea"/>
                <a:cs typeface="+mj-cs"/>
              </a:rPr>
              <a:t>a in the Table of Contents</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3429000" cy="4495800"/>
          </a:xfrm>
        </p:spPr>
        <p:txBody>
          <a:bodyPr>
            <a:normAutofit lnSpcReduction="10000"/>
          </a:bodyPr>
          <a:lstStyle/>
          <a:p>
            <a:pPr>
              <a:spcBef>
                <a:spcPts val="1000"/>
              </a:spcBef>
            </a:pPr>
            <a:r>
              <a:rPr lang="en-US" sz="2000" dirty="0">
                <a:solidFill>
                  <a:schemeClr val="accent3">
                    <a:lumMod val="50000"/>
                  </a:schemeClr>
                </a:solidFill>
                <a:latin typeface="+mj-lt"/>
                <a:cs typeface="Arial" panose="020B0604020202020204" pitchFamily="34" charset="0"/>
              </a:rPr>
              <a:t>Click the arrow next to “Access to Public Waters” to view </a:t>
            </a:r>
            <a:r>
              <a:rPr lang="en-US" sz="2000" b="1" dirty="0">
                <a:solidFill>
                  <a:schemeClr val="accent3">
                    <a:lumMod val="50000"/>
                  </a:schemeClr>
                </a:solidFill>
                <a:latin typeface="+mj-lt"/>
                <a:cs typeface="Arial" panose="020B0604020202020204" pitchFamily="34" charset="0"/>
              </a:rPr>
              <a:t>Layer Actions </a:t>
            </a:r>
            <a:r>
              <a:rPr lang="en-US" sz="2000" dirty="0">
                <a:solidFill>
                  <a:schemeClr val="accent3">
                    <a:lumMod val="50000"/>
                  </a:schemeClr>
                </a:solidFill>
                <a:latin typeface="+mj-lt"/>
                <a:cs typeface="Arial" panose="020B0604020202020204" pitchFamily="34" charset="0"/>
              </a:rPr>
              <a:t>for this layer</a:t>
            </a:r>
          </a:p>
          <a:p>
            <a:pPr>
              <a:spcBef>
                <a:spcPts val="1000"/>
              </a:spcBef>
            </a:pPr>
            <a:r>
              <a:rPr lang="en-US" sz="2000" dirty="0">
                <a:solidFill>
                  <a:schemeClr val="accent3">
                    <a:lumMod val="50000"/>
                  </a:schemeClr>
                </a:solidFill>
                <a:latin typeface="+mj-lt"/>
                <a:cs typeface="Arial" panose="020B0604020202020204" pitchFamily="34" charset="0"/>
              </a:rPr>
              <a:t>Layer actions include</a:t>
            </a:r>
          </a:p>
          <a:p>
            <a:pPr lvl="1">
              <a:spcBef>
                <a:spcPts val="1000"/>
              </a:spcBef>
            </a:pPr>
            <a:r>
              <a:rPr lang="en-US" sz="2000" dirty="0">
                <a:solidFill>
                  <a:schemeClr val="accent3">
                    <a:lumMod val="50000"/>
                  </a:schemeClr>
                </a:solidFill>
                <a:latin typeface="+mj-lt"/>
                <a:cs typeface="Arial" panose="020B0604020202020204" pitchFamily="34" charset="0"/>
              </a:rPr>
              <a:t>Zoom options</a:t>
            </a:r>
          </a:p>
          <a:p>
            <a:pPr lvl="1">
              <a:spcBef>
                <a:spcPts val="1000"/>
              </a:spcBef>
            </a:pPr>
            <a:r>
              <a:rPr lang="en-US" sz="2000" dirty="0">
                <a:solidFill>
                  <a:schemeClr val="accent3">
                    <a:lumMod val="50000"/>
                  </a:schemeClr>
                </a:solidFill>
                <a:latin typeface="+mj-lt"/>
                <a:cs typeface="Arial" panose="020B0604020202020204" pitchFamily="34" charset="0"/>
              </a:rPr>
              <a:t>Visualizations (symbology)</a:t>
            </a:r>
          </a:p>
          <a:p>
            <a:pPr lvl="1">
              <a:spcBef>
                <a:spcPts val="1000"/>
              </a:spcBef>
            </a:pPr>
            <a:r>
              <a:rPr lang="en-US" sz="2000" dirty="0">
                <a:solidFill>
                  <a:schemeClr val="accent3">
                    <a:lumMod val="50000"/>
                  </a:schemeClr>
                </a:solidFill>
                <a:latin typeface="+mj-lt"/>
                <a:cs typeface="Arial" panose="020B0604020202020204" pitchFamily="34" charset="0"/>
              </a:rPr>
              <a:t>Labels</a:t>
            </a:r>
          </a:p>
          <a:p>
            <a:pPr lvl="1">
              <a:spcBef>
                <a:spcPts val="1000"/>
              </a:spcBef>
            </a:pPr>
            <a:r>
              <a:rPr lang="en-US" sz="2000" dirty="0">
                <a:solidFill>
                  <a:schemeClr val="accent3">
                    <a:lumMod val="50000"/>
                  </a:schemeClr>
                </a:solidFill>
                <a:latin typeface="+mj-lt"/>
                <a:cs typeface="Arial" panose="020B0604020202020204" pitchFamily="34" charset="0"/>
              </a:rPr>
              <a:t>Metadata</a:t>
            </a:r>
          </a:p>
          <a:p>
            <a:pPr>
              <a:spcBef>
                <a:spcPts val="1000"/>
              </a:spcBef>
            </a:pPr>
            <a:r>
              <a:rPr lang="en-US" sz="2000" dirty="0">
                <a:solidFill>
                  <a:schemeClr val="accent3">
                    <a:lumMod val="50000"/>
                  </a:schemeClr>
                </a:solidFill>
                <a:latin typeface="+mj-lt"/>
                <a:cs typeface="Arial" panose="020B0604020202020204" pitchFamily="34" charset="0"/>
              </a:rPr>
              <a:t>All actions are not available for every data layer</a:t>
            </a:r>
            <a:endParaRPr lang="en-US" sz="2000" dirty="0">
              <a:solidFill>
                <a:schemeClr val="accent3">
                  <a:lumMod val="50000"/>
                </a:schemeClr>
              </a:solidFill>
              <a:latin typeface="+mj-lt"/>
            </a:endParaRPr>
          </a:p>
          <a:p>
            <a:pPr lvl="1"/>
            <a:endParaRPr lang="en-US" dirty="0"/>
          </a:p>
          <a:p>
            <a:pPr marL="274320" lvl="1" indent="0">
              <a:buNone/>
            </a:pPr>
            <a:endParaRPr lang="en-US" dirty="0"/>
          </a:p>
        </p:txBody>
      </p:sp>
      <p:pic>
        <p:nvPicPr>
          <p:cNvPr id="6" name="Picture 5" descr="layeractions.jpg"/>
          <p:cNvPicPr>
            <a:picLocks noChangeAspect="1"/>
          </p:cNvPicPr>
          <p:nvPr/>
        </p:nvPicPr>
        <p:blipFill>
          <a:blip r:embed="rId3" cstate="print"/>
          <a:stretch>
            <a:fillRect/>
          </a:stretch>
        </p:blipFill>
        <p:spPr>
          <a:xfrm>
            <a:off x="4114800" y="1981200"/>
            <a:ext cx="4548378" cy="3702272"/>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pic>
        <p:nvPicPr>
          <p:cNvPr id="7" name="Picture 6" descr="layeractions2.jpg"/>
          <p:cNvPicPr>
            <a:picLocks noChangeAspect="1"/>
          </p:cNvPicPr>
          <p:nvPr/>
        </p:nvPicPr>
        <p:blipFill>
          <a:blip r:embed="rId4" cstate="print"/>
          <a:stretch>
            <a:fillRect/>
          </a:stretch>
        </p:blipFill>
        <p:spPr>
          <a:xfrm>
            <a:off x="4114800" y="1981200"/>
            <a:ext cx="4548378" cy="3702272"/>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
        <p:nvSpPr>
          <p:cNvPr id="8" name="Title 1"/>
          <p:cNvSpPr txBox="1">
            <a:spLocks/>
          </p:cNvSpPr>
          <p:nvPr/>
        </p:nvSpPr>
        <p:spPr>
          <a:xfrm>
            <a:off x="304800" y="152400"/>
            <a:ext cx="8534400" cy="1676400"/>
          </a:xfrm>
          <a:prstGeom prst="rect">
            <a:avLst/>
          </a:prstGeom>
        </p:spPr>
        <p:txBody>
          <a:bodyPr vert="horz" lIns="0" rIns="0" bIns="0" anchor="b">
            <a:no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mj-lt"/>
                <a:ea typeface="+mj-ea"/>
                <a:cs typeface="+mj-cs"/>
              </a:rPr>
              <a:t>Training Exercise 1 – Explore the Coastal Viewer</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lang="en-US" sz="2600" dirty="0">
                <a:solidFill>
                  <a:schemeClr val="tx2"/>
                </a:solidFill>
                <a:latin typeface="+mj-lt"/>
                <a:ea typeface="+mj-ea"/>
                <a:cs typeface="+mj-cs"/>
              </a:rPr>
              <a:t>5</a:t>
            </a:r>
            <a:r>
              <a:rPr kumimoji="0" lang="en-US" sz="2600" b="0" i="0" u="none" strike="noStrike" kern="1200" cap="none" spc="0" normalizeH="0" baseline="0" noProof="0" dirty="0">
                <a:ln>
                  <a:noFill/>
                </a:ln>
                <a:solidFill>
                  <a:schemeClr val="tx2"/>
                </a:solidFill>
                <a:effectLst/>
                <a:uLnTx/>
                <a:uFillTx/>
                <a:latin typeface="+mj-lt"/>
                <a:ea typeface="+mj-ea"/>
                <a:cs typeface="+mj-cs"/>
              </a:rPr>
              <a:t>. Access Layer Actions</a:t>
            </a:r>
          </a:p>
        </p:txBody>
      </p:sp>
    </p:spTree>
    <p:extLst>
      <p:ext uri="{BB962C8B-B14F-4D97-AF65-F5344CB8AC3E}">
        <p14:creationId xmlns:p14="http://schemas.microsoft.com/office/powerpoint/2010/main" val="3606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4953000" cy="4267200"/>
          </a:xfrm>
        </p:spPr>
        <p:txBody>
          <a:bodyPr>
            <a:normAutofit/>
          </a:bodyPr>
          <a:lstStyle/>
          <a:p>
            <a:pPr>
              <a:spcBef>
                <a:spcPts val="1000"/>
              </a:spcBef>
            </a:pPr>
            <a:r>
              <a:rPr lang="en-US" sz="2000" dirty="0">
                <a:solidFill>
                  <a:schemeClr val="accent3">
                    <a:lumMod val="50000"/>
                  </a:schemeClr>
                </a:solidFill>
                <a:latin typeface="+mj-lt"/>
                <a:cs typeface="Arial" panose="020B0604020202020204" pitchFamily="34" charset="0"/>
              </a:rPr>
              <a:t>To change the way a layer is displayed, click “Turn on/off layer visualizations”</a:t>
            </a:r>
          </a:p>
          <a:p>
            <a:pPr>
              <a:spcBef>
                <a:spcPts val="1000"/>
              </a:spcBef>
            </a:pPr>
            <a:r>
              <a:rPr lang="en-US" sz="2000" dirty="0">
                <a:solidFill>
                  <a:schemeClr val="accent3">
                    <a:lumMod val="50000"/>
                  </a:schemeClr>
                </a:solidFill>
                <a:latin typeface="+mj-lt"/>
                <a:cs typeface="Arial" panose="020B0604020202020204" pitchFamily="34" charset="0"/>
              </a:rPr>
              <a:t>Choose “Custom Layer Style…”</a:t>
            </a:r>
          </a:p>
          <a:p>
            <a:pPr>
              <a:spcBef>
                <a:spcPts val="1000"/>
              </a:spcBef>
            </a:pPr>
            <a:r>
              <a:rPr lang="en-US" sz="2000" dirty="0">
                <a:solidFill>
                  <a:schemeClr val="accent3">
                    <a:lumMod val="50000"/>
                  </a:schemeClr>
                </a:solidFill>
                <a:latin typeface="+mj-lt"/>
                <a:cs typeface="Arial" panose="020B0604020202020204" pitchFamily="34" charset="0"/>
              </a:rPr>
              <a:t>Symbology Type can be Simple (all one symbol), or by Attribute</a:t>
            </a:r>
          </a:p>
          <a:p>
            <a:pPr lvl="1"/>
            <a:endParaRPr lang="en-US" dirty="0"/>
          </a:p>
          <a:p>
            <a:pPr marL="274320" lvl="1" indent="0">
              <a:buNone/>
            </a:pPr>
            <a:endParaRPr lang="en-US" dirty="0"/>
          </a:p>
        </p:txBody>
      </p:sp>
      <p:pic>
        <p:nvPicPr>
          <p:cNvPr id="5" name="Picture 4" descr="layeractions2.jpg"/>
          <p:cNvPicPr>
            <a:picLocks noChangeAspect="1"/>
          </p:cNvPicPr>
          <p:nvPr/>
        </p:nvPicPr>
        <p:blipFill>
          <a:blip r:embed="rId3" cstate="print"/>
          <a:srcRect t="27154" r="64535"/>
          <a:stretch>
            <a:fillRect/>
          </a:stretch>
        </p:blipFill>
        <p:spPr>
          <a:xfrm>
            <a:off x="5715000" y="2069604"/>
            <a:ext cx="2590800" cy="3970074"/>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
        <p:nvSpPr>
          <p:cNvPr id="6" name="Rounded Rectangle 5"/>
          <p:cNvSpPr/>
          <p:nvPr/>
        </p:nvSpPr>
        <p:spPr>
          <a:xfrm>
            <a:off x="5638800" y="3200400"/>
            <a:ext cx="27432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visualization2.jpg"/>
          <p:cNvPicPr>
            <a:picLocks noChangeAspect="1"/>
          </p:cNvPicPr>
          <p:nvPr/>
        </p:nvPicPr>
        <p:blipFill>
          <a:blip r:embed="rId4" cstate="print"/>
          <a:srcRect t="577"/>
          <a:stretch>
            <a:fillRect/>
          </a:stretch>
        </p:blipFill>
        <p:spPr>
          <a:xfrm>
            <a:off x="5715000" y="1854129"/>
            <a:ext cx="2521478" cy="4364154"/>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
        <p:nvSpPr>
          <p:cNvPr id="8" name="Rounded Rectangle 7"/>
          <p:cNvSpPr/>
          <p:nvPr/>
        </p:nvSpPr>
        <p:spPr>
          <a:xfrm>
            <a:off x="5715000" y="2209800"/>
            <a:ext cx="25146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715000" y="2590800"/>
            <a:ext cx="2514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304800" y="152400"/>
            <a:ext cx="8534400" cy="1676400"/>
          </a:xfrm>
          <a:prstGeom prst="rect">
            <a:avLst/>
          </a:prstGeom>
        </p:spPr>
        <p:txBody>
          <a:bodyPr vert="horz" lIns="0" rIns="0" bIns="0" anchor="b">
            <a:no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mj-lt"/>
                <a:ea typeface="+mj-ea"/>
                <a:cs typeface="+mj-cs"/>
              </a:rPr>
              <a:t>Training Exercise 1 – Explore the Coastal Viewer</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2600" b="0" i="0" u="none" strike="noStrike" kern="1200" cap="none" spc="0" normalizeH="0" baseline="0" noProof="0" dirty="0">
                <a:ln>
                  <a:noFill/>
                </a:ln>
                <a:solidFill>
                  <a:schemeClr val="tx2"/>
                </a:solidFill>
                <a:effectLst/>
                <a:uLnTx/>
                <a:uFillTx/>
                <a:latin typeface="+mj-lt"/>
                <a:ea typeface="+mj-ea"/>
                <a:cs typeface="+mj-cs"/>
              </a:rPr>
              <a:t>6. Turn On/Off</a:t>
            </a:r>
            <a:r>
              <a:rPr kumimoji="0" lang="en-US" sz="2600" b="0" i="0" u="none" strike="noStrike" kern="1200" cap="none" spc="0" normalizeH="0" noProof="0" dirty="0">
                <a:ln>
                  <a:noFill/>
                </a:ln>
                <a:solidFill>
                  <a:schemeClr val="tx2"/>
                </a:solidFill>
                <a:effectLst/>
                <a:uLnTx/>
                <a:uFillTx/>
                <a:latin typeface="+mj-lt"/>
                <a:ea typeface="+mj-ea"/>
                <a:cs typeface="+mj-cs"/>
              </a:rPr>
              <a:t> Layer Visualizations</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5181600" cy="4495800"/>
          </a:xfrm>
        </p:spPr>
        <p:txBody>
          <a:bodyPr>
            <a:normAutofit/>
          </a:bodyPr>
          <a:lstStyle/>
          <a:p>
            <a:pPr>
              <a:spcBef>
                <a:spcPts val="1000"/>
              </a:spcBef>
            </a:pPr>
            <a:r>
              <a:rPr lang="en-US" sz="2000" dirty="0">
                <a:solidFill>
                  <a:schemeClr val="accent3">
                    <a:lumMod val="50000"/>
                  </a:schemeClr>
                </a:solidFill>
                <a:latin typeface="+mj-lt"/>
                <a:cs typeface="Arial" panose="020B0604020202020204" pitchFamily="34" charset="0"/>
              </a:rPr>
              <a:t>Use sliders to adjust Transparency, etc.</a:t>
            </a:r>
          </a:p>
          <a:p>
            <a:pPr>
              <a:spcBef>
                <a:spcPts val="1000"/>
              </a:spcBef>
            </a:pPr>
            <a:r>
              <a:rPr lang="en-US" sz="2000" dirty="0">
                <a:solidFill>
                  <a:schemeClr val="accent3">
                    <a:lumMod val="50000"/>
                  </a:schemeClr>
                </a:solidFill>
                <a:latin typeface="+mj-lt"/>
                <a:cs typeface="Arial" panose="020B0604020202020204" pitchFamily="34" charset="0"/>
              </a:rPr>
              <a:t>Click color swatches to adjust</a:t>
            </a:r>
          </a:p>
          <a:p>
            <a:pPr>
              <a:spcBef>
                <a:spcPts val="1000"/>
              </a:spcBef>
            </a:pPr>
            <a:r>
              <a:rPr lang="en-US" sz="2000" dirty="0">
                <a:solidFill>
                  <a:schemeClr val="accent3">
                    <a:lumMod val="50000"/>
                  </a:schemeClr>
                </a:solidFill>
                <a:latin typeface="+mj-lt"/>
                <a:cs typeface="Arial" panose="020B0604020202020204" pitchFamily="34" charset="0"/>
              </a:rPr>
              <a:t>To return to defaults, select “None” under “Select a visualization for your layer”</a:t>
            </a:r>
          </a:p>
          <a:p>
            <a:pPr>
              <a:spcBef>
                <a:spcPts val="1000"/>
              </a:spcBef>
            </a:pPr>
            <a:r>
              <a:rPr lang="en-US" sz="2000" dirty="0">
                <a:solidFill>
                  <a:schemeClr val="accent3">
                    <a:lumMod val="50000"/>
                  </a:schemeClr>
                </a:solidFill>
                <a:latin typeface="+mj-lt"/>
                <a:cs typeface="Arial" panose="020B0604020202020204" pitchFamily="34" charset="0"/>
              </a:rPr>
              <a:t>When finished, click Done</a:t>
            </a:r>
            <a:endParaRPr lang="en-US" sz="2000" dirty="0">
              <a:solidFill>
                <a:schemeClr val="accent3">
                  <a:lumMod val="50000"/>
                </a:schemeClr>
              </a:solidFill>
              <a:latin typeface="+mj-lt"/>
            </a:endParaRPr>
          </a:p>
          <a:p>
            <a:pPr lvl="1"/>
            <a:endParaRPr lang="en-US" dirty="0"/>
          </a:p>
          <a:p>
            <a:pPr marL="274320" lvl="1" indent="0">
              <a:buNone/>
            </a:pPr>
            <a:endParaRPr lang="en-US" dirty="0"/>
          </a:p>
        </p:txBody>
      </p:sp>
      <p:pic>
        <p:nvPicPr>
          <p:cNvPr id="7" name="Picture 6" descr="visualization2.jpg"/>
          <p:cNvPicPr>
            <a:picLocks noChangeAspect="1"/>
          </p:cNvPicPr>
          <p:nvPr/>
        </p:nvPicPr>
        <p:blipFill>
          <a:blip r:embed="rId3" cstate="print"/>
          <a:stretch>
            <a:fillRect/>
          </a:stretch>
        </p:blipFill>
        <p:spPr>
          <a:xfrm>
            <a:off x="5715000" y="1676400"/>
            <a:ext cx="2521478" cy="4389483"/>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
        <p:nvSpPr>
          <p:cNvPr id="8" name="Rounded Rectangle 7"/>
          <p:cNvSpPr/>
          <p:nvPr/>
        </p:nvSpPr>
        <p:spPr>
          <a:xfrm>
            <a:off x="7772400" y="5181600"/>
            <a:ext cx="4572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715000" y="3200400"/>
            <a:ext cx="2514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467600" y="4343400"/>
            <a:ext cx="76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715000" y="2057400"/>
            <a:ext cx="25146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304800" y="152400"/>
            <a:ext cx="8534400" cy="1676400"/>
          </a:xfrm>
          <a:prstGeom prst="rect">
            <a:avLst/>
          </a:prstGeom>
        </p:spPr>
        <p:txBody>
          <a:bodyPr vert="horz" lIns="0" rIns="0" bIns="0" anchor="b">
            <a:no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mj-lt"/>
                <a:ea typeface="+mj-ea"/>
                <a:cs typeface="+mj-cs"/>
              </a:rPr>
              <a:t>Training Exercise 1 – Explore the Coastal Viewer</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2600" b="0" i="0" u="none" strike="noStrike" kern="1200" cap="none" spc="0" normalizeH="0" baseline="0" noProof="0" dirty="0">
                <a:ln>
                  <a:noFill/>
                </a:ln>
                <a:solidFill>
                  <a:schemeClr val="tx2"/>
                </a:solidFill>
                <a:effectLst/>
                <a:uLnTx/>
                <a:uFillTx/>
                <a:latin typeface="+mj-lt"/>
                <a:ea typeface="+mj-ea"/>
                <a:cs typeface="+mj-cs"/>
              </a:rPr>
              <a:t>6. Turn On/Off</a:t>
            </a:r>
            <a:r>
              <a:rPr kumimoji="0" lang="en-US" sz="2600" b="0" i="0" u="none" strike="noStrike" kern="1200" cap="none" spc="0" normalizeH="0" noProof="0" dirty="0">
                <a:ln>
                  <a:noFill/>
                </a:ln>
                <a:solidFill>
                  <a:schemeClr val="tx2"/>
                </a:solidFill>
                <a:effectLst/>
                <a:uLnTx/>
                <a:uFillTx/>
                <a:latin typeface="+mj-lt"/>
                <a:ea typeface="+mj-ea"/>
                <a:cs typeface="+mj-cs"/>
              </a:rPr>
              <a:t> Layer Visualizations</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1" grpId="1" animBg="1"/>
      <p:bldP spid="1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5105400" cy="4724400"/>
          </a:xfrm>
        </p:spPr>
        <p:txBody>
          <a:bodyPr>
            <a:normAutofit/>
          </a:bodyPr>
          <a:lstStyle/>
          <a:p>
            <a:pPr>
              <a:spcBef>
                <a:spcPts val="1000"/>
              </a:spcBef>
            </a:pPr>
            <a:r>
              <a:rPr lang="en-US" sz="2000" dirty="0">
                <a:solidFill>
                  <a:schemeClr val="accent3">
                    <a:lumMod val="50000"/>
                  </a:schemeClr>
                </a:solidFill>
                <a:latin typeface="+mj-lt"/>
                <a:cs typeface="Arial" panose="020B0604020202020204" pitchFamily="34" charset="0"/>
              </a:rPr>
              <a:t>We selected “Fee” as the attribute field to symbolize.  How do we find out what the Fee code “R” stands for? </a:t>
            </a:r>
          </a:p>
          <a:p>
            <a:pPr>
              <a:spcBef>
                <a:spcPts val="1000"/>
              </a:spcBef>
            </a:pPr>
            <a:r>
              <a:rPr lang="en-US" sz="2000" dirty="0">
                <a:solidFill>
                  <a:schemeClr val="accent3">
                    <a:lumMod val="50000"/>
                  </a:schemeClr>
                </a:solidFill>
                <a:latin typeface="+mj-lt"/>
                <a:cs typeface="Arial" panose="020B0604020202020204" pitchFamily="34" charset="0"/>
              </a:rPr>
              <a:t>Read the </a:t>
            </a:r>
            <a:r>
              <a:rPr lang="en-US" sz="2000" b="1" dirty="0">
                <a:solidFill>
                  <a:schemeClr val="accent3">
                    <a:lumMod val="50000"/>
                  </a:schemeClr>
                </a:solidFill>
                <a:latin typeface="+mj-lt"/>
                <a:cs typeface="Arial" panose="020B0604020202020204" pitchFamily="34" charset="0"/>
              </a:rPr>
              <a:t>Metadata</a:t>
            </a:r>
            <a:r>
              <a:rPr lang="en-US" sz="2000" dirty="0">
                <a:solidFill>
                  <a:schemeClr val="accent3">
                    <a:lumMod val="50000"/>
                  </a:schemeClr>
                </a:solidFill>
                <a:latin typeface="+mj-lt"/>
                <a:cs typeface="Arial" panose="020B0604020202020204" pitchFamily="34" charset="0"/>
              </a:rPr>
              <a:t> to learn Attribute definitions and other information about a dataset</a:t>
            </a:r>
          </a:p>
          <a:p>
            <a:pPr>
              <a:spcBef>
                <a:spcPts val="1000"/>
              </a:spcBef>
            </a:pPr>
            <a:r>
              <a:rPr lang="en-US" sz="2000" dirty="0">
                <a:solidFill>
                  <a:schemeClr val="accent3">
                    <a:lumMod val="50000"/>
                  </a:schemeClr>
                </a:solidFill>
                <a:latin typeface="+mj-lt"/>
                <a:cs typeface="Arial" panose="020B0604020202020204" pitchFamily="34" charset="0"/>
              </a:rPr>
              <a:t>In the Layer Actions menu, click </a:t>
            </a:r>
            <a:r>
              <a:rPr lang="en-US" sz="2000" b="1" dirty="0">
                <a:solidFill>
                  <a:schemeClr val="accent3">
                    <a:lumMod val="50000"/>
                  </a:schemeClr>
                </a:solidFill>
                <a:latin typeface="+mj-lt"/>
                <a:cs typeface="Arial" panose="020B0604020202020204" pitchFamily="34" charset="0"/>
              </a:rPr>
              <a:t>Metadata </a:t>
            </a:r>
            <a:r>
              <a:rPr lang="en-US" sz="2000" dirty="0">
                <a:solidFill>
                  <a:schemeClr val="accent3">
                    <a:lumMod val="50000"/>
                  </a:schemeClr>
                </a:solidFill>
                <a:latin typeface="+mj-lt"/>
                <a:cs typeface="Arial" panose="020B0604020202020204" pitchFamily="34" charset="0"/>
              </a:rPr>
              <a:t>(this will open a new browser tab)</a:t>
            </a:r>
          </a:p>
          <a:p>
            <a:pPr lvl="1"/>
            <a:endParaRPr lang="en-US" dirty="0"/>
          </a:p>
          <a:p>
            <a:pPr marL="274320" lvl="1" indent="0">
              <a:buNone/>
            </a:pPr>
            <a:endParaRPr lang="en-US" dirty="0"/>
          </a:p>
        </p:txBody>
      </p:sp>
      <p:pic>
        <p:nvPicPr>
          <p:cNvPr id="7" name="Picture 6" descr="visualization2.jpg"/>
          <p:cNvPicPr>
            <a:picLocks noChangeAspect="1"/>
          </p:cNvPicPr>
          <p:nvPr/>
        </p:nvPicPr>
        <p:blipFill>
          <a:blip r:embed="rId3" cstate="print"/>
          <a:stretch>
            <a:fillRect/>
          </a:stretch>
        </p:blipFill>
        <p:spPr>
          <a:xfrm>
            <a:off x="5638800" y="1858917"/>
            <a:ext cx="2521478" cy="4389483"/>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pic>
        <p:nvPicPr>
          <p:cNvPr id="5" name="Picture 4" descr="layeractions2.jpg"/>
          <p:cNvPicPr>
            <a:picLocks noChangeAspect="1"/>
          </p:cNvPicPr>
          <p:nvPr/>
        </p:nvPicPr>
        <p:blipFill>
          <a:blip r:embed="rId4" cstate="print"/>
          <a:srcRect t="26930" r="64535"/>
          <a:stretch>
            <a:fillRect/>
          </a:stretch>
        </p:blipFill>
        <p:spPr>
          <a:xfrm>
            <a:off x="5638800" y="2057400"/>
            <a:ext cx="2590800" cy="3982278"/>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
        <p:nvSpPr>
          <p:cNvPr id="6" name="Rounded Rectangle 5"/>
          <p:cNvSpPr/>
          <p:nvPr/>
        </p:nvSpPr>
        <p:spPr>
          <a:xfrm>
            <a:off x="5562600" y="4724400"/>
            <a:ext cx="27432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8001000" y="4953000"/>
            <a:ext cx="685800" cy="0"/>
          </a:xfrm>
          <a:prstGeom prst="straightConnector1">
            <a:avLst/>
          </a:prstGeom>
          <a:ln w="1905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04800" y="152400"/>
            <a:ext cx="8534400" cy="1676400"/>
          </a:xfrm>
          <a:prstGeom prst="rect">
            <a:avLst/>
          </a:prstGeom>
        </p:spPr>
        <p:txBody>
          <a:bodyPr vert="horz" lIns="0" rIns="0" bIns="0" anchor="b">
            <a:no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mj-lt"/>
                <a:ea typeface="+mj-ea"/>
                <a:cs typeface="+mj-cs"/>
              </a:rPr>
              <a:t>Training Exercise 1 – Explore the Coastal Viewer</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lang="en-US" sz="2600" dirty="0">
                <a:solidFill>
                  <a:schemeClr val="tx2"/>
                </a:solidFill>
                <a:latin typeface="+mj-lt"/>
                <a:ea typeface="+mj-ea"/>
                <a:cs typeface="+mj-cs"/>
              </a:rPr>
              <a:t>7</a:t>
            </a:r>
            <a:r>
              <a:rPr kumimoji="0" lang="en-US" sz="2600" b="0" i="0" u="none" strike="noStrike" kern="1200" cap="none" spc="0" normalizeH="0" baseline="0" noProof="0" dirty="0">
                <a:ln>
                  <a:noFill/>
                </a:ln>
                <a:solidFill>
                  <a:schemeClr val="tx2"/>
                </a:solidFill>
                <a:effectLst/>
                <a:uLnTx/>
                <a:uFillTx/>
                <a:latin typeface="+mj-lt"/>
                <a:ea typeface="+mj-ea"/>
                <a:cs typeface="+mj-cs"/>
              </a:rPr>
              <a:t>. Read Metadata</a:t>
            </a:r>
          </a:p>
        </p:txBody>
      </p:sp>
    </p:spTree>
    <p:extLst>
      <p:ext uri="{BB962C8B-B14F-4D97-AF65-F5344CB8AC3E}">
        <p14:creationId xmlns:p14="http://schemas.microsoft.com/office/powerpoint/2010/main" val="3606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077200" cy="4191000"/>
          </a:xfrm>
        </p:spPr>
        <p:txBody>
          <a:bodyPr>
            <a:normAutofit/>
          </a:bodyPr>
          <a:lstStyle/>
          <a:p>
            <a:pPr>
              <a:spcBef>
                <a:spcPts val="1000"/>
              </a:spcBef>
            </a:pPr>
            <a:r>
              <a:rPr lang="en-US" sz="2000" dirty="0">
                <a:solidFill>
                  <a:schemeClr val="accent3">
                    <a:lumMod val="50000"/>
                  </a:schemeClr>
                </a:solidFill>
                <a:latin typeface="+mj-lt"/>
                <a:cs typeface="Arial" panose="020B0604020202020204" pitchFamily="34" charset="0"/>
              </a:rPr>
              <a:t>Click </a:t>
            </a:r>
            <a:r>
              <a:rPr lang="en-US" sz="2000" b="1" dirty="0">
                <a:solidFill>
                  <a:schemeClr val="accent3">
                    <a:lumMod val="50000"/>
                  </a:schemeClr>
                </a:solidFill>
                <a:latin typeface="+mj-lt"/>
                <a:cs typeface="Arial" panose="020B0604020202020204" pitchFamily="34" charset="0"/>
              </a:rPr>
              <a:t>Full Metadata and Data Download</a:t>
            </a:r>
          </a:p>
          <a:p>
            <a:pPr>
              <a:spcBef>
                <a:spcPts val="1000"/>
              </a:spcBef>
            </a:pPr>
            <a:r>
              <a:rPr lang="en-US" sz="2000" dirty="0">
                <a:solidFill>
                  <a:schemeClr val="accent3">
                    <a:lumMod val="50000"/>
                  </a:schemeClr>
                </a:solidFill>
                <a:latin typeface="+mj-lt"/>
                <a:cs typeface="Arial" panose="020B0604020202020204" pitchFamily="34" charset="0"/>
              </a:rPr>
              <a:t>Then click </a:t>
            </a:r>
            <a:r>
              <a:rPr lang="en-US" sz="2000" b="1" dirty="0">
                <a:solidFill>
                  <a:schemeClr val="accent3">
                    <a:lumMod val="50000"/>
                  </a:schemeClr>
                </a:solidFill>
                <a:latin typeface="+mj-lt"/>
                <a:cs typeface="Arial" panose="020B0604020202020204" pitchFamily="34" charset="0"/>
              </a:rPr>
              <a:t>Full Record </a:t>
            </a:r>
            <a:r>
              <a:rPr lang="en-US" sz="2000" dirty="0">
                <a:solidFill>
                  <a:schemeClr val="accent3">
                    <a:lumMod val="50000"/>
                  </a:schemeClr>
                </a:solidFill>
                <a:latin typeface="+mj-lt"/>
                <a:cs typeface="Arial" panose="020B0604020202020204" pitchFamily="34" charset="0"/>
              </a:rPr>
              <a:t>to view Attribute Information</a:t>
            </a:r>
            <a:endParaRPr lang="en-US" dirty="0"/>
          </a:p>
          <a:p>
            <a:pPr marL="274320" lvl="1" indent="0">
              <a:buNone/>
            </a:pPr>
            <a:endParaRPr lang="en-US" dirty="0"/>
          </a:p>
        </p:txBody>
      </p:sp>
      <p:pic>
        <p:nvPicPr>
          <p:cNvPr id="7" name="Picture 6" descr="visualization2.jpg"/>
          <p:cNvPicPr>
            <a:picLocks noChangeAspect="1"/>
          </p:cNvPicPr>
          <p:nvPr/>
        </p:nvPicPr>
        <p:blipFill>
          <a:blip r:embed="rId3" cstate="print"/>
          <a:stretch>
            <a:fillRect/>
          </a:stretch>
        </p:blipFill>
        <p:spPr>
          <a:xfrm>
            <a:off x="533400" y="3415346"/>
            <a:ext cx="5106959" cy="1537654"/>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
        <p:nvSpPr>
          <p:cNvPr id="8" name="Rounded Rectangle 7"/>
          <p:cNvSpPr/>
          <p:nvPr/>
        </p:nvSpPr>
        <p:spPr>
          <a:xfrm>
            <a:off x="990600" y="4495800"/>
            <a:ext cx="14478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etadata2.jpg"/>
          <p:cNvPicPr>
            <a:picLocks noChangeAspect="1"/>
          </p:cNvPicPr>
          <p:nvPr/>
        </p:nvPicPr>
        <p:blipFill>
          <a:blip r:embed="rId4" cstate="print"/>
          <a:stretch>
            <a:fillRect/>
          </a:stretch>
        </p:blipFill>
        <p:spPr>
          <a:xfrm>
            <a:off x="4114800" y="3116961"/>
            <a:ext cx="4636008" cy="3283839"/>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cxnSp>
        <p:nvCxnSpPr>
          <p:cNvPr id="15" name="Straight Arrow Connector 14"/>
          <p:cNvCxnSpPr/>
          <p:nvPr/>
        </p:nvCxnSpPr>
        <p:spPr>
          <a:xfrm>
            <a:off x="6096000" y="4876800"/>
            <a:ext cx="381000" cy="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0" name="Title 1"/>
          <p:cNvSpPr txBox="1">
            <a:spLocks/>
          </p:cNvSpPr>
          <p:nvPr/>
        </p:nvSpPr>
        <p:spPr>
          <a:xfrm>
            <a:off x="304800" y="152400"/>
            <a:ext cx="8534400" cy="1676400"/>
          </a:xfrm>
          <a:prstGeom prst="rect">
            <a:avLst/>
          </a:prstGeom>
        </p:spPr>
        <p:txBody>
          <a:bodyPr vert="horz" lIns="0" rIns="0" bIns="0" anchor="b">
            <a:no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mj-lt"/>
                <a:ea typeface="+mj-ea"/>
                <a:cs typeface="+mj-cs"/>
              </a:rPr>
              <a:t>Training Exercise 1 – Explore the Coastal Viewer</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lang="en-US" sz="2600" dirty="0">
                <a:solidFill>
                  <a:schemeClr val="tx2"/>
                </a:solidFill>
                <a:latin typeface="+mj-lt"/>
                <a:ea typeface="+mj-ea"/>
                <a:cs typeface="+mj-cs"/>
              </a:rPr>
              <a:t>7</a:t>
            </a:r>
            <a:r>
              <a:rPr kumimoji="0" lang="en-US" sz="2600" b="0" i="0" u="none" strike="noStrike" kern="1200" cap="none" spc="0" normalizeH="0" baseline="0" noProof="0" dirty="0">
                <a:ln>
                  <a:noFill/>
                </a:ln>
                <a:solidFill>
                  <a:schemeClr val="tx2"/>
                </a:solidFill>
                <a:effectLst/>
                <a:uLnTx/>
                <a:uFillTx/>
                <a:latin typeface="+mj-lt"/>
                <a:ea typeface="+mj-ea"/>
                <a:cs typeface="+mj-cs"/>
              </a:rPr>
              <a:t>. Read Metadata</a:t>
            </a:r>
          </a:p>
        </p:txBody>
      </p:sp>
    </p:spTree>
    <p:extLst>
      <p:ext uri="{BB962C8B-B14F-4D97-AF65-F5344CB8AC3E}">
        <p14:creationId xmlns:p14="http://schemas.microsoft.com/office/powerpoint/2010/main" val="3606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7467600" cy="4191000"/>
          </a:xfrm>
        </p:spPr>
        <p:txBody>
          <a:bodyPr>
            <a:normAutofit/>
          </a:bodyPr>
          <a:lstStyle/>
          <a:p>
            <a:pPr>
              <a:spcBef>
                <a:spcPts val="1000"/>
              </a:spcBef>
            </a:pPr>
            <a:r>
              <a:rPr lang="en-US" sz="2000" dirty="0">
                <a:solidFill>
                  <a:schemeClr val="accent3">
                    <a:lumMod val="50000"/>
                  </a:schemeClr>
                </a:solidFill>
                <a:latin typeface="+mj-lt"/>
                <a:cs typeface="Arial" panose="020B0604020202020204" pitchFamily="34" charset="0"/>
              </a:rPr>
              <a:t>Click </a:t>
            </a:r>
            <a:r>
              <a:rPr lang="en-US" sz="2000" b="1" dirty="0" err="1">
                <a:solidFill>
                  <a:schemeClr val="accent3">
                    <a:lumMod val="50000"/>
                  </a:schemeClr>
                </a:solidFill>
                <a:latin typeface="+mj-lt"/>
                <a:cs typeface="Arial" panose="020B0604020202020204" pitchFamily="34" charset="0"/>
              </a:rPr>
              <a:t>Entity_and_Attribute_Information</a:t>
            </a:r>
            <a:r>
              <a:rPr lang="en-US" sz="2000" b="1" dirty="0">
                <a:solidFill>
                  <a:schemeClr val="accent3">
                    <a:lumMod val="50000"/>
                  </a:schemeClr>
                </a:solidFill>
                <a:latin typeface="+mj-lt"/>
                <a:cs typeface="Arial" panose="020B0604020202020204" pitchFamily="34" charset="0"/>
              </a:rPr>
              <a:t> </a:t>
            </a:r>
            <a:r>
              <a:rPr lang="en-US" sz="2000" dirty="0">
                <a:solidFill>
                  <a:schemeClr val="accent3">
                    <a:lumMod val="50000"/>
                  </a:schemeClr>
                </a:solidFill>
                <a:latin typeface="+mj-lt"/>
                <a:cs typeface="Arial" panose="020B0604020202020204" pitchFamily="34" charset="0"/>
              </a:rPr>
              <a:t>to scroll to this section</a:t>
            </a:r>
            <a:endParaRPr lang="en-US" sz="2000" b="1" dirty="0">
              <a:solidFill>
                <a:schemeClr val="accent3">
                  <a:lumMod val="50000"/>
                </a:schemeClr>
              </a:solidFill>
              <a:latin typeface="+mj-lt"/>
              <a:cs typeface="Arial" panose="020B0604020202020204" pitchFamily="34" charset="0"/>
            </a:endParaRPr>
          </a:p>
          <a:p>
            <a:pPr>
              <a:spcBef>
                <a:spcPts val="1000"/>
              </a:spcBef>
            </a:pPr>
            <a:r>
              <a:rPr lang="en-US" sz="2000" dirty="0">
                <a:solidFill>
                  <a:schemeClr val="accent3">
                    <a:lumMod val="50000"/>
                  </a:schemeClr>
                </a:solidFill>
                <a:latin typeface="+mj-lt"/>
                <a:cs typeface="Arial" panose="020B0604020202020204" pitchFamily="34" charset="0"/>
              </a:rPr>
              <a:t>Scroll down to the Attribute </a:t>
            </a:r>
            <a:r>
              <a:rPr lang="en-US" sz="2000" b="1" dirty="0">
                <a:solidFill>
                  <a:schemeClr val="accent3">
                    <a:lumMod val="50000"/>
                  </a:schemeClr>
                </a:solidFill>
                <a:latin typeface="+mj-lt"/>
                <a:cs typeface="Arial" panose="020B0604020202020204" pitchFamily="34" charset="0"/>
              </a:rPr>
              <a:t>FEE </a:t>
            </a:r>
            <a:r>
              <a:rPr lang="en-US" sz="2000" dirty="0">
                <a:solidFill>
                  <a:schemeClr val="accent3">
                    <a:lumMod val="50000"/>
                  </a:schemeClr>
                </a:solidFill>
                <a:latin typeface="+mj-lt"/>
                <a:cs typeface="Arial" panose="020B0604020202020204" pitchFamily="34" charset="0"/>
              </a:rPr>
              <a:t>and find the Definition of the Domain Value “</a:t>
            </a:r>
            <a:r>
              <a:rPr lang="en-US" sz="2000" b="1" dirty="0">
                <a:solidFill>
                  <a:schemeClr val="accent3">
                    <a:lumMod val="50000"/>
                  </a:schemeClr>
                </a:solidFill>
                <a:latin typeface="+mj-lt"/>
                <a:cs typeface="Arial" panose="020B0604020202020204" pitchFamily="34" charset="0"/>
              </a:rPr>
              <a:t>R</a:t>
            </a:r>
            <a:r>
              <a:rPr lang="en-US" sz="2000" dirty="0">
                <a:solidFill>
                  <a:schemeClr val="accent3">
                    <a:lumMod val="50000"/>
                  </a:schemeClr>
                </a:solidFill>
                <a:latin typeface="+mj-lt"/>
                <a:cs typeface="Arial" panose="020B0604020202020204" pitchFamily="34" charset="0"/>
              </a:rPr>
              <a:t>”</a:t>
            </a:r>
            <a:endParaRPr lang="en-US" sz="2000" dirty="0">
              <a:latin typeface="+mj-lt"/>
            </a:endParaRPr>
          </a:p>
          <a:p>
            <a:pPr lvl="1"/>
            <a:endParaRPr lang="en-US" dirty="0"/>
          </a:p>
          <a:p>
            <a:pPr marL="274320" lvl="1" indent="0">
              <a:buNone/>
            </a:pPr>
            <a:endParaRPr lang="en-US" dirty="0"/>
          </a:p>
        </p:txBody>
      </p:sp>
      <p:sp>
        <p:nvSpPr>
          <p:cNvPr id="10" name="Title 1"/>
          <p:cNvSpPr txBox="1">
            <a:spLocks/>
          </p:cNvSpPr>
          <p:nvPr/>
        </p:nvSpPr>
        <p:spPr>
          <a:xfrm>
            <a:off x="304800" y="152400"/>
            <a:ext cx="8534400" cy="1676400"/>
          </a:xfrm>
          <a:prstGeom prst="rect">
            <a:avLst/>
          </a:prstGeom>
        </p:spPr>
        <p:txBody>
          <a:bodyPr vert="horz" lIns="0" rIns="0" bIns="0" anchor="b">
            <a:no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mj-lt"/>
                <a:ea typeface="+mj-ea"/>
                <a:cs typeface="+mj-cs"/>
              </a:rPr>
              <a:t>Training Exercise 1 – Explore the Coastal Viewer</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lang="en-US" sz="2600" dirty="0">
                <a:solidFill>
                  <a:schemeClr val="tx2"/>
                </a:solidFill>
                <a:latin typeface="+mj-lt"/>
                <a:ea typeface="+mj-ea"/>
                <a:cs typeface="+mj-cs"/>
              </a:rPr>
              <a:t>7</a:t>
            </a:r>
            <a:r>
              <a:rPr kumimoji="0" lang="en-US" sz="2600" b="0" i="0" u="none" strike="noStrike" kern="1200" cap="none" spc="0" normalizeH="0" baseline="0" noProof="0" dirty="0">
                <a:ln>
                  <a:noFill/>
                </a:ln>
                <a:solidFill>
                  <a:schemeClr val="tx2"/>
                </a:solidFill>
                <a:effectLst/>
                <a:uLnTx/>
                <a:uFillTx/>
                <a:latin typeface="+mj-lt"/>
                <a:ea typeface="+mj-ea"/>
                <a:cs typeface="+mj-cs"/>
              </a:rPr>
              <a:t>. Read Metadata</a:t>
            </a:r>
          </a:p>
        </p:txBody>
      </p:sp>
      <p:pic>
        <p:nvPicPr>
          <p:cNvPr id="11" name="Picture 10" descr="metadata3.jpg"/>
          <p:cNvPicPr>
            <a:picLocks noChangeAspect="1"/>
          </p:cNvPicPr>
          <p:nvPr/>
        </p:nvPicPr>
        <p:blipFill>
          <a:blip r:embed="rId3" cstate="print"/>
          <a:stretch>
            <a:fillRect/>
          </a:stretch>
        </p:blipFill>
        <p:spPr>
          <a:xfrm>
            <a:off x="875252" y="3289554"/>
            <a:ext cx="4534948" cy="3187446"/>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pic>
        <p:nvPicPr>
          <p:cNvPr id="12" name="Picture 11" descr="metadata4.jpg"/>
          <p:cNvPicPr>
            <a:picLocks noChangeAspect="1"/>
          </p:cNvPicPr>
          <p:nvPr/>
        </p:nvPicPr>
        <p:blipFill>
          <a:blip r:embed="rId4" cstate="print"/>
          <a:stretch>
            <a:fillRect/>
          </a:stretch>
        </p:blipFill>
        <p:spPr>
          <a:xfrm>
            <a:off x="4953000" y="3713988"/>
            <a:ext cx="3363087" cy="2001012"/>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6202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600200"/>
          </a:xfrm>
        </p:spPr>
        <p:txBody>
          <a:bodyPr>
            <a:noAutofit/>
          </a:bodyPr>
          <a:lstStyle/>
          <a:p>
            <a:pPr>
              <a:lnSpc>
                <a:spcPct val="150000"/>
              </a:lnSpc>
            </a:pPr>
            <a:r>
              <a:rPr lang="en-US" sz="3200" b="1" dirty="0"/>
              <a:t>Training Exercise 1 – Explore the Coastal Viewer</a:t>
            </a:r>
            <a:br>
              <a:rPr lang="en-US" sz="3000" b="1" dirty="0"/>
            </a:br>
            <a:r>
              <a:rPr lang="en-US" sz="2600" dirty="0"/>
              <a:t>8. Explore Data Attributes with Identify Tool</a:t>
            </a:r>
          </a:p>
        </p:txBody>
      </p:sp>
      <p:sp>
        <p:nvSpPr>
          <p:cNvPr id="3" name="Content Placeholder 2"/>
          <p:cNvSpPr>
            <a:spLocks noGrp="1"/>
          </p:cNvSpPr>
          <p:nvPr>
            <p:ph idx="1"/>
          </p:nvPr>
        </p:nvSpPr>
        <p:spPr>
          <a:xfrm>
            <a:off x="457200" y="2133600"/>
            <a:ext cx="3733800" cy="4267200"/>
          </a:xfrm>
        </p:spPr>
        <p:txBody>
          <a:bodyPr>
            <a:normAutofit/>
          </a:bodyPr>
          <a:lstStyle/>
          <a:p>
            <a:pPr>
              <a:spcBef>
                <a:spcPts val="1000"/>
              </a:spcBef>
            </a:pPr>
            <a:r>
              <a:rPr lang="en-US" sz="2000" dirty="0">
                <a:solidFill>
                  <a:schemeClr val="accent3">
                    <a:lumMod val="50000"/>
                  </a:schemeClr>
                </a:solidFill>
                <a:latin typeface="+mj-lt"/>
                <a:cs typeface="Arial" panose="020B0604020202020204" pitchFamily="34" charset="0"/>
              </a:rPr>
              <a:t>Now find and turn on the </a:t>
            </a:r>
            <a:r>
              <a:rPr lang="en-US" sz="2000" b="1" dirty="0">
                <a:solidFill>
                  <a:schemeClr val="accent3">
                    <a:lumMod val="50000"/>
                  </a:schemeClr>
                </a:solidFill>
                <a:latin typeface="+mj-lt"/>
                <a:cs typeface="Arial" panose="020B0604020202020204" pitchFamily="34" charset="0"/>
              </a:rPr>
              <a:t>Conservation and Public Lands </a:t>
            </a:r>
            <a:r>
              <a:rPr lang="en-US" sz="2000" dirty="0">
                <a:solidFill>
                  <a:schemeClr val="accent3">
                    <a:lumMod val="50000"/>
                  </a:schemeClr>
                </a:solidFill>
                <a:latin typeface="+mj-lt"/>
                <a:cs typeface="Arial" panose="020B0604020202020204" pitchFamily="34" charset="0"/>
              </a:rPr>
              <a:t>data layer (you can use the </a:t>
            </a:r>
            <a:r>
              <a:rPr lang="en-US" sz="2000" b="1" dirty="0">
                <a:solidFill>
                  <a:schemeClr val="accent3">
                    <a:lumMod val="50000"/>
                  </a:schemeClr>
                </a:solidFill>
                <a:latin typeface="+mj-lt"/>
                <a:cs typeface="Arial" panose="020B0604020202020204" pitchFamily="34" charset="0"/>
              </a:rPr>
              <a:t>Filter</a:t>
            </a:r>
            <a:r>
              <a:rPr lang="en-US" sz="2000" dirty="0">
                <a:solidFill>
                  <a:schemeClr val="accent3">
                    <a:lumMod val="50000"/>
                  </a:schemeClr>
                </a:solidFill>
                <a:latin typeface="+mj-lt"/>
                <a:cs typeface="Arial" panose="020B0604020202020204" pitchFamily="34" charset="0"/>
              </a:rPr>
              <a:t> tool)</a:t>
            </a:r>
          </a:p>
          <a:p>
            <a:pPr>
              <a:spcBef>
                <a:spcPts val="1000"/>
              </a:spcBef>
            </a:pPr>
            <a:r>
              <a:rPr lang="en-US" sz="2000" dirty="0">
                <a:solidFill>
                  <a:schemeClr val="accent3">
                    <a:lumMod val="50000"/>
                  </a:schemeClr>
                </a:solidFill>
                <a:latin typeface="+mj-lt"/>
                <a:cs typeface="Arial" panose="020B0604020202020204" pitchFamily="34" charset="0"/>
              </a:rPr>
              <a:t>We will explore the attribute information for this layer using the </a:t>
            </a:r>
            <a:r>
              <a:rPr lang="en-US" sz="2000" b="1" dirty="0">
                <a:solidFill>
                  <a:schemeClr val="accent3">
                    <a:lumMod val="50000"/>
                  </a:schemeClr>
                </a:solidFill>
                <a:latin typeface="+mj-lt"/>
                <a:cs typeface="Arial" panose="020B0604020202020204" pitchFamily="34" charset="0"/>
              </a:rPr>
              <a:t>Identify Tool</a:t>
            </a:r>
            <a:endParaRPr lang="en-US" sz="2000" dirty="0">
              <a:solidFill>
                <a:schemeClr val="accent3">
                  <a:lumMod val="50000"/>
                </a:schemeClr>
              </a:solidFill>
              <a:latin typeface="+mj-lt"/>
              <a:cs typeface="Arial" panose="020B0604020202020204" pitchFamily="34" charset="0"/>
            </a:endParaRPr>
          </a:p>
          <a:p>
            <a:pPr>
              <a:spcBef>
                <a:spcPts val="1000"/>
              </a:spcBef>
            </a:pPr>
            <a:r>
              <a:rPr lang="en-US" sz="2000" dirty="0">
                <a:solidFill>
                  <a:schemeClr val="accent3">
                    <a:lumMod val="50000"/>
                  </a:schemeClr>
                </a:solidFill>
                <a:latin typeface="+mj-lt"/>
              </a:rPr>
              <a:t>Click </a:t>
            </a:r>
            <a:r>
              <a:rPr lang="en-US" sz="2000" b="1" dirty="0">
                <a:solidFill>
                  <a:schemeClr val="accent3">
                    <a:lumMod val="50000"/>
                  </a:schemeClr>
                </a:solidFill>
                <a:latin typeface="+mj-lt"/>
              </a:rPr>
              <a:t>Identify</a:t>
            </a:r>
            <a:r>
              <a:rPr lang="en-US" sz="2000" dirty="0">
                <a:solidFill>
                  <a:schemeClr val="accent3">
                    <a:lumMod val="50000"/>
                  </a:schemeClr>
                </a:solidFill>
                <a:latin typeface="+mj-lt"/>
              </a:rPr>
              <a:t> in the Toolbar</a:t>
            </a:r>
          </a:p>
          <a:p>
            <a:pPr>
              <a:spcBef>
                <a:spcPts val="1000"/>
              </a:spcBef>
            </a:pPr>
            <a:endParaRPr lang="en-US" sz="2000" dirty="0">
              <a:solidFill>
                <a:schemeClr val="accent3">
                  <a:lumMod val="50000"/>
                </a:schemeClr>
              </a:solidFill>
              <a:latin typeface="+mj-lt"/>
              <a:cs typeface="Arial" panose="020B0604020202020204" pitchFamily="34" charset="0"/>
            </a:endParaRPr>
          </a:p>
        </p:txBody>
      </p:sp>
      <p:pic>
        <p:nvPicPr>
          <p:cNvPr id="6" name="Picture 5" descr="identify.jpg"/>
          <p:cNvPicPr>
            <a:picLocks noChangeAspect="1"/>
          </p:cNvPicPr>
          <p:nvPr/>
        </p:nvPicPr>
        <p:blipFill>
          <a:blip r:embed="rId3" cstate="print"/>
          <a:stretch>
            <a:fillRect/>
          </a:stretch>
        </p:blipFill>
        <p:spPr>
          <a:xfrm>
            <a:off x="4267200" y="2133600"/>
            <a:ext cx="4572000" cy="3944017"/>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6202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dentify.jpg"/>
          <p:cNvPicPr>
            <a:picLocks noChangeAspect="1"/>
          </p:cNvPicPr>
          <p:nvPr/>
        </p:nvPicPr>
        <p:blipFill>
          <a:blip r:embed="rId3" cstate="print"/>
          <a:stretch>
            <a:fillRect/>
          </a:stretch>
        </p:blipFill>
        <p:spPr>
          <a:xfrm>
            <a:off x="4267200" y="2133600"/>
            <a:ext cx="4512564" cy="3944017"/>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
        <p:nvSpPr>
          <p:cNvPr id="7" name="Title 1"/>
          <p:cNvSpPr txBox="1">
            <a:spLocks/>
          </p:cNvSpPr>
          <p:nvPr/>
        </p:nvSpPr>
        <p:spPr>
          <a:xfrm>
            <a:off x="304800" y="228600"/>
            <a:ext cx="8458200" cy="1600200"/>
          </a:xfrm>
          <a:prstGeom prst="rect">
            <a:avLst/>
          </a:prstGeom>
        </p:spPr>
        <p:txBody>
          <a:bodyPr vert="horz" lIns="0" rIns="0" bIns="0" anchor="b">
            <a:no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mj-lt"/>
                <a:ea typeface="+mj-ea"/>
                <a:cs typeface="+mj-cs"/>
              </a:rPr>
              <a:t>Training Exercise 1 – Explore the Coastal Viewer</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2600" b="0" i="0" u="none" strike="noStrike" kern="1200" cap="none" spc="0" normalizeH="0" baseline="0" noProof="0" dirty="0">
                <a:ln>
                  <a:noFill/>
                </a:ln>
                <a:solidFill>
                  <a:schemeClr val="tx2"/>
                </a:solidFill>
                <a:effectLst/>
                <a:uLnTx/>
                <a:uFillTx/>
                <a:latin typeface="+mj-lt"/>
                <a:ea typeface="+mj-ea"/>
                <a:cs typeface="+mj-cs"/>
              </a:rPr>
              <a:t>8. Explore Data Attributes with Identify Tool</a:t>
            </a:r>
          </a:p>
        </p:txBody>
      </p:sp>
      <p:sp>
        <p:nvSpPr>
          <p:cNvPr id="8" name="Content Placeholder 2"/>
          <p:cNvSpPr txBox="1">
            <a:spLocks/>
          </p:cNvSpPr>
          <p:nvPr/>
        </p:nvSpPr>
        <p:spPr>
          <a:xfrm>
            <a:off x="457200" y="2133600"/>
            <a:ext cx="3810000" cy="4267200"/>
          </a:xfrm>
          <a:prstGeom prst="rect">
            <a:avLst/>
          </a:prstGeom>
        </p:spPr>
        <p:txBody>
          <a:bodyPr vert="horz">
            <a:normAutofit/>
          </a:bodyPr>
          <a:lstStyle/>
          <a:p>
            <a:pPr marL="274320" marR="0" lvl="0" indent="-274320" algn="l" defTabSz="914400" rtl="0" eaLnBrk="1" fontAlgn="auto" latinLnBrk="0" hangingPunct="1">
              <a:lnSpc>
                <a:spcPct val="100000"/>
              </a:lnSpc>
              <a:spcBef>
                <a:spcPts val="1000"/>
              </a:spcBef>
              <a:spcAft>
                <a:spcPts val="0"/>
              </a:spcAft>
              <a:buClr>
                <a:schemeClr val="accent3"/>
              </a:buClr>
              <a:buSzPct val="95000"/>
              <a:buFont typeface="Wingdings 2"/>
              <a:buChar char=""/>
              <a:tabLst/>
              <a:defRPr/>
            </a:pPr>
            <a:r>
              <a:rPr kumimoji="0" lang="en-US" sz="2000" b="0" i="0" u="none" strike="noStrike" kern="1200" cap="none" spc="0" normalizeH="0" baseline="0" noProof="0" dirty="0">
                <a:ln>
                  <a:noFill/>
                </a:ln>
                <a:solidFill>
                  <a:schemeClr val="accent3">
                    <a:lumMod val="50000"/>
                  </a:schemeClr>
                </a:solidFill>
                <a:effectLst/>
                <a:uLnTx/>
                <a:uFillTx/>
                <a:latin typeface="+mj-lt"/>
                <a:ea typeface="+mn-ea"/>
                <a:cs typeface="Arial" panose="020B0604020202020204" pitchFamily="34" charset="0"/>
              </a:rPr>
              <a:t>Click on a polygon</a:t>
            </a:r>
          </a:p>
          <a:p>
            <a:pPr marL="274320" marR="0" lvl="0" indent="-274320" algn="l" defTabSz="914400" rtl="0" eaLnBrk="1" fontAlgn="auto" latinLnBrk="0" hangingPunct="1">
              <a:lnSpc>
                <a:spcPct val="100000"/>
              </a:lnSpc>
              <a:spcBef>
                <a:spcPts val="1000"/>
              </a:spcBef>
              <a:spcAft>
                <a:spcPts val="0"/>
              </a:spcAft>
              <a:buClr>
                <a:schemeClr val="accent3"/>
              </a:buClr>
              <a:buSzPct val="95000"/>
              <a:buFont typeface="Wingdings 2"/>
              <a:buChar char=""/>
              <a:tabLst/>
              <a:defRPr/>
            </a:pPr>
            <a:r>
              <a:rPr lang="en-US" sz="2000" dirty="0">
                <a:solidFill>
                  <a:schemeClr val="accent3">
                    <a:lumMod val="50000"/>
                  </a:schemeClr>
                </a:solidFill>
                <a:latin typeface="+mj-lt"/>
                <a:cs typeface="Arial" panose="020B0604020202020204" pitchFamily="34" charset="0"/>
              </a:rPr>
              <a:t>Results will be displayed in the </a:t>
            </a:r>
            <a:r>
              <a:rPr lang="en-US" sz="2000" b="1" dirty="0">
                <a:solidFill>
                  <a:schemeClr val="accent3">
                    <a:lumMod val="50000"/>
                  </a:schemeClr>
                </a:solidFill>
                <a:latin typeface="+mj-lt"/>
                <a:cs typeface="Arial" panose="020B0604020202020204" pitchFamily="34" charset="0"/>
              </a:rPr>
              <a:t>Identify Results </a:t>
            </a:r>
            <a:r>
              <a:rPr lang="en-US" sz="2000" dirty="0">
                <a:solidFill>
                  <a:schemeClr val="accent3">
                    <a:lumMod val="50000"/>
                  </a:schemeClr>
                </a:solidFill>
                <a:latin typeface="+mj-lt"/>
                <a:cs typeface="Arial" panose="020B0604020202020204" pitchFamily="34" charset="0"/>
              </a:rPr>
              <a:t>window at the bottom of the map area</a:t>
            </a:r>
            <a:endParaRPr kumimoji="0" lang="en-US" sz="2000" b="0" i="0" u="none" strike="noStrike" kern="1200" cap="none" spc="0" normalizeH="0" baseline="0" noProof="0" dirty="0">
              <a:ln>
                <a:noFill/>
              </a:ln>
              <a:solidFill>
                <a:schemeClr val="accent3">
                  <a:lumMod val="50000"/>
                </a:schemeClr>
              </a:solidFill>
              <a:effectLst/>
              <a:uLnTx/>
              <a:uFillTx/>
              <a:latin typeface="+mj-lt"/>
              <a:ea typeface="+mn-ea"/>
              <a:cs typeface="Arial" panose="020B0604020202020204" pitchFamily="34" charset="0"/>
            </a:endParaRPr>
          </a:p>
          <a:p>
            <a:pPr marL="274320" marR="0" lvl="0" indent="-274320" algn="l" defTabSz="914400" rtl="0" eaLnBrk="1" fontAlgn="auto" latinLnBrk="0" hangingPunct="1">
              <a:lnSpc>
                <a:spcPct val="100000"/>
              </a:lnSpc>
              <a:spcBef>
                <a:spcPts val="1000"/>
              </a:spcBef>
              <a:spcAft>
                <a:spcPts val="0"/>
              </a:spcAft>
              <a:buClr>
                <a:schemeClr val="accent3"/>
              </a:buClr>
              <a:buSzPct val="95000"/>
              <a:buFont typeface="Wingdings 2"/>
              <a:buChar char=""/>
              <a:tabLst/>
              <a:defRPr/>
            </a:pPr>
            <a:r>
              <a:rPr lang="en-US" sz="2000" dirty="0">
                <a:solidFill>
                  <a:schemeClr val="accent3">
                    <a:lumMod val="50000"/>
                  </a:schemeClr>
                </a:solidFill>
                <a:latin typeface="+mj-lt"/>
                <a:cs typeface="Arial" panose="020B0604020202020204" pitchFamily="34" charset="0"/>
              </a:rPr>
              <a:t>Results may be displayed for multiple overlapping data layers</a:t>
            </a:r>
          </a:p>
          <a:p>
            <a:pPr lvl="1"/>
            <a:endParaRPr lang="en-US" dirty="0"/>
          </a:p>
          <a:p>
            <a:pPr marL="274320" lvl="1" indent="0">
              <a:buNone/>
            </a:pPr>
            <a:endParaRPr lang="en-US" dirty="0"/>
          </a:p>
          <a:p>
            <a:pPr marL="274320" marR="0" lvl="0" indent="-274320" algn="l" defTabSz="914400" rtl="0" eaLnBrk="1" fontAlgn="auto" latinLnBrk="0" hangingPunct="1">
              <a:lnSpc>
                <a:spcPct val="100000"/>
              </a:lnSpc>
              <a:spcBef>
                <a:spcPts val="1000"/>
              </a:spcBef>
              <a:spcAft>
                <a:spcPts val="0"/>
              </a:spcAft>
              <a:buClr>
                <a:schemeClr val="accent3"/>
              </a:buClr>
              <a:buSzPct val="95000"/>
              <a:buFont typeface="Wingdings 2"/>
              <a:buChar char=""/>
              <a:tabLst/>
              <a:defRPr/>
            </a:pPr>
            <a:endParaRPr lang="en-US" sz="2000" dirty="0">
              <a:solidFill>
                <a:schemeClr val="accent3">
                  <a:lumMod val="50000"/>
                </a:schemeClr>
              </a:solidFill>
              <a:latin typeface="+mj-lt"/>
            </a:endParaRPr>
          </a:p>
          <a:p>
            <a:pPr marL="274320" lvl="0" indent="-274320">
              <a:spcBef>
                <a:spcPts val="1000"/>
              </a:spcBef>
              <a:buClr>
                <a:schemeClr val="accent3"/>
              </a:buClr>
              <a:buSzPct val="95000"/>
              <a:buFont typeface="Wingdings 2"/>
              <a:buChar char=""/>
            </a:pPr>
            <a:endParaRPr kumimoji="0" lang="en-US" sz="2000" b="0" i="0" u="none" strike="noStrike" kern="1200" cap="none" spc="0" normalizeH="0" baseline="0" noProof="0" dirty="0">
              <a:ln>
                <a:noFill/>
              </a:ln>
              <a:solidFill>
                <a:schemeClr val="accent3">
                  <a:lumMod val="50000"/>
                </a:schemeClr>
              </a:solidFill>
              <a:effectLst/>
              <a:uLnTx/>
              <a:uFillTx/>
              <a:latin typeface="+mj-lt"/>
              <a:ea typeface="+mn-ea"/>
              <a:cs typeface="Arial" panose="020B0604020202020204" pitchFamily="34" charset="0"/>
            </a:endParaRPr>
          </a:p>
        </p:txBody>
      </p:sp>
      <p:sp>
        <p:nvSpPr>
          <p:cNvPr id="9" name="Rounded Rectangle 8"/>
          <p:cNvSpPr/>
          <p:nvPr/>
        </p:nvSpPr>
        <p:spPr>
          <a:xfrm>
            <a:off x="5943600" y="5181600"/>
            <a:ext cx="2819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202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B619EB-2B89-4315-A8F8-766D3B1E2E71}"/>
              </a:ext>
            </a:extLst>
          </p:cNvPr>
          <p:cNvSpPr/>
          <p:nvPr/>
        </p:nvSpPr>
        <p:spPr>
          <a:xfrm>
            <a:off x="497732" y="111760"/>
            <a:ext cx="8382000" cy="6593840"/>
          </a:xfrm>
          <a:prstGeom prst="rect">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475FF958-EB9D-4F2C-8164-4704AD92D148}"/>
              </a:ext>
            </a:extLst>
          </p:cNvPr>
          <p:cNvSpPr txBox="1">
            <a:spLocks/>
          </p:cNvSpPr>
          <p:nvPr/>
        </p:nvSpPr>
        <p:spPr>
          <a:xfrm>
            <a:off x="1102530" y="914400"/>
            <a:ext cx="7172404" cy="5638800"/>
          </a:xfrm>
          <a:prstGeom prst="rect">
            <a:avLst/>
          </a:prstGeom>
          <a:solidFill>
            <a:schemeClr val="bg1">
              <a:alpha val="56000"/>
            </a:schemeClr>
          </a:solidFill>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200" b="1" dirty="0">
                <a:solidFill>
                  <a:srgbClr val="002060"/>
                </a:solidFill>
                <a:effectLst>
                  <a:outerShdw blurRad="38100" dist="38100" dir="2700000" algn="tl">
                    <a:srgbClr val="000000">
                      <a:alpha val="43137"/>
                    </a:srgbClr>
                  </a:outerShdw>
                </a:effectLst>
              </a:rPr>
              <a:t>A few preliminary words:</a:t>
            </a:r>
          </a:p>
          <a:p>
            <a:pPr algn="ctr"/>
            <a:endParaRPr lang="en-US" sz="2400" b="1" dirty="0">
              <a:solidFill>
                <a:srgbClr val="002060"/>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dirty="0">
                <a:solidFill>
                  <a:srgbClr val="002060"/>
                </a:solidFill>
              </a:rPr>
              <a:t>The steps presented here are one approach to complete each task.  Often, there are multiple ways to accomplish a task.</a:t>
            </a:r>
          </a:p>
          <a:p>
            <a:pPr marL="342900" indent="-342900">
              <a:buFont typeface="Arial" panose="020B0604020202020204" pitchFamily="34" charset="0"/>
              <a:buChar char="•"/>
            </a:pPr>
            <a:endParaRPr lang="en-US" sz="2400" dirty="0">
              <a:solidFill>
                <a:srgbClr val="002060"/>
              </a:solidFill>
            </a:endParaRPr>
          </a:p>
          <a:p>
            <a:pPr marL="342900" indent="-342900">
              <a:buFont typeface="Arial" panose="020B0604020202020204" pitchFamily="34" charset="0"/>
              <a:buChar char="•"/>
            </a:pPr>
            <a:r>
              <a:rPr lang="en-US" sz="2400" dirty="0">
                <a:solidFill>
                  <a:srgbClr val="002060"/>
                </a:solidFill>
              </a:rPr>
              <a:t>The site is dynamic – data sets are added/updated and tools are added/modified regularly.</a:t>
            </a:r>
          </a:p>
          <a:p>
            <a:endParaRPr lang="en-US" sz="2400" dirty="0">
              <a:solidFill>
                <a:srgbClr val="002060"/>
              </a:solidFill>
            </a:endParaRPr>
          </a:p>
          <a:p>
            <a:pPr marL="342900" indent="-342900">
              <a:buFont typeface="Arial" panose="020B0604020202020204" pitchFamily="34" charset="0"/>
              <a:buChar char="•"/>
            </a:pPr>
            <a:r>
              <a:rPr lang="en-US" sz="2400" dirty="0">
                <a:solidFill>
                  <a:srgbClr val="002060"/>
                </a:solidFill>
              </a:rPr>
              <a:t>Feel free to explore other tools as you work through the exercises.</a:t>
            </a:r>
          </a:p>
          <a:p>
            <a:pPr marL="342900" indent="-342900">
              <a:buFont typeface="Arial" panose="020B0604020202020204" pitchFamily="34" charset="0"/>
              <a:buChar char="•"/>
            </a:pPr>
            <a:endParaRPr lang="en-US" sz="2400" dirty="0">
              <a:solidFill>
                <a:srgbClr val="002060"/>
              </a:solidFill>
            </a:endParaRPr>
          </a:p>
          <a:p>
            <a:pPr marL="342900" indent="-342900">
              <a:buFont typeface="Arial" panose="020B0604020202020204" pitchFamily="34" charset="0"/>
              <a:buChar char="•"/>
            </a:pPr>
            <a:r>
              <a:rPr lang="en-US" sz="2400" dirty="0">
                <a:solidFill>
                  <a:srgbClr val="002060"/>
                </a:solidFill>
              </a:rPr>
              <a:t>If you get stuck, discuss with your neighbor or ask Fay, David, or Kirsten for assistance.</a:t>
            </a:r>
            <a:endParaRPr lang="en-US" sz="2000" dirty="0">
              <a:solidFill>
                <a:srgbClr val="002060"/>
              </a:solidFill>
            </a:endParaRPr>
          </a:p>
        </p:txBody>
      </p:sp>
    </p:spTree>
    <p:extLst>
      <p:ext uri="{BB962C8B-B14F-4D97-AF65-F5344CB8AC3E}">
        <p14:creationId xmlns:p14="http://schemas.microsoft.com/office/powerpoint/2010/main" val="711035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dentify3.jpg"/>
          <p:cNvPicPr>
            <a:picLocks noChangeAspect="1"/>
          </p:cNvPicPr>
          <p:nvPr/>
        </p:nvPicPr>
        <p:blipFill>
          <a:blip r:embed="rId3" cstate="print"/>
          <a:stretch>
            <a:fillRect/>
          </a:stretch>
        </p:blipFill>
        <p:spPr>
          <a:xfrm>
            <a:off x="4250436" y="2133600"/>
            <a:ext cx="4512564" cy="3944017"/>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
        <p:nvSpPr>
          <p:cNvPr id="7" name="Title 1"/>
          <p:cNvSpPr txBox="1">
            <a:spLocks/>
          </p:cNvSpPr>
          <p:nvPr/>
        </p:nvSpPr>
        <p:spPr>
          <a:xfrm>
            <a:off x="304800" y="228600"/>
            <a:ext cx="8458200" cy="1600200"/>
          </a:xfrm>
          <a:prstGeom prst="rect">
            <a:avLst/>
          </a:prstGeom>
        </p:spPr>
        <p:txBody>
          <a:bodyPr vert="horz" lIns="0" rIns="0" bIns="0" anchor="b">
            <a:no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mj-lt"/>
                <a:ea typeface="+mj-ea"/>
                <a:cs typeface="+mj-cs"/>
              </a:rPr>
              <a:t>Training Exercise 1 – Explore the Coastal Viewer</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2600" b="0" i="0" u="none" strike="noStrike" kern="1200" cap="none" spc="0" normalizeH="0" baseline="0" noProof="0" dirty="0">
                <a:ln>
                  <a:noFill/>
                </a:ln>
                <a:solidFill>
                  <a:schemeClr val="tx2"/>
                </a:solidFill>
                <a:effectLst/>
                <a:uLnTx/>
                <a:uFillTx/>
                <a:latin typeface="+mj-lt"/>
                <a:ea typeface="+mj-ea"/>
                <a:cs typeface="+mj-cs"/>
              </a:rPr>
              <a:t>8. Explore Data Attributes with Identify Tool</a:t>
            </a:r>
          </a:p>
        </p:txBody>
      </p:sp>
      <p:sp>
        <p:nvSpPr>
          <p:cNvPr id="8" name="Content Placeholder 2"/>
          <p:cNvSpPr txBox="1">
            <a:spLocks/>
          </p:cNvSpPr>
          <p:nvPr/>
        </p:nvSpPr>
        <p:spPr>
          <a:xfrm>
            <a:off x="457200" y="2133600"/>
            <a:ext cx="3810000" cy="4267200"/>
          </a:xfrm>
          <a:prstGeom prst="rect">
            <a:avLst/>
          </a:prstGeom>
        </p:spPr>
        <p:txBody>
          <a:bodyPr vert="horz">
            <a:normAutofit/>
          </a:bodyPr>
          <a:lstStyle/>
          <a:p>
            <a:pPr marL="274320" marR="0" lvl="0" indent="-274320" algn="l" defTabSz="914400" rtl="0" eaLnBrk="1" fontAlgn="auto" latinLnBrk="0" hangingPunct="1">
              <a:lnSpc>
                <a:spcPct val="100000"/>
              </a:lnSpc>
              <a:spcBef>
                <a:spcPts val="1000"/>
              </a:spcBef>
              <a:spcAft>
                <a:spcPts val="0"/>
              </a:spcAft>
              <a:buClr>
                <a:schemeClr val="accent3"/>
              </a:buClr>
              <a:buSzPct val="95000"/>
              <a:buFont typeface="Wingdings 2"/>
              <a:buChar char=""/>
              <a:tabLst/>
              <a:defRPr/>
            </a:pPr>
            <a:r>
              <a:rPr lang="en-US" sz="2000" dirty="0">
                <a:solidFill>
                  <a:schemeClr val="accent3">
                    <a:lumMod val="50000"/>
                  </a:schemeClr>
                </a:solidFill>
                <a:latin typeface="+mj-lt"/>
                <a:cs typeface="Arial" panose="020B0604020202020204" pitchFamily="34" charset="0"/>
              </a:rPr>
              <a:t>To view results for overlapping layers, click on the tabs in the Identify Results window</a:t>
            </a:r>
          </a:p>
          <a:p>
            <a:pPr marL="274320" marR="0" lvl="0" indent="-274320" algn="l" defTabSz="914400" rtl="0" eaLnBrk="1" fontAlgn="auto" latinLnBrk="0" hangingPunct="1">
              <a:lnSpc>
                <a:spcPct val="100000"/>
              </a:lnSpc>
              <a:spcBef>
                <a:spcPts val="1000"/>
              </a:spcBef>
              <a:spcAft>
                <a:spcPts val="0"/>
              </a:spcAft>
              <a:buClr>
                <a:schemeClr val="accent3"/>
              </a:buClr>
              <a:buSzPct val="95000"/>
              <a:buFont typeface="Wingdings 2"/>
              <a:buChar char=""/>
              <a:tabLst/>
              <a:defRPr/>
            </a:pPr>
            <a:r>
              <a:rPr lang="en-US" sz="2000" dirty="0">
                <a:solidFill>
                  <a:schemeClr val="accent3">
                    <a:lumMod val="50000"/>
                  </a:schemeClr>
                </a:solidFill>
                <a:latin typeface="+mj-lt"/>
                <a:cs typeface="Arial" panose="020B0604020202020204" pitchFamily="34" charset="0"/>
              </a:rPr>
              <a:t>The corresponding polygon will be highlighted in the map</a:t>
            </a:r>
          </a:p>
          <a:p>
            <a:pPr lvl="1"/>
            <a:endParaRPr lang="en-US" dirty="0"/>
          </a:p>
          <a:p>
            <a:pPr marL="274320" lvl="1" indent="0">
              <a:buNone/>
            </a:pPr>
            <a:endParaRPr lang="en-US" dirty="0"/>
          </a:p>
          <a:p>
            <a:pPr marL="274320" marR="0" lvl="0" indent="-274320" algn="l" defTabSz="914400" rtl="0" eaLnBrk="1" fontAlgn="auto" latinLnBrk="0" hangingPunct="1">
              <a:lnSpc>
                <a:spcPct val="100000"/>
              </a:lnSpc>
              <a:spcBef>
                <a:spcPts val="1000"/>
              </a:spcBef>
              <a:spcAft>
                <a:spcPts val="0"/>
              </a:spcAft>
              <a:buClr>
                <a:schemeClr val="accent3"/>
              </a:buClr>
              <a:buSzPct val="95000"/>
              <a:buFont typeface="Wingdings 2"/>
              <a:buChar char=""/>
              <a:tabLst/>
              <a:defRPr/>
            </a:pPr>
            <a:endParaRPr lang="en-US" sz="2000" dirty="0">
              <a:solidFill>
                <a:schemeClr val="accent3">
                  <a:lumMod val="50000"/>
                </a:schemeClr>
              </a:solidFill>
              <a:latin typeface="+mj-lt"/>
            </a:endParaRPr>
          </a:p>
          <a:p>
            <a:pPr marL="274320" lvl="0" indent="-274320">
              <a:spcBef>
                <a:spcPts val="1000"/>
              </a:spcBef>
              <a:buClr>
                <a:schemeClr val="accent3"/>
              </a:buClr>
              <a:buSzPct val="95000"/>
              <a:buFont typeface="Wingdings 2"/>
              <a:buChar char=""/>
            </a:pPr>
            <a:endParaRPr kumimoji="0" lang="en-US" sz="2000" b="0" i="0" u="none" strike="noStrike" kern="1200" cap="none" spc="0" normalizeH="0" baseline="0" noProof="0" dirty="0">
              <a:ln>
                <a:noFill/>
              </a:ln>
              <a:solidFill>
                <a:schemeClr val="accent3">
                  <a:lumMod val="50000"/>
                </a:schemeClr>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3606202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600200"/>
          </a:xfrm>
        </p:spPr>
        <p:txBody>
          <a:bodyPr>
            <a:noAutofit/>
          </a:bodyPr>
          <a:lstStyle/>
          <a:p>
            <a:pPr>
              <a:lnSpc>
                <a:spcPct val="150000"/>
              </a:lnSpc>
            </a:pPr>
            <a:r>
              <a:rPr lang="en-US" sz="3200" b="1" dirty="0"/>
              <a:t>Training Exercise 1 – Explore the Coastal Viewer</a:t>
            </a:r>
            <a:br>
              <a:rPr lang="en-US" sz="3000" b="1" dirty="0"/>
            </a:br>
            <a:r>
              <a:rPr lang="en-US" sz="2600" dirty="0"/>
              <a:t>9. Access Help Documents</a:t>
            </a:r>
          </a:p>
        </p:txBody>
      </p:sp>
      <p:sp>
        <p:nvSpPr>
          <p:cNvPr id="3" name="Content Placeholder 2"/>
          <p:cNvSpPr>
            <a:spLocks noGrp="1"/>
          </p:cNvSpPr>
          <p:nvPr>
            <p:ph idx="1"/>
          </p:nvPr>
        </p:nvSpPr>
        <p:spPr>
          <a:xfrm>
            <a:off x="457200" y="2133600"/>
            <a:ext cx="3581400" cy="4267200"/>
          </a:xfrm>
        </p:spPr>
        <p:txBody>
          <a:bodyPr>
            <a:normAutofit/>
          </a:bodyPr>
          <a:lstStyle/>
          <a:p>
            <a:pPr>
              <a:spcBef>
                <a:spcPts val="1000"/>
              </a:spcBef>
            </a:pPr>
            <a:r>
              <a:rPr lang="en-US" sz="2000" dirty="0">
                <a:solidFill>
                  <a:schemeClr val="accent3">
                    <a:lumMod val="50000"/>
                  </a:schemeClr>
                </a:solidFill>
                <a:latin typeface="+mj-lt"/>
                <a:cs typeface="Arial" panose="020B0604020202020204" pitchFamily="34" charset="0"/>
              </a:rPr>
              <a:t>Find Help with the Coastal Viewer in the </a:t>
            </a:r>
            <a:r>
              <a:rPr lang="en-US" sz="2000" b="1" dirty="0">
                <a:solidFill>
                  <a:schemeClr val="accent3">
                    <a:lumMod val="50000"/>
                  </a:schemeClr>
                </a:solidFill>
                <a:latin typeface="+mj-lt"/>
                <a:cs typeface="Arial" panose="020B0604020202020204" pitchFamily="34" charset="0"/>
              </a:rPr>
              <a:t>Help</a:t>
            </a:r>
            <a:r>
              <a:rPr lang="en-US" sz="2000" dirty="0">
                <a:solidFill>
                  <a:schemeClr val="accent3">
                    <a:lumMod val="50000"/>
                  </a:schemeClr>
                </a:solidFill>
                <a:latin typeface="+mj-lt"/>
                <a:cs typeface="Arial" panose="020B0604020202020204" pitchFamily="34" charset="0"/>
              </a:rPr>
              <a:t> Tab</a:t>
            </a:r>
          </a:p>
          <a:p>
            <a:pPr>
              <a:spcBef>
                <a:spcPts val="1000"/>
              </a:spcBef>
            </a:pPr>
            <a:r>
              <a:rPr lang="en-US" sz="2000" dirty="0">
                <a:solidFill>
                  <a:schemeClr val="accent3">
                    <a:lumMod val="50000"/>
                  </a:schemeClr>
                </a:solidFill>
                <a:latin typeface="+mj-lt"/>
                <a:cs typeface="Arial" panose="020B0604020202020204" pitchFamily="34" charset="0"/>
              </a:rPr>
              <a:t>“</a:t>
            </a:r>
            <a:r>
              <a:rPr lang="en-US" sz="2000" b="1" dirty="0">
                <a:solidFill>
                  <a:schemeClr val="accent3">
                    <a:lumMod val="50000"/>
                  </a:schemeClr>
                </a:solidFill>
                <a:latin typeface="+mj-lt"/>
                <a:cs typeface="Arial" panose="020B0604020202020204" pitchFamily="34" charset="0"/>
              </a:rPr>
              <a:t>Getting Started</a:t>
            </a:r>
            <a:r>
              <a:rPr lang="en-US" sz="2000" dirty="0">
                <a:solidFill>
                  <a:schemeClr val="accent3">
                    <a:lumMod val="50000"/>
                  </a:schemeClr>
                </a:solidFill>
                <a:latin typeface="+mj-lt"/>
                <a:cs typeface="Arial" panose="020B0604020202020204" pitchFamily="34" charset="0"/>
              </a:rPr>
              <a:t>” provides general information</a:t>
            </a:r>
          </a:p>
          <a:p>
            <a:pPr>
              <a:spcBef>
                <a:spcPts val="1000"/>
              </a:spcBef>
            </a:pPr>
            <a:r>
              <a:rPr lang="en-US" sz="2000" dirty="0">
                <a:solidFill>
                  <a:schemeClr val="accent3">
                    <a:lumMod val="50000"/>
                  </a:schemeClr>
                </a:solidFill>
                <a:latin typeface="+mj-lt"/>
                <a:cs typeface="Arial" panose="020B0604020202020204" pitchFamily="34" charset="0"/>
              </a:rPr>
              <a:t>“</a:t>
            </a:r>
            <a:r>
              <a:rPr lang="en-US" sz="2000" b="1" dirty="0">
                <a:solidFill>
                  <a:schemeClr val="accent3">
                    <a:lumMod val="50000"/>
                  </a:schemeClr>
                </a:solidFill>
                <a:latin typeface="+mj-lt"/>
                <a:cs typeface="Arial" panose="020B0604020202020204" pitchFamily="34" charset="0"/>
              </a:rPr>
              <a:t>Clipping Tool</a:t>
            </a:r>
            <a:r>
              <a:rPr lang="en-US" sz="2000" dirty="0">
                <a:solidFill>
                  <a:schemeClr val="accent3">
                    <a:lumMod val="50000"/>
                  </a:schemeClr>
                </a:solidFill>
                <a:latin typeface="+mj-lt"/>
                <a:cs typeface="Arial" panose="020B0604020202020204" pitchFamily="34" charset="0"/>
              </a:rPr>
              <a:t>” provides help with a specific tool </a:t>
            </a:r>
          </a:p>
          <a:p>
            <a:pPr>
              <a:spcBef>
                <a:spcPts val="0"/>
              </a:spcBef>
              <a:buNone/>
            </a:pPr>
            <a:r>
              <a:rPr lang="en-US" sz="2000" dirty="0">
                <a:solidFill>
                  <a:schemeClr val="accent3">
                    <a:lumMod val="50000"/>
                  </a:schemeClr>
                </a:solidFill>
                <a:latin typeface="+mj-lt"/>
                <a:cs typeface="Arial" panose="020B0604020202020204" pitchFamily="34" charset="0"/>
              </a:rPr>
              <a:t>	</a:t>
            </a:r>
            <a:r>
              <a:rPr lang="en-US" sz="1600" dirty="0">
                <a:solidFill>
                  <a:schemeClr val="accent3">
                    <a:lumMod val="50000"/>
                  </a:schemeClr>
                </a:solidFill>
                <a:latin typeface="+mj-lt"/>
                <a:cs typeface="Arial" panose="020B0604020202020204" pitchFamily="34" charset="0"/>
              </a:rPr>
              <a:t>(more on this in our third exercise)</a:t>
            </a:r>
            <a:endParaRPr lang="en-US" sz="1600" dirty="0">
              <a:solidFill>
                <a:schemeClr val="accent3">
                  <a:lumMod val="50000"/>
                </a:schemeClr>
              </a:solidFill>
              <a:latin typeface="+mj-lt"/>
            </a:endParaRPr>
          </a:p>
          <a:p>
            <a:pPr>
              <a:spcBef>
                <a:spcPts val="1000"/>
              </a:spcBef>
            </a:pPr>
            <a:endParaRPr lang="en-US" sz="2000" dirty="0">
              <a:solidFill>
                <a:schemeClr val="accent3">
                  <a:lumMod val="50000"/>
                </a:schemeClr>
              </a:solidFill>
              <a:latin typeface="+mj-lt"/>
              <a:cs typeface="Arial" panose="020B0604020202020204" pitchFamily="34" charset="0"/>
            </a:endParaRPr>
          </a:p>
        </p:txBody>
      </p:sp>
      <p:sp>
        <p:nvSpPr>
          <p:cNvPr id="7" name="Rounded Rectangle 6"/>
          <p:cNvSpPr/>
          <p:nvPr/>
        </p:nvSpPr>
        <p:spPr>
          <a:xfrm>
            <a:off x="4343400" y="3581400"/>
            <a:ext cx="3810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572000" y="3733800"/>
            <a:ext cx="228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dentify.jpg"/>
          <p:cNvPicPr>
            <a:picLocks noChangeAspect="1"/>
          </p:cNvPicPr>
          <p:nvPr/>
        </p:nvPicPr>
        <p:blipFill>
          <a:blip r:embed="rId3" cstate="print"/>
          <a:stretch>
            <a:fillRect/>
          </a:stretch>
        </p:blipFill>
        <p:spPr>
          <a:xfrm>
            <a:off x="4250436" y="2151983"/>
            <a:ext cx="4512564" cy="3944017"/>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6202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Training Exercise 2:</a:t>
            </a:r>
          </a:p>
        </p:txBody>
      </p:sp>
      <p:sp>
        <p:nvSpPr>
          <p:cNvPr id="5" name="Content Placeholder 2"/>
          <p:cNvSpPr>
            <a:spLocks noGrp="1"/>
          </p:cNvSpPr>
          <p:nvPr>
            <p:ph idx="1"/>
          </p:nvPr>
        </p:nvSpPr>
        <p:spPr>
          <a:xfrm>
            <a:off x="457200" y="1828800"/>
            <a:ext cx="8153400" cy="4495800"/>
          </a:xfrm>
        </p:spPr>
        <p:txBody>
          <a:bodyPr>
            <a:normAutofit/>
          </a:bodyPr>
          <a:lstStyle/>
          <a:p>
            <a:pPr marL="0" indent="0">
              <a:spcBef>
                <a:spcPts val="1000"/>
              </a:spcBef>
              <a:buNone/>
            </a:pPr>
            <a:r>
              <a:rPr lang="en-US" sz="4600" dirty="0">
                <a:solidFill>
                  <a:schemeClr val="accent3">
                    <a:lumMod val="50000"/>
                  </a:schemeClr>
                </a:solidFill>
                <a:latin typeface="+mj-lt"/>
              </a:rPr>
              <a:t>Using the Coastal Viewer to Develop Strategies for Drinking Water Protection</a:t>
            </a:r>
          </a:p>
          <a:p>
            <a:pPr marL="0" indent="0">
              <a:spcBef>
                <a:spcPts val="1000"/>
              </a:spcBef>
              <a:buNone/>
            </a:pPr>
            <a:endParaRPr lang="en-US" sz="2000" dirty="0">
              <a:solidFill>
                <a:schemeClr val="accent3">
                  <a:lumMod val="50000"/>
                </a:schemeClr>
              </a:solidFill>
            </a:endParaRPr>
          </a:p>
          <a:p>
            <a:endParaRPr lang="en-US" sz="2800" dirty="0">
              <a:solidFill>
                <a:schemeClr val="accent3">
                  <a:lumMod val="50000"/>
                </a:schemeClr>
              </a:solidFill>
              <a:cs typeface="Arial" panose="020B0604020202020204" pitchFamily="34" charset="0"/>
            </a:endParaRPr>
          </a:p>
          <a:p>
            <a:endParaRPr lang="en-US" sz="2800" dirty="0">
              <a:solidFill>
                <a:schemeClr val="accent3">
                  <a:lumMod val="50000"/>
                </a:schemeClr>
              </a:solidFill>
              <a:cs typeface="Arial" panose="020B0604020202020204" pitchFamily="34" charset="0"/>
            </a:endParaRPr>
          </a:p>
          <a:p>
            <a:pPr marL="0" indent="0">
              <a:spcBef>
                <a:spcPts val="1000"/>
              </a:spcBef>
              <a:buNone/>
            </a:pPr>
            <a:endParaRPr lang="en-US" dirty="0">
              <a:solidFill>
                <a:schemeClr val="accent3">
                  <a:lumMod val="50000"/>
                </a:schemeClr>
              </a:solidFill>
            </a:endParaRPr>
          </a:p>
          <a:p>
            <a:endParaRPr lang="en-US" dirty="0"/>
          </a:p>
          <a:p>
            <a:pPr marL="274320" lvl="1" indent="0">
              <a:buNone/>
            </a:pPr>
            <a:endParaRPr lang="en-US" dirty="0"/>
          </a:p>
        </p:txBody>
      </p:sp>
      <p:pic>
        <p:nvPicPr>
          <p:cNvPr id="7" name="Picture 6" descr="AndroscogginRiver2.JPG"/>
          <p:cNvPicPr>
            <a:picLocks noChangeAspect="1"/>
          </p:cNvPicPr>
          <p:nvPr/>
        </p:nvPicPr>
        <p:blipFill>
          <a:blip r:embed="rId3" cstate="print"/>
          <a:stretch>
            <a:fillRect/>
          </a:stretch>
        </p:blipFill>
        <p:spPr>
          <a:xfrm>
            <a:off x="4760214" y="3885853"/>
            <a:ext cx="4002786" cy="2667347"/>
          </a:xfrm>
          <a:prstGeom prst="rect">
            <a:avLst/>
          </a:prstGeom>
          <a:ln>
            <a:solidFill>
              <a:schemeClr val="accent5">
                <a:lumMod val="50000"/>
              </a:schemeClr>
            </a:solidFill>
          </a:ln>
        </p:spPr>
      </p:pic>
    </p:spTree>
    <p:extLst>
      <p:ext uri="{BB962C8B-B14F-4D97-AF65-F5344CB8AC3E}">
        <p14:creationId xmlns:p14="http://schemas.microsoft.com/office/powerpoint/2010/main" val="2251662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600200"/>
          </a:xfrm>
        </p:spPr>
        <p:txBody>
          <a:bodyPr>
            <a:noAutofit/>
          </a:bodyPr>
          <a:lstStyle/>
          <a:p>
            <a:pPr>
              <a:lnSpc>
                <a:spcPct val="150000"/>
              </a:lnSpc>
            </a:pPr>
            <a:r>
              <a:rPr lang="en-US" sz="3000" b="1" dirty="0"/>
              <a:t>Training Exercise 2 – Drinking Water Protection</a:t>
            </a:r>
            <a:br>
              <a:rPr lang="en-US" sz="3000" b="1" dirty="0"/>
            </a:br>
            <a:endParaRPr lang="en-US" sz="2600" dirty="0"/>
          </a:p>
        </p:txBody>
      </p:sp>
      <p:sp>
        <p:nvSpPr>
          <p:cNvPr id="3" name="Content Placeholder 2"/>
          <p:cNvSpPr>
            <a:spLocks noGrp="1"/>
          </p:cNvSpPr>
          <p:nvPr>
            <p:ph idx="1"/>
          </p:nvPr>
        </p:nvSpPr>
        <p:spPr>
          <a:xfrm>
            <a:off x="381000" y="1600200"/>
            <a:ext cx="8229600" cy="4648200"/>
          </a:xfrm>
        </p:spPr>
        <p:txBody>
          <a:bodyPr>
            <a:normAutofit/>
          </a:bodyPr>
          <a:lstStyle/>
          <a:p>
            <a:pPr>
              <a:spcBef>
                <a:spcPts val="1000"/>
              </a:spcBef>
            </a:pPr>
            <a:r>
              <a:rPr lang="en-US" sz="2000" dirty="0">
                <a:solidFill>
                  <a:schemeClr val="accent3">
                    <a:lumMod val="50000"/>
                  </a:schemeClr>
                </a:solidFill>
                <a:latin typeface="+mj-lt"/>
                <a:cs typeface="Arial" panose="020B0604020202020204" pitchFamily="34" charset="0"/>
              </a:rPr>
              <a:t>This exercise will use tools available in the Coastal Viewer to explore strategic land conservation for the protection of drinking water</a:t>
            </a:r>
          </a:p>
          <a:p>
            <a:pPr>
              <a:spcBef>
                <a:spcPts val="1000"/>
              </a:spcBef>
            </a:pPr>
            <a:r>
              <a:rPr lang="en-US" sz="2000" dirty="0">
                <a:solidFill>
                  <a:schemeClr val="accent3">
                    <a:lumMod val="50000"/>
                  </a:schemeClr>
                </a:solidFill>
                <a:latin typeface="+mj-lt"/>
                <a:cs typeface="Arial" panose="020B0604020202020204" pitchFamily="34" charset="0"/>
              </a:rPr>
              <a:t>Our focus area is the vicinity of a public water supply intake in Somersworth</a:t>
            </a:r>
          </a:p>
          <a:p>
            <a:pPr>
              <a:spcBef>
                <a:spcPts val="1000"/>
              </a:spcBef>
            </a:pPr>
            <a:r>
              <a:rPr lang="en-US" sz="2000" dirty="0">
                <a:solidFill>
                  <a:schemeClr val="accent3">
                    <a:lumMod val="50000"/>
                  </a:schemeClr>
                </a:solidFill>
                <a:latin typeface="+mj-lt"/>
                <a:cs typeface="Arial" panose="020B0604020202020204" pitchFamily="34" charset="0"/>
              </a:rPr>
              <a:t>A public water supply intake is a drinking water source where water is extracted for treatment and distribution</a:t>
            </a:r>
          </a:p>
          <a:p>
            <a:pPr>
              <a:spcBef>
                <a:spcPts val="1000"/>
              </a:spcBef>
            </a:pPr>
            <a:r>
              <a:rPr lang="en-US" sz="2000" dirty="0">
                <a:solidFill>
                  <a:schemeClr val="accent3">
                    <a:lumMod val="50000"/>
                  </a:schemeClr>
                </a:solidFill>
                <a:latin typeface="+mj-lt"/>
              </a:rPr>
              <a:t>Our goal is to find and label parcels not currently in conservation that could provide multiple water resource protection benefits</a:t>
            </a:r>
          </a:p>
          <a:p>
            <a:pPr marL="457200" indent="-457200">
              <a:spcBef>
                <a:spcPts val="1000"/>
              </a:spcBef>
              <a:buAutoNum type="arabicPeriod"/>
            </a:pPr>
            <a:endParaRPr lang="en-US" sz="2000" dirty="0">
              <a:solidFill>
                <a:schemeClr val="accent3">
                  <a:lumMod val="50000"/>
                </a:schemeClr>
              </a:solidFill>
              <a:latin typeface="+mj-lt"/>
              <a:cs typeface="Arial" panose="020B0604020202020204" pitchFamily="34" charset="0"/>
            </a:endParaRPr>
          </a:p>
          <a:p>
            <a:pPr marL="457200" indent="-457200">
              <a:spcBef>
                <a:spcPts val="1000"/>
              </a:spcBef>
              <a:buAutoNum type="arabicPeriod"/>
            </a:pPr>
            <a:endParaRPr lang="en-US" sz="2000" dirty="0">
              <a:solidFill>
                <a:schemeClr val="accent3">
                  <a:lumMod val="50000"/>
                </a:schemeClr>
              </a:solidFill>
              <a:latin typeface="+mj-lt"/>
              <a:cs typeface="Arial" panose="020B0604020202020204" pitchFamily="34" charset="0"/>
            </a:endParaRPr>
          </a:p>
        </p:txBody>
      </p:sp>
    </p:spTree>
    <p:extLst>
      <p:ext uri="{BB962C8B-B14F-4D97-AF65-F5344CB8AC3E}">
        <p14:creationId xmlns:p14="http://schemas.microsoft.com/office/powerpoint/2010/main" val="3606202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600200"/>
          </a:xfrm>
        </p:spPr>
        <p:txBody>
          <a:bodyPr>
            <a:noAutofit/>
          </a:bodyPr>
          <a:lstStyle/>
          <a:p>
            <a:pPr>
              <a:lnSpc>
                <a:spcPct val="150000"/>
              </a:lnSpc>
            </a:pPr>
            <a:r>
              <a:rPr lang="en-US" sz="3000" b="1" dirty="0"/>
              <a:t>Training Exercise 2 – Drinking Water Protection</a:t>
            </a:r>
            <a:br>
              <a:rPr lang="en-US" sz="3000" b="1" dirty="0"/>
            </a:br>
            <a:r>
              <a:rPr lang="en-US" sz="2600" dirty="0"/>
              <a:t>Tasks in this Exercise:</a:t>
            </a:r>
          </a:p>
        </p:txBody>
      </p:sp>
      <p:sp>
        <p:nvSpPr>
          <p:cNvPr id="3" name="Content Placeholder 2"/>
          <p:cNvSpPr>
            <a:spLocks noGrp="1"/>
          </p:cNvSpPr>
          <p:nvPr>
            <p:ph idx="1"/>
          </p:nvPr>
        </p:nvSpPr>
        <p:spPr>
          <a:xfrm>
            <a:off x="381000" y="1981200"/>
            <a:ext cx="8077200" cy="4267200"/>
          </a:xfrm>
        </p:spPr>
        <p:txBody>
          <a:bodyPr>
            <a:normAutofit fontScale="92500"/>
          </a:bodyPr>
          <a:lstStyle/>
          <a:p>
            <a:pPr marL="457200" indent="-457200">
              <a:spcBef>
                <a:spcPts val="1000"/>
              </a:spcBef>
              <a:buAutoNum type="arabicPeriod"/>
            </a:pPr>
            <a:r>
              <a:rPr lang="en-US" sz="2200" dirty="0">
                <a:solidFill>
                  <a:schemeClr val="accent3">
                    <a:lumMod val="50000"/>
                  </a:schemeClr>
                </a:solidFill>
                <a:latin typeface="+mj-lt"/>
                <a:cs typeface="Arial" panose="020B0604020202020204" pitchFamily="34" charset="0"/>
              </a:rPr>
              <a:t>Turn on Data Layers</a:t>
            </a:r>
          </a:p>
          <a:p>
            <a:pPr marL="457200" indent="-457200">
              <a:spcBef>
                <a:spcPts val="1000"/>
              </a:spcBef>
              <a:buAutoNum type="arabicPeriod"/>
            </a:pPr>
            <a:r>
              <a:rPr lang="en-US" sz="2200" dirty="0">
                <a:solidFill>
                  <a:schemeClr val="accent3">
                    <a:lumMod val="50000"/>
                  </a:schemeClr>
                </a:solidFill>
                <a:latin typeface="+mj-lt"/>
                <a:cs typeface="Arial" panose="020B0604020202020204" pitchFamily="34" charset="0"/>
              </a:rPr>
              <a:t>Zoom to 9 Wells St, Somersworth, NH</a:t>
            </a:r>
          </a:p>
          <a:p>
            <a:pPr marL="457200" indent="-457200">
              <a:spcBef>
                <a:spcPts val="1000"/>
              </a:spcBef>
              <a:buAutoNum type="arabicPeriod"/>
            </a:pPr>
            <a:r>
              <a:rPr lang="en-US" sz="2200" dirty="0">
                <a:solidFill>
                  <a:schemeClr val="tx2"/>
                </a:solidFill>
                <a:latin typeface="+mj-lt"/>
              </a:rPr>
              <a:t>Consider parcels that could be of interest to extend or connect existing conservation lands within Public Water Supply Tier 1 and Tier 2 areas</a:t>
            </a:r>
          </a:p>
          <a:p>
            <a:pPr marL="457200" indent="-457200">
              <a:spcBef>
                <a:spcPts val="1000"/>
              </a:spcBef>
              <a:buAutoNum type="arabicPeriod"/>
            </a:pPr>
            <a:r>
              <a:rPr lang="en-US" sz="2200" dirty="0">
                <a:solidFill>
                  <a:schemeClr val="tx2"/>
                </a:solidFill>
                <a:latin typeface="+mj-lt"/>
              </a:rPr>
              <a:t>Consider parcels within Conservation Focus Areas that are “Likely to Provide Multiple Benefits”</a:t>
            </a:r>
            <a:endParaRPr lang="en-US" sz="2200" dirty="0">
              <a:solidFill>
                <a:schemeClr val="accent3">
                  <a:lumMod val="50000"/>
                </a:schemeClr>
              </a:solidFill>
              <a:latin typeface="+mj-lt"/>
              <a:cs typeface="Arial" panose="020B0604020202020204" pitchFamily="34" charset="0"/>
            </a:endParaRPr>
          </a:p>
          <a:p>
            <a:pPr marL="457200" indent="-457200">
              <a:spcBef>
                <a:spcPts val="1000"/>
              </a:spcBef>
              <a:buAutoNum type="arabicPeriod"/>
            </a:pPr>
            <a:r>
              <a:rPr lang="en-US" sz="2200" dirty="0">
                <a:solidFill>
                  <a:schemeClr val="tx2"/>
                </a:solidFill>
                <a:latin typeface="+mj-lt"/>
              </a:rPr>
              <a:t>Change the Drawing Order so that parcel boundaries are not hidden by other data layers</a:t>
            </a:r>
          </a:p>
          <a:p>
            <a:pPr marL="457200" indent="-457200">
              <a:spcBef>
                <a:spcPts val="1000"/>
              </a:spcBef>
              <a:buAutoNum type="arabicPeriod"/>
            </a:pPr>
            <a:r>
              <a:rPr lang="en-US" sz="2200" dirty="0">
                <a:solidFill>
                  <a:schemeClr val="tx2"/>
                </a:solidFill>
                <a:latin typeface="+mj-lt"/>
              </a:rPr>
              <a:t>Mark parcels of interest for conservation by adding a drawing</a:t>
            </a:r>
            <a:endParaRPr lang="en-US" sz="2200" dirty="0">
              <a:solidFill>
                <a:schemeClr val="accent3">
                  <a:lumMod val="50000"/>
                </a:schemeClr>
              </a:solidFill>
              <a:latin typeface="+mj-lt"/>
              <a:cs typeface="Arial" panose="020B0604020202020204" pitchFamily="34" charset="0"/>
            </a:endParaRPr>
          </a:p>
          <a:p>
            <a:pPr marL="457200" indent="-457200">
              <a:spcBef>
                <a:spcPts val="1000"/>
              </a:spcBef>
              <a:buAutoNum type="arabicPeriod"/>
            </a:pPr>
            <a:r>
              <a:rPr lang="en-US" sz="2200" dirty="0">
                <a:solidFill>
                  <a:schemeClr val="tx2"/>
                </a:solidFill>
                <a:latin typeface="+mj-lt"/>
              </a:rPr>
              <a:t>Export your drawing as a </a:t>
            </a:r>
            <a:r>
              <a:rPr lang="en-US" sz="2200" dirty="0" err="1">
                <a:solidFill>
                  <a:schemeClr val="tx2"/>
                </a:solidFill>
                <a:latin typeface="+mj-lt"/>
              </a:rPr>
              <a:t>shapefile</a:t>
            </a:r>
            <a:r>
              <a:rPr lang="en-US" sz="2200" dirty="0">
                <a:solidFill>
                  <a:schemeClr val="tx2"/>
                </a:solidFill>
                <a:latin typeface="+mj-lt"/>
              </a:rPr>
              <a:t> for use outside the Coastal Viewer</a:t>
            </a:r>
            <a:endParaRPr lang="en-US" sz="2200" dirty="0">
              <a:solidFill>
                <a:schemeClr val="accent3">
                  <a:lumMod val="50000"/>
                </a:schemeClr>
              </a:solidFill>
              <a:latin typeface="+mj-lt"/>
              <a:cs typeface="Arial" panose="020B0604020202020204" pitchFamily="34" charset="0"/>
            </a:endParaRPr>
          </a:p>
        </p:txBody>
      </p:sp>
    </p:spTree>
    <p:extLst>
      <p:ext uri="{BB962C8B-B14F-4D97-AF65-F5344CB8AC3E}">
        <p14:creationId xmlns:p14="http://schemas.microsoft.com/office/powerpoint/2010/main" val="3606202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600200"/>
          </a:xfrm>
        </p:spPr>
        <p:txBody>
          <a:bodyPr>
            <a:noAutofit/>
          </a:bodyPr>
          <a:lstStyle/>
          <a:p>
            <a:pPr>
              <a:lnSpc>
                <a:spcPct val="150000"/>
              </a:lnSpc>
            </a:pPr>
            <a:r>
              <a:rPr lang="en-US" sz="3000" b="1" dirty="0"/>
              <a:t>Training Exercise 2 – Drinking Water Protection</a:t>
            </a:r>
            <a:br>
              <a:rPr lang="en-US" sz="3000" b="1" dirty="0"/>
            </a:br>
            <a:r>
              <a:rPr lang="en-US" sz="2600" dirty="0"/>
              <a:t>1. Turn on Data Layers </a:t>
            </a:r>
          </a:p>
        </p:txBody>
      </p:sp>
      <p:sp>
        <p:nvSpPr>
          <p:cNvPr id="3" name="Content Placeholder 2"/>
          <p:cNvSpPr>
            <a:spLocks noGrp="1"/>
          </p:cNvSpPr>
          <p:nvPr>
            <p:ph idx="1"/>
          </p:nvPr>
        </p:nvSpPr>
        <p:spPr>
          <a:xfrm>
            <a:off x="457200" y="2133600"/>
            <a:ext cx="5105400" cy="4267200"/>
          </a:xfrm>
        </p:spPr>
        <p:txBody>
          <a:bodyPr>
            <a:normAutofit/>
          </a:bodyPr>
          <a:lstStyle/>
          <a:p>
            <a:pPr>
              <a:spcBef>
                <a:spcPts val="1000"/>
              </a:spcBef>
            </a:pPr>
            <a:r>
              <a:rPr lang="en-US" sz="2200" dirty="0">
                <a:solidFill>
                  <a:schemeClr val="accent3">
                    <a:lumMod val="50000"/>
                  </a:schemeClr>
                </a:solidFill>
                <a:latin typeface="+mj-lt"/>
                <a:cs typeface="Arial" panose="020B0604020202020204" pitchFamily="34" charset="0"/>
              </a:rPr>
              <a:t>Click </a:t>
            </a:r>
            <a:r>
              <a:rPr lang="en-US" sz="2200" b="1" dirty="0">
                <a:solidFill>
                  <a:schemeClr val="accent3">
                    <a:lumMod val="50000"/>
                  </a:schemeClr>
                </a:solidFill>
                <a:latin typeface="+mj-lt"/>
                <a:cs typeface="Arial" panose="020B0604020202020204" pitchFamily="34" charset="0"/>
              </a:rPr>
              <a:t>Initial View </a:t>
            </a:r>
            <a:r>
              <a:rPr lang="en-US" sz="2200" dirty="0">
                <a:solidFill>
                  <a:schemeClr val="accent3">
                    <a:lumMod val="50000"/>
                  </a:schemeClr>
                </a:solidFill>
                <a:latin typeface="+mj-lt"/>
                <a:cs typeface="Arial" panose="020B0604020202020204" pitchFamily="34" charset="0"/>
              </a:rPr>
              <a:t>to return to the default map extent</a:t>
            </a:r>
          </a:p>
          <a:p>
            <a:pPr>
              <a:spcBef>
                <a:spcPts val="1000"/>
              </a:spcBef>
            </a:pPr>
            <a:r>
              <a:rPr lang="en-US" sz="2200" dirty="0">
                <a:solidFill>
                  <a:schemeClr val="accent3">
                    <a:lumMod val="50000"/>
                  </a:schemeClr>
                </a:solidFill>
                <a:latin typeface="+mj-lt"/>
                <a:cs typeface="Arial" panose="020B0604020202020204" pitchFamily="34" charset="0"/>
              </a:rPr>
              <a:t>Turn on </a:t>
            </a:r>
            <a:r>
              <a:rPr lang="en-US" sz="2200" b="1" dirty="0">
                <a:solidFill>
                  <a:schemeClr val="accent3">
                    <a:lumMod val="50000"/>
                  </a:schemeClr>
                </a:solidFill>
                <a:latin typeface="+mj-lt"/>
                <a:cs typeface="Arial" panose="020B0604020202020204" pitchFamily="34" charset="0"/>
              </a:rPr>
              <a:t>Parcel Boundaries </a:t>
            </a:r>
            <a:endParaRPr lang="en-US" sz="2200" dirty="0">
              <a:solidFill>
                <a:schemeClr val="accent3">
                  <a:lumMod val="50000"/>
                </a:schemeClr>
              </a:solidFill>
              <a:latin typeface="+mj-lt"/>
              <a:cs typeface="Arial" panose="020B0604020202020204" pitchFamily="34" charset="0"/>
            </a:endParaRPr>
          </a:p>
          <a:p>
            <a:pPr>
              <a:spcBef>
                <a:spcPts val="1000"/>
              </a:spcBef>
            </a:pPr>
            <a:r>
              <a:rPr lang="en-US" sz="2200" dirty="0">
                <a:solidFill>
                  <a:schemeClr val="accent3">
                    <a:lumMod val="50000"/>
                  </a:schemeClr>
                </a:solidFill>
                <a:latin typeface="+mj-lt"/>
                <a:cs typeface="Arial" panose="020B0604020202020204" pitchFamily="34" charset="0"/>
              </a:rPr>
              <a:t>Turn on </a:t>
            </a:r>
            <a:r>
              <a:rPr lang="en-US" sz="2200" b="1" dirty="0">
                <a:solidFill>
                  <a:schemeClr val="accent3">
                    <a:lumMod val="50000"/>
                  </a:schemeClr>
                </a:solidFill>
                <a:latin typeface="+mj-lt"/>
                <a:cs typeface="Arial" panose="020B0604020202020204" pitchFamily="34" charset="0"/>
              </a:rPr>
              <a:t>Conservation and Public Lands</a:t>
            </a:r>
          </a:p>
          <a:p>
            <a:pPr lvl="0"/>
            <a:r>
              <a:rPr lang="en-US" sz="2200" dirty="0">
                <a:solidFill>
                  <a:schemeClr val="accent3">
                    <a:lumMod val="50000"/>
                  </a:schemeClr>
                </a:solidFill>
                <a:latin typeface="+mj-lt"/>
              </a:rPr>
              <a:t>Turn on </a:t>
            </a:r>
            <a:r>
              <a:rPr lang="en-US" sz="2200" b="1" dirty="0">
                <a:solidFill>
                  <a:schemeClr val="accent3">
                    <a:lumMod val="50000"/>
                  </a:schemeClr>
                </a:solidFill>
                <a:latin typeface="+mj-lt"/>
              </a:rPr>
              <a:t>Public Water Supply</a:t>
            </a:r>
            <a:r>
              <a:rPr lang="en-US" sz="2200" dirty="0">
                <a:solidFill>
                  <a:schemeClr val="accent3">
                    <a:lumMod val="50000"/>
                  </a:schemeClr>
                </a:solidFill>
                <a:latin typeface="+mj-lt"/>
              </a:rPr>
              <a:t>, found under </a:t>
            </a:r>
          </a:p>
          <a:p>
            <a:pPr lvl="1">
              <a:buNone/>
            </a:pPr>
            <a:r>
              <a:rPr lang="en-US" b="1" dirty="0">
                <a:solidFill>
                  <a:schemeClr val="accent3">
                    <a:lumMod val="50000"/>
                  </a:schemeClr>
                </a:solidFill>
                <a:latin typeface="+mj-lt"/>
              </a:rPr>
              <a:t>	</a:t>
            </a:r>
            <a:r>
              <a:rPr lang="en-US" sz="2000" b="1" dirty="0">
                <a:solidFill>
                  <a:schemeClr val="accent3">
                    <a:lumMod val="50000"/>
                  </a:schemeClr>
                </a:solidFill>
                <a:latin typeface="+mj-lt"/>
              </a:rPr>
              <a:t>Environment and Conservation </a:t>
            </a:r>
            <a:r>
              <a:rPr lang="en-US" sz="2000" dirty="0">
                <a:solidFill>
                  <a:schemeClr val="accent3">
                    <a:lumMod val="50000"/>
                  </a:schemeClr>
                </a:solidFill>
                <a:latin typeface="+mj-lt"/>
              </a:rPr>
              <a:t>&gt; </a:t>
            </a:r>
          </a:p>
          <a:p>
            <a:pPr lvl="1">
              <a:buNone/>
            </a:pPr>
            <a:r>
              <a:rPr lang="en-US" sz="2000" b="1" dirty="0">
                <a:solidFill>
                  <a:schemeClr val="accent3">
                    <a:lumMod val="50000"/>
                  </a:schemeClr>
                </a:solidFill>
                <a:latin typeface="+mj-lt"/>
              </a:rPr>
              <a:t>	Land Conservation Plan</a:t>
            </a:r>
            <a:r>
              <a:rPr lang="en-US" sz="2000" dirty="0">
                <a:solidFill>
                  <a:schemeClr val="accent3">
                    <a:lumMod val="50000"/>
                  </a:schemeClr>
                </a:solidFill>
                <a:latin typeface="+mj-lt"/>
              </a:rPr>
              <a:t> &gt; </a:t>
            </a:r>
          </a:p>
          <a:p>
            <a:pPr lvl="1">
              <a:buNone/>
            </a:pPr>
            <a:r>
              <a:rPr lang="en-US" sz="2000" b="1" dirty="0">
                <a:solidFill>
                  <a:schemeClr val="accent3">
                    <a:lumMod val="50000"/>
                  </a:schemeClr>
                </a:solidFill>
                <a:latin typeface="+mj-lt"/>
              </a:rPr>
              <a:t>	Water Resources Conservation- Focus Areas – 2016 update</a:t>
            </a:r>
            <a:endParaRPr lang="en-US" sz="2000" b="1" dirty="0">
              <a:solidFill>
                <a:schemeClr val="accent3">
                  <a:lumMod val="50000"/>
                </a:schemeClr>
              </a:solidFill>
              <a:latin typeface="+mj-lt"/>
              <a:cs typeface="Arial" panose="020B0604020202020204" pitchFamily="34" charset="0"/>
            </a:endParaRPr>
          </a:p>
          <a:p>
            <a:pPr>
              <a:spcBef>
                <a:spcPts val="1000"/>
              </a:spcBef>
            </a:pPr>
            <a:endParaRPr lang="en-US" sz="3500" dirty="0">
              <a:solidFill>
                <a:schemeClr val="accent3">
                  <a:lumMod val="50000"/>
                </a:schemeClr>
              </a:solidFill>
              <a:latin typeface="+mj-lt"/>
              <a:cs typeface="Arial" panose="020B0604020202020204" pitchFamily="34" charset="0"/>
            </a:endParaRPr>
          </a:p>
          <a:p>
            <a:pPr>
              <a:spcBef>
                <a:spcPts val="1000"/>
              </a:spcBef>
            </a:pPr>
            <a:endParaRPr lang="en-US" sz="3500" dirty="0">
              <a:solidFill>
                <a:schemeClr val="accent3">
                  <a:lumMod val="50000"/>
                </a:schemeClr>
              </a:solidFill>
              <a:latin typeface="+mj-lt"/>
              <a:cs typeface="Arial" panose="020B0604020202020204" pitchFamily="34" charset="0"/>
            </a:endParaRPr>
          </a:p>
          <a:p>
            <a:pPr>
              <a:spcBef>
                <a:spcPts val="1000"/>
              </a:spcBef>
            </a:pPr>
            <a:endParaRPr lang="en-US" sz="2000" dirty="0">
              <a:solidFill>
                <a:schemeClr val="accent3">
                  <a:lumMod val="50000"/>
                </a:schemeClr>
              </a:solidFill>
              <a:latin typeface="+mj-lt"/>
              <a:cs typeface="Arial" panose="020B0604020202020204" pitchFamily="34" charset="0"/>
            </a:endParaRPr>
          </a:p>
        </p:txBody>
      </p:sp>
      <p:pic>
        <p:nvPicPr>
          <p:cNvPr id="6" name="Picture 5" descr="initial_view.jpg"/>
          <p:cNvPicPr>
            <a:picLocks/>
          </p:cNvPicPr>
          <p:nvPr/>
        </p:nvPicPr>
        <p:blipFill>
          <a:blip r:embed="rId3" cstate="print"/>
          <a:stretch>
            <a:fillRect/>
          </a:stretch>
        </p:blipFill>
        <p:spPr>
          <a:xfrm>
            <a:off x="5719762" y="2133600"/>
            <a:ext cx="2890838" cy="3805238"/>
          </a:xfrm>
          <a:prstGeom prst="rect">
            <a:avLst/>
          </a:prstGeom>
          <a:ln w="3175">
            <a:solidFill>
              <a:schemeClr val="tx1">
                <a:lumMod val="95000"/>
                <a:lumOff val="5000"/>
              </a:schemeClr>
            </a:solidFill>
          </a:ln>
          <a:effectLst>
            <a:outerShdw blurRad="50800" dist="38100" dir="2700000" algn="tl" rotWithShape="0">
              <a:prstClr val="black">
                <a:alpha val="40000"/>
              </a:prstClr>
            </a:outerShdw>
          </a:effectLst>
        </p:spPr>
      </p:pic>
      <p:sp>
        <p:nvSpPr>
          <p:cNvPr id="7" name="Rounded Rectangle 6"/>
          <p:cNvSpPr/>
          <p:nvPr/>
        </p:nvSpPr>
        <p:spPr>
          <a:xfrm>
            <a:off x="5715000" y="2286000"/>
            <a:ext cx="381000" cy="381000"/>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202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600200"/>
          </a:xfrm>
        </p:spPr>
        <p:txBody>
          <a:bodyPr>
            <a:noAutofit/>
          </a:bodyPr>
          <a:lstStyle/>
          <a:p>
            <a:pPr>
              <a:lnSpc>
                <a:spcPct val="150000"/>
              </a:lnSpc>
            </a:pPr>
            <a:r>
              <a:rPr lang="en-US" sz="3000" b="1" dirty="0"/>
              <a:t>Training Exercise 2 – Drinking Water Protection</a:t>
            </a:r>
            <a:br>
              <a:rPr lang="en-US" sz="3000" b="1" dirty="0"/>
            </a:br>
            <a:r>
              <a:rPr lang="en-US" sz="2600" dirty="0"/>
              <a:t>1. Turn on Data Layers </a:t>
            </a:r>
          </a:p>
        </p:txBody>
      </p:sp>
      <p:sp>
        <p:nvSpPr>
          <p:cNvPr id="3" name="Content Placeholder 2"/>
          <p:cNvSpPr>
            <a:spLocks noGrp="1"/>
          </p:cNvSpPr>
          <p:nvPr>
            <p:ph idx="1"/>
          </p:nvPr>
        </p:nvSpPr>
        <p:spPr>
          <a:xfrm>
            <a:off x="457200" y="2133600"/>
            <a:ext cx="5105400" cy="4267200"/>
          </a:xfrm>
        </p:spPr>
        <p:txBody>
          <a:bodyPr>
            <a:normAutofit/>
          </a:bodyPr>
          <a:lstStyle/>
          <a:p>
            <a:pPr>
              <a:spcBef>
                <a:spcPts val="1000"/>
              </a:spcBef>
              <a:buNone/>
            </a:pPr>
            <a:r>
              <a:rPr lang="en-US" sz="2200" dirty="0">
                <a:solidFill>
                  <a:schemeClr val="accent3">
                    <a:lumMod val="50000"/>
                  </a:schemeClr>
                </a:solidFill>
                <a:latin typeface="+mj-lt"/>
                <a:cs typeface="Arial" panose="020B0604020202020204" pitchFamily="34" charset="0"/>
              </a:rPr>
              <a:t>Things to keep in mind:</a:t>
            </a:r>
          </a:p>
          <a:p>
            <a:pPr>
              <a:spcBef>
                <a:spcPts val="1000"/>
              </a:spcBef>
            </a:pPr>
            <a:r>
              <a:rPr lang="en-US" sz="2200" dirty="0">
                <a:solidFill>
                  <a:schemeClr val="accent3">
                    <a:lumMod val="50000"/>
                  </a:schemeClr>
                </a:solidFill>
                <a:latin typeface="+mj-lt"/>
                <a:cs typeface="Arial" panose="020B0604020202020204" pitchFamily="34" charset="0"/>
              </a:rPr>
              <a:t>Each level of the hierarchy must be checked</a:t>
            </a:r>
          </a:p>
          <a:p>
            <a:pPr>
              <a:spcBef>
                <a:spcPts val="1000"/>
              </a:spcBef>
            </a:pPr>
            <a:r>
              <a:rPr lang="en-US" sz="2200" b="1" dirty="0">
                <a:solidFill>
                  <a:schemeClr val="accent3">
                    <a:lumMod val="50000"/>
                  </a:schemeClr>
                </a:solidFill>
                <a:latin typeface="+mj-lt"/>
                <a:cs typeface="Arial" panose="020B0604020202020204" pitchFamily="34" charset="0"/>
              </a:rPr>
              <a:t>NH Parcel Mosaic - Polygons </a:t>
            </a:r>
            <a:r>
              <a:rPr lang="en-US" sz="2200" dirty="0">
                <a:solidFill>
                  <a:schemeClr val="accent3">
                    <a:lumMod val="50000"/>
                  </a:schemeClr>
                </a:solidFill>
                <a:latin typeface="+mj-lt"/>
                <a:cs typeface="Arial" panose="020B0604020202020204" pitchFamily="34" charset="0"/>
              </a:rPr>
              <a:t>is a scale-dependent layer, and will not draw until you zoom in to an area of interest</a:t>
            </a:r>
          </a:p>
          <a:p>
            <a:pPr>
              <a:spcBef>
                <a:spcPts val="1000"/>
              </a:spcBef>
            </a:pPr>
            <a:endParaRPr lang="en-US" sz="3500" dirty="0">
              <a:solidFill>
                <a:schemeClr val="accent3">
                  <a:lumMod val="50000"/>
                </a:schemeClr>
              </a:solidFill>
              <a:latin typeface="+mj-lt"/>
              <a:cs typeface="Arial" panose="020B0604020202020204" pitchFamily="34" charset="0"/>
            </a:endParaRPr>
          </a:p>
          <a:p>
            <a:pPr>
              <a:spcBef>
                <a:spcPts val="1000"/>
              </a:spcBef>
            </a:pPr>
            <a:endParaRPr lang="en-US" sz="2000" dirty="0">
              <a:solidFill>
                <a:schemeClr val="accent3">
                  <a:lumMod val="50000"/>
                </a:schemeClr>
              </a:solidFill>
              <a:latin typeface="+mj-lt"/>
              <a:cs typeface="Arial" panose="020B0604020202020204" pitchFamily="34" charset="0"/>
            </a:endParaRPr>
          </a:p>
        </p:txBody>
      </p:sp>
      <p:pic>
        <p:nvPicPr>
          <p:cNvPr id="6" name="Picture 5" descr="initial_view.jpg"/>
          <p:cNvPicPr>
            <a:picLocks/>
          </p:cNvPicPr>
          <p:nvPr/>
        </p:nvPicPr>
        <p:blipFill>
          <a:blip r:embed="rId3" cstate="print"/>
          <a:stretch>
            <a:fillRect/>
          </a:stretch>
        </p:blipFill>
        <p:spPr>
          <a:xfrm>
            <a:off x="5719762" y="2133600"/>
            <a:ext cx="2890838" cy="3805238"/>
          </a:xfrm>
          <a:prstGeom prst="rect">
            <a:avLst/>
          </a:prstGeom>
          <a:ln w="3175">
            <a:solidFill>
              <a:schemeClr val="tx1">
                <a:lumMod val="95000"/>
                <a:lumOff val="5000"/>
              </a:schemeClr>
            </a:solidFill>
          </a:ln>
          <a:effectLst>
            <a:outerShdw blurRad="50800" dist="38100" dir="2700000" algn="tl" rotWithShape="0">
              <a:prstClr val="black">
                <a:alpha val="40000"/>
              </a:prstClr>
            </a:outerShdw>
          </a:effectLst>
        </p:spPr>
      </p:pic>
      <p:sp>
        <p:nvSpPr>
          <p:cNvPr id="7" name="Rounded Rectangle 6"/>
          <p:cNvSpPr/>
          <p:nvPr/>
        </p:nvSpPr>
        <p:spPr>
          <a:xfrm>
            <a:off x="5715000" y="2286000"/>
            <a:ext cx="381000" cy="381000"/>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202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676400"/>
          </a:xfrm>
        </p:spPr>
        <p:txBody>
          <a:bodyPr>
            <a:noAutofit/>
          </a:bodyPr>
          <a:lstStyle/>
          <a:p>
            <a:pPr>
              <a:lnSpc>
                <a:spcPct val="150000"/>
              </a:lnSpc>
            </a:pPr>
            <a:r>
              <a:rPr lang="en-US" sz="3000" b="1" dirty="0"/>
              <a:t>Training Exercise 2 – Drinking Water Protection</a:t>
            </a:r>
            <a:br>
              <a:rPr lang="en-US" sz="3000" b="1" dirty="0"/>
            </a:br>
            <a:r>
              <a:rPr lang="en-US" sz="2600" dirty="0"/>
              <a:t>2. Zoom to </a:t>
            </a:r>
            <a:r>
              <a:rPr lang="en-US" sz="2800" dirty="0">
                <a:solidFill>
                  <a:schemeClr val="accent3">
                    <a:lumMod val="50000"/>
                  </a:schemeClr>
                </a:solidFill>
              </a:rPr>
              <a:t>9 Wells St, Somersworth, NH</a:t>
            </a:r>
            <a:endParaRPr lang="en-US" sz="2600" dirty="0"/>
          </a:p>
        </p:txBody>
      </p:sp>
      <p:sp>
        <p:nvSpPr>
          <p:cNvPr id="3" name="Content Placeholder 2"/>
          <p:cNvSpPr>
            <a:spLocks noGrp="1"/>
          </p:cNvSpPr>
          <p:nvPr>
            <p:ph idx="1"/>
          </p:nvPr>
        </p:nvSpPr>
        <p:spPr>
          <a:xfrm>
            <a:off x="457200" y="2133600"/>
            <a:ext cx="4419600" cy="4267200"/>
          </a:xfrm>
        </p:spPr>
        <p:txBody>
          <a:bodyPr>
            <a:normAutofit/>
          </a:bodyPr>
          <a:lstStyle/>
          <a:p>
            <a:pPr>
              <a:spcBef>
                <a:spcPts val="1000"/>
              </a:spcBef>
            </a:pPr>
            <a:r>
              <a:rPr lang="en-US" sz="2200" dirty="0">
                <a:solidFill>
                  <a:schemeClr val="accent3">
                    <a:lumMod val="50000"/>
                  </a:schemeClr>
                </a:solidFill>
                <a:latin typeface="+mj-lt"/>
                <a:cs typeface="Arial" panose="020B0604020202020204" pitchFamily="34" charset="0"/>
              </a:rPr>
              <a:t>Click on the </a:t>
            </a:r>
            <a:r>
              <a:rPr lang="en-US" sz="2200" b="1" dirty="0">
                <a:solidFill>
                  <a:schemeClr val="accent3">
                    <a:lumMod val="50000"/>
                  </a:schemeClr>
                </a:solidFill>
                <a:latin typeface="+mj-lt"/>
                <a:cs typeface="Arial" panose="020B0604020202020204" pitchFamily="34" charset="0"/>
              </a:rPr>
              <a:t>Custom Tools </a:t>
            </a:r>
            <a:r>
              <a:rPr lang="en-US" sz="2200" dirty="0">
                <a:solidFill>
                  <a:schemeClr val="accent3">
                    <a:lumMod val="50000"/>
                  </a:schemeClr>
                </a:solidFill>
                <a:latin typeface="+mj-lt"/>
                <a:cs typeface="Arial" panose="020B0604020202020204" pitchFamily="34" charset="0"/>
              </a:rPr>
              <a:t>tab, then click the </a:t>
            </a:r>
            <a:r>
              <a:rPr lang="en-US" sz="2200" b="1" dirty="0">
                <a:solidFill>
                  <a:schemeClr val="accent3">
                    <a:lumMod val="50000"/>
                  </a:schemeClr>
                </a:solidFill>
                <a:latin typeface="+mj-lt"/>
                <a:cs typeface="Arial" panose="020B0604020202020204" pitchFamily="34" charset="0"/>
              </a:rPr>
              <a:t>Zoom to… </a:t>
            </a:r>
            <a:r>
              <a:rPr lang="en-US" sz="2200" dirty="0">
                <a:solidFill>
                  <a:schemeClr val="accent3">
                    <a:lumMod val="50000"/>
                  </a:schemeClr>
                </a:solidFill>
                <a:latin typeface="+mj-lt"/>
                <a:cs typeface="Arial" panose="020B0604020202020204" pitchFamily="34" charset="0"/>
              </a:rPr>
              <a:t>tool</a:t>
            </a:r>
          </a:p>
          <a:p>
            <a:r>
              <a:rPr lang="en-US" sz="2200" dirty="0">
                <a:solidFill>
                  <a:schemeClr val="accent3">
                    <a:lumMod val="50000"/>
                  </a:schemeClr>
                </a:solidFill>
                <a:latin typeface="+mj-lt"/>
              </a:rPr>
              <a:t>Enter the address “9 Wells St, Somersworth, NH”.  Click </a:t>
            </a:r>
            <a:r>
              <a:rPr lang="en-US" sz="2200" b="1" dirty="0">
                <a:solidFill>
                  <a:schemeClr val="accent3">
                    <a:lumMod val="50000"/>
                  </a:schemeClr>
                </a:solidFill>
                <a:latin typeface="+mj-lt"/>
              </a:rPr>
              <a:t>Search</a:t>
            </a:r>
            <a:r>
              <a:rPr lang="en-US" sz="2200" dirty="0">
                <a:solidFill>
                  <a:schemeClr val="accent3">
                    <a:lumMod val="50000"/>
                  </a:schemeClr>
                </a:solidFill>
                <a:latin typeface="+mj-lt"/>
              </a:rPr>
              <a:t>.</a:t>
            </a:r>
            <a:r>
              <a:rPr lang="en-US" sz="2200" b="1" dirty="0">
                <a:solidFill>
                  <a:schemeClr val="accent3">
                    <a:lumMod val="50000"/>
                  </a:schemeClr>
                </a:solidFill>
                <a:latin typeface="+mj-lt"/>
              </a:rPr>
              <a:t>  </a:t>
            </a:r>
            <a:r>
              <a:rPr lang="en-US" sz="2200" dirty="0">
                <a:solidFill>
                  <a:schemeClr val="accent3">
                    <a:lumMod val="50000"/>
                  </a:schemeClr>
                </a:solidFill>
                <a:latin typeface="+mj-lt"/>
              </a:rPr>
              <a:t>This address is near a water supply intake.  </a:t>
            </a:r>
          </a:p>
          <a:p>
            <a:r>
              <a:rPr lang="en-US" sz="2200" dirty="0">
                <a:solidFill>
                  <a:schemeClr val="accent3">
                    <a:lumMod val="50000"/>
                  </a:schemeClr>
                </a:solidFill>
                <a:latin typeface="+mj-lt"/>
              </a:rPr>
              <a:t>Zoom out slightly to view parcels surrounding this address.  </a:t>
            </a:r>
          </a:p>
          <a:p>
            <a:r>
              <a:rPr lang="en-US" sz="2200" dirty="0">
                <a:solidFill>
                  <a:schemeClr val="accent3">
                    <a:lumMod val="50000"/>
                  </a:schemeClr>
                </a:solidFill>
                <a:latin typeface="+mj-lt"/>
              </a:rPr>
              <a:t>Click the “x” to close the </a:t>
            </a:r>
            <a:r>
              <a:rPr lang="en-US" sz="2200" b="1" dirty="0">
                <a:solidFill>
                  <a:schemeClr val="accent3">
                    <a:lumMod val="50000"/>
                  </a:schemeClr>
                </a:solidFill>
                <a:latin typeface="+mj-lt"/>
              </a:rPr>
              <a:t>Zoom to a Geography</a:t>
            </a:r>
            <a:r>
              <a:rPr lang="en-US" sz="2200" dirty="0">
                <a:solidFill>
                  <a:schemeClr val="accent3">
                    <a:lumMod val="50000"/>
                  </a:schemeClr>
                </a:solidFill>
                <a:latin typeface="+mj-lt"/>
              </a:rPr>
              <a:t> dialogue box.</a:t>
            </a:r>
          </a:p>
          <a:p>
            <a:pPr>
              <a:spcBef>
                <a:spcPts val="1000"/>
              </a:spcBef>
            </a:pPr>
            <a:endParaRPr lang="en-US" sz="2000" dirty="0">
              <a:solidFill>
                <a:schemeClr val="accent3">
                  <a:lumMod val="50000"/>
                </a:schemeClr>
              </a:solidFill>
              <a:latin typeface="+mj-lt"/>
              <a:cs typeface="Arial" panose="020B0604020202020204" pitchFamily="34" charset="0"/>
            </a:endParaRPr>
          </a:p>
        </p:txBody>
      </p:sp>
      <p:pic>
        <p:nvPicPr>
          <p:cNvPr id="8" name="Picture 7" descr="initial_view.jpg"/>
          <p:cNvPicPr>
            <a:picLocks noChangeAspect="1"/>
          </p:cNvPicPr>
          <p:nvPr/>
        </p:nvPicPr>
        <p:blipFill>
          <a:blip r:embed="rId3" cstate="print"/>
          <a:stretch>
            <a:fillRect/>
          </a:stretch>
        </p:blipFill>
        <p:spPr>
          <a:xfrm>
            <a:off x="5016817" y="2209800"/>
            <a:ext cx="3593783" cy="2917984"/>
          </a:xfrm>
          <a:prstGeom prst="rect">
            <a:avLst/>
          </a:prstGeom>
          <a:ln w="3175">
            <a:solidFill>
              <a:schemeClr val="tx1">
                <a:lumMod val="95000"/>
                <a:lumOff val="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6202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43200"/>
            <a:ext cx="3962400" cy="3810000"/>
          </a:xfrm>
        </p:spPr>
        <p:txBody>
          <a:bodyPr>
            <a:normAutofit/>
          </a:bodyPr>
          <a:lstStyle/>
          <a:p>
            <a:pPr lvl="0"/>
            <a:r>
              <a:rPr lang="en-US" sz="2000" dirty="0">
                <a:solidFill>
                  <a:schemeClr val="accent3">
                    <a:lumMod val="50000"/>
                  </a:schemeClr>
                </a:solidFill>
                <a:latin typeface="+mj-lt"/>
              </a:rPr>
              <a:t>Click on a </a:t>
            </a:r>
            <a:r>
              <a:rPr lang="en-US" sz="2000" b="1" dirty="0">
                <a:solidFill>
                  <a:schemeClr val="accent3">
                    <a:lumMod val="50000"/>
                  </a:schemeClr>
                </a:solidFill>
                <a:latin typeface="+mj-lt"/>
              </a:rPr>
              <a:t>Public Water Supply </a:t>
            </a:r>
            <a:r>
              <a:rPr lang="en-US" sz="2000" dirty="0">
                <a:solidFill>
                  <a:schemeClr val="accent3">
                    <a:lumMod val="50000"/>
                  </a:schemeClr>
                </a:solidFill>
                <a:latin typeface="+mj-lt"/>
              </a:rPr>
              <a:t>polygon to view a description of Tier 1 and Tier 2 designations</a:t>
            </a:r>
          </a:p>
          <a:p>
            <a:pPr lvl="1"/>
            <a:endParaRPr lang="en-US" sz="2000" dirty="0">
              <a:solidFill>
                <a:schemeClr val="accent3">
                  <a:lumMod val="50000"/>
                </a:schemeClr>
              </a:solidFill>
              <a:latin typeface="+mj-lt"/>
            </a:endParaRPr>
          </a:p>
          <a:p>
            <a:pPr marL="274320" lvl="1" indent="0">
              <a:buNone/>
            </a:pPr>
            <a:endParaRPr lang="en-US" sz="2000" dirty="0">
              <a:latin typeface="+mj-lt"/>
            </a:endParaRPr>
          </a:p>
        </p:txBody>
      </p:sp>
      <p:pic>
        <p:nvPicPr>
          <p:cNvPr id="6" name="Picture 5" descr="Water Resources Tier1and2.jpg"/>
          <p:cNvPicPr>
            <a:picLocks noChangeAspect="1"/>
          </p:cNvPicPr>
          <p:nvPr/>
        </p:nvPicPr>
        <p:blipFill>
          <a:blip r:embed="rId3" cstate="print"/>
          <a:stretch>
            <a:fillRect/>
          </a:stretch>
        </p:blipFill>
        <p:spPr>
          <a:xfrm>
            <a:off x="4343400" y="2590800"/>
            <a:ext cx="4512564" cy="3944017"/>
          </a:xfrm>
          <a:prstGeom prst="rect">
            <a:avLst/>
          </a:prstGeom>
          <a:ln w="3175">
            <a:solidFill>
              <a:schemeClr val="tx1"/>
            </a:solidFill>
          </a:ln>
          <a:effectLst>
            <a:outerShdw blurRad="50800" dist="38100" dir="2700000" algn="tl" rotWithShape="0">
              <a:prstClr val="black">
                <a:alpha val="40000"/>
              </a:prstClr>
            </a:outerShdw>
          </a:effectLst>
        </p:spPr>
      </p:pic>
      <p:sp>
        <p:nvSpPr>
          <p:cNvPr id="5" name="Title 1"/>
          <p:cNvSpPr txBox="1">
            <a:spLocks/>
          </p:cNvSpPr>
          <p:nvPr/>
        </p:nvSpPr>
        <p:spPr>
          <a:xfrm>
            <a:off x="304800" y="228600"/>
            <a:ext cx="8534400" cy="2286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2 – Drinking Water Protection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lang="en-US" sz="1000" b="1" noProof="0" dirty="0">
                <a:solidFill>
                  <a:schemeClr val="tx2"/>
                </a:solidFill>
                <a:latin typeface="+mj-lt"/>
                <a:ea typeface="+mj-ea"/>
                <a:cs typeface="+mj-cs"/>
              </a:rPr>
              <a:t> </a:t>
            </a:r>
            <a:endParaRPr kumimoji="0" lang="en-US" sz="3000" b="1" i="0" u="none" strike="noStrike" kern="1200" cap="none" spc="0" normalizeH="0" baseline="0" noProof="0" dirty="0">
              <a:ln>
                <a:noFill/>
              </a:ln>
              <a:solidFill>
                <a:schemeClr val="tx2"/>
              </a:solidFill>
              <a:effectLst/>
              <a:uLnTx/>
              <a:uFillTx/>
              <a:latin typeface="+mj-lt"/>
              <a:ea typeface="+mj-ea"/>
              <a:cs typeface="+mj-cs"/>
            </a:endParaRPr>
          </a:p>
          <a:p>
            <a:pPr marL="0" marR="0" lvl="0" indent="0" algn="l" defTabSz="914400" rtl="0" eaLnBrk="1" fontAlgn="auto" latinLnBrk="0" hangingPunct="1">
              <a:spcBef>
                <a:spcPct val="0"/>
              </a:spcBef>
              <a:spcAft>
                <a:spcPts val="0"/>
              </a:spcAft>
              <a:buClrTx/>
              <a:buSzTx/>
              <a:buFontTx/>
              <a:buNone/>
              <a:tabLst/>
              <a:defRPr/>
            </a:pPr>
            <a:r>
              <a:rPr kumimoji="0" lang="en-US" sz="2600" b="0" i="0" u="none" strike="noStrike" kern="1200" cap="none" spc="0" normalizeH="0" baseline="0" noProof="0" dirty="0">
                <a:ln>
                  <a:noFill/>
                </a:ln>
                <a:solidFill>
                  <a:schemeClr val="tx2"/>
                </a:solidFill>
                <a:effectLst/>
                <a:uLnTx/>
                <a:uFillTx/>
                <a:latin typeface="+mj-lt"/>
                <a:ea typeface="+mj-ea"/>
                <a:cs typeface="+mj-cs"/>
              </a:rPr>
              <a:t>3. </a:t>
            </a:r>
            <a:r>
              <a:rPr lang="en-US" sz="2600" dirty="0">
                <a:solidFill>
                  <a:schemeClr val="tx2"/>
                </a:solidFill>
                <a:latin typeface="+mj-lt"/>
                <a:ea typeface="+mj-ea"/>
                <a:cs typeface="+mj-cs"/>
              </a:rPr>
              <a:t>Consider parcels that could be of interest to extend or connect existing conservation lands within Tier 1 and Tier 2 areas</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43200"/>
            <a:ext cx="3810000" cy="3810000"/>
          </a:xfrm>
        </p:spPr>
        <p:txBody>
          <a:bodyPr>
            <a:normAutofit/>
          </a:bodyPr>
          <a:lstStyle/>
          <a:p>
            <a:pPr lvl="0"/>
            <a:r>
              <a:rPr lang="en-US" sz="2000" dirty="0">
                <a:solidFill>
                  <a:schemeClr val="accent3">
                    <a:lumMod val="50000"/>
                  </a:schemeClr>
                </a:solidFill>
                <a:latin typeface="+mj-lt"/>
              </a:rPr>
              <a:t>Observe parcels already in conservation that are within Public Water Supply Tier 1 or Tier 2 areas</a:t>
            </a:r>
          </a:p>
          <a:p>
            <a:pPr lvl="0"/>
            <a:r>
              <a:rPr lang="en-US" sz="2000" dirty="0">
                <a:solidFill>
                  <a:schemeClr val="accent3">
                    <a:lumMod val="50000"/>
                  </a:schemeClr>
                </a:solidFill>
                <a:latin typeface="+mj-lt"/>
              </a:rPr>
              <a:t>Consider additional parcels that could be of interest for conservation</a:t>
            </a:r>
          </a:p>
          <a:p>
            <a:pPr lvl="0"/>
            <a:r>
              <a:rPr lang="en-US" sz="2000" dirty="0">
                <a:solidFill>
                  <a:schemeClr val="accent3">
                    <a:lumMod val="50000"/>
                  </a:schemeClr>
                </a:solidFill>
                <a:latin typeface="+mj-lt"/>
              </a:rPr>
              <a:t>When you are ready to move on, turn off the Public Water Supply Layer</a:t>
            </a:r>
          </a:p>
          <a:p>
            <a:pPr lvl="1"/>
            <a:endParaRPr lang="en-US" sz="2000" dirty="0">
              <a:solidFill>
                <a:schemeClr val="accent3">
                  <a:lumMod val="50000"/>
                </a:schemeClr>
              </a:solidFill>
              <a:latin typeface="+mj-lt"/>
            </a:endParaRPr>
          </a:p>
          <a:p>
            <a:pPr marL="274320" lvl="1" indent="0">
              <a:buNone/>
            </a:pPr>
            <a:endParaRPr lang="en-US" sz="2000" dirty="0">
              <a:latin typeface="+mj-lt"/>
            </a:endParaRPr>
          </a:p>
        </p:txBody>
      </p:sp>
      <p:sp>
        <p:nvSpPr>
          <p:cNvPr id="5" name="Title 1"/>
          <p:cNvSpPr txBox="1">
            <a:spLocks/>
          </p:cNvSpPr>
          <p:nvPr/>
        </p:nvSpPr>
        <p:spPr>
          <a:xfrm>
            <a:off x="304800" y="228600"/>
            <a:ext cx="8534400" cy="2286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2 – Drinking Water Protection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lang="en-US" sz="1000" b="1" noProof="0" dirty="0">
                <a:solidFill>
                  <a:schemeClr val="tx2"/>
                </a:solidFill>
                <a:latin typeface="+mj-lt"/>
                <a:ea typeface="+mj-ea"/>
                <a:cs typeface="+mj-cs"/>
              </a:rPr>
              <a:t> </a:t>
            </a:r>
            <a:r>
              <a:rPr lang="en-US" sz="1200" b="1" noProof="0" dirty="0">
                <a:solidFill>
                  <a:schemeClr val="tx2"/>
                </a:solidFill>
                <a:latin typeface="+mj-lt"/>
                <a:ea typeface="+mj-ea"/>
                <a:cs typeface="+mj-cs"/>
              </a:rPr>
              <a:t> </a:t>
            </a:r>
            <a:endParaRPr kumimoji="0" lang="en-US" sz="3000" b="1" i="0" u="none" strike="noStrike" kern="1200" cap="none" spc="0" normalizeH="0" baseline="0" noProof="0" dirty="0">
              <a:ln>
                <a:noFill/>
              </a:ln>
              <a:solidFill>
                <a:schemeClr val="tx2"/>
              </a:solidFill>
              <a:effectLst/>
              <a:uLnTx/>
              <a:uFillTx/>
              <a:latin typeface="+mj-lt"/>
              <a:ea typeface="+mj-ea"/>
              <a:cs typeface="+mj-cs"/>
            </a:endParaRPr>
          </a:p>
          <a:p>
            <a:pPr marL="0" marR="0" lvl="0" indent="0" algn="l" defTabSz="914400" rtl="0" eaLnBrk="1" fontAlgn="auto" latinLnBrk="0" hangingPunct="1">
              <a:spcBef>
                <a:spcPct val="0"/>
              </a:spcBef>
              <a:spcAft>
                <a:spcPts val="0"/>
              </a:spcAft>
              <a:buClrTx/>
              <a:buSzTx/>
              <a:buFontTx/>
              <a:buNone/>
              <a:tabLst/>
              <a:defRPr/>
            </a:pPr>
            <a:r>
              <a:rPr kumimoji="0" lang="en-US" sz="2600" b="0" i="0" u="none" strike="noStrike" kern="1200" cap="none" spc="0" normalizeH="0" baseline="0" noProof="0" dirty="0">
                <a:ln>
                  <a:noFill/>
                </a:ln>
                <a:solidFill>
                  <a:schemeClr val="tx2"/>
                </a:solidFill>
                <a:effectLst/>
                <a:uLnTx/>
                <a:uFillTx/>
                <a:latin typeface="+mj-lt"/>
                <a:ea typeface="+mj-ea"/>
                <a:cs typeface="+mj-cs"/>
              </a:rPr>
              <a:t>3. </a:t>
            </a:r>
            <a:r>
              <a:rPr lang="en-US" sz="2600" dirty="0">
                <a:solidFill>
                  <a:schemeClr val="tx2"/>
                </a:solidFill>
                <a:latin typeface="+mj-lt"/>
                <a:ea typeface="+mj-ea"/>
                <a:cs typeface="+mj-cs"/>
              </a:rPr>
              <a:t>Consider parcels that could be of interest to extend or connect existing conservation lands within Tier 1 and Tier 2 areas</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pic>
        <p:nvPicPr>
          <p:cNvPr id="7" name="Picture 6" descr="Water Resources Tier1and2_2.jpg"/>
          <p:cNvPicPr>
            <a:picLocks noChangeAspect="1"/>
          </p:cNvPicPr>
          <p:nvPr/>
        </p:nvPicPr>
        <p:blipFill>
          <a:blip r:embed="rId3" cstate="print"/>
          <a:stretch>
            <a:fillRect/>
          </a:stretch>
        </p:blipFill>
        <p:spPr>
          <a:xfrm>
            <a:off x="4343400" y="2514600"/>
            <a:ext cx="4512564" cy="3944017"/>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6202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b="1" dirty="0"/>
              <a:t>Training Exercise 1:</a:t>
            </a:r>
          </a:p>
        </p:txBody>
      </p:sp>
      <p:sp>
        <p:nvSpPr>
          <p:cNvPr id="5" name="Content Placeholder 2"/>
          <p:cNvSpPr>
            <a:spLocks noGrp="1"/>
          </p:cNvSpPr>
          <p:nvPr>
            <p:ph idx="1"/>
          </p:nvPr>
        </p:nvSpPr>
        <p:spPr>
          <a:xfrm>
            <a:off x="381000" y="1447800"/>
            <a:ext cx="6553200" cy="990600"/>
          </a:xfrm>
        </p:spPr>
        <p:txBody>
          <a:bodyPr>
            <a:normAutofit/>
          </a:bodyPr>
          <a:lstStyle/>
          <a:p>
            <a:pPr marL="0" indent="0">
              <a:spcBef>
                <a:spcPts val="1000"/>
              </a:spcBef>
              <a:buNone/>
            </a:pPr>
            <a:r>
              <a:rPr lang="en-US" sz="4600" dirty="0">
                <a:solidFill>
                  <a:schemeClr val="accent3">
                    <a:lumMod val="50000"/>
                  </a:schemeClr>
                </a:solidFill>
                <a:latin typeface="+mj-lt"/>
              </a:rPr>
              <a:t>Explore the Coastal Viewer</a:t>
            </a:r>
            <a:endParaRPr lang="en-US" sz="2800" dirty="0">
              <a:solidFill>
                <a:schemeClr val="accent3">
                  <a:lumMod val="50000"/>
                </a:schemeClr>
              </a:solidFill>
              <a:cs typeface="Arial" panose="020B0604020202020204" pitchFamily="34" charset="0"/>
            </a:endParaRPr>
          </a:p>
          <a:p>
            <a:endParaRPr lang="en-US" sz="2800" dirty="0">
              <a:solidFill>
                <a:schemeClr val="accent3">
                  <a:lumMod val="50000"/>
                </a:schemeClr>
              </a:solidFill>
              <a:cs typeface="Arial" panose="020B0604020202020204" pitchFamily="34" charset="0"/>
            </a:endParaRPr>
          </a:p>
          <a:p>
            <a:pPr marL="0" indent="0">
              <a:spcBef>
                <a:spcPts val="1000"/>
              </a:spcBef>
              <a:buNone/>
            </a:pPr>
            <a:endParaRPr lang="en-US" dirty="0">
              <a:solidFill>
                <a:schemeClr val="accent3">
                  <a:lumMod val="50000"/>
                </a:schemeClr>
              </a:solidFill>
            </a:endParaRPr>
          </a:p>
          <a:p>
            <a:endParaRPr lang="en-US" dirty="0"/>
          </a:p>
          <a:p>
            <a:pPr marL="274320" lvl="1" indent="0">
              <a:buNone/>
            </a:pPr>
            <a:endParaRPr lang="en-US" dirty="0"/>
          </a:p>
        </p:txBody>
      </p:sp>
      <p:sp>
        <p:nvSpPr>
          <p:cNvPr id="6" name="Content Placeholder 2"/>
          <p:cNvSpPr txBox="1">
            <a:spLocks/>
          </p:cNvSpPr>
          <p:nvPr/>
        </p:nvSpPr>
        <p:spPr>
          <a:xfrm>
            <a:off x="381000" y="2362200"/>
            <a:ext cx="3733800" cy="4038600"/>
          </a:xfrm>
          <a:prstGeom prst="rect">
            <a:avLst/>
          </a:prstGeom>
        </p:spPr>
        <p:txBody>
          <a:bodyPr vert="horz">
            <a:normAutofit fontScale="250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9600" b="0" i="0" u="none" strike="noStrike" kern="1200" cap="none" spc="0" normalizeH="0" baseline="0" noProof="0" dirty="0">
                <a:ln>
                  <a:noFill/>
                </a:ln>
                <a:solidFill>
                  <a:schemeClr val="accent3">
                    <a:lumMod val="50000"/>
                  </a:schemeClr>
                </a:solidFill>
                <a:effectLst/>
                <a:uLnTx/>
                <a:uFillTx/>
                <a:latin typeface="+mj-lt"/>
                <a:ea typeface="+mn-ea"/>
                <a:cs typeface="Arial" panose="020B0604020202020204" pitchFamily="34" charset="0"/>
              </a:rPr>
              <a:t>The Coastal Viewer allows users</a:t>
            </a:r>
            <a:r>
              <a:rPr kumimoji="0" lang="en-US" sz="9600" b="0" i="0" u="none" strike="noStrike" kern="1200" cap="none" spc="0" normalizeH="0" noProof="0" dirty="0">
                <a:ln>
                  <a:noFill/>
                </a:ln>
                <a:solidFill>
                  <a:schemeClr val="accent3">
                    <a:lumMod val="50000"/>
                  </a:schemeClr>
                </a:solidFill>
                <a:effectLst/>
                <a:uLnTx/>
                <a:uFillTx/>
                <a:latin typeface="+mj-lt"/>
                <a:ea typeface="+mn-ea"/>
                <a:cs typeface="Arial" panose="020B0604020202020204" pitchFamily="34" charset="0"/>
              </a:rPr>
              <a:t> to view and manipulate data online, with a focus on coastal data and hazards</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9600" b="0" i="0" u="none" strike="noStrike" kern="1200" cap="none" spc="0" normalizeH="0" noProof="0" dirty="0">
              <a:ln>
                <a:noFill/>
              </a:ln>
              <a:solidFill>
                <a:schemeClr val="accent3">
                  <a:lumMod val="50000"/>
                </a:schemeClr>
              </a:solidFill>
              <a:effectLst/>
              <a:uLnTx/>
              <a:uFillTx/>
              <a:latin typeface="+mj-lt"/>
              <a:ea typeface="+mn-ea"/>
              <a:cs typeface="Arial" panose="020B0604020202020204" pitchFamily="34" charset="0"/>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9600" dirty="0">
                <a:solidFill>
                  <a:schemeClr val="accent3">
                    <a:lumMod val="50000"/>
                  </a:schemeClr>
                </a:solidFill>
                <a:latin typeface="+mj-lt"/>
                <a:cs typeface="Arial" panose="020B0604020202020204" pitchFamily="34" charset="0"/>
              </a:rPr>
              <a:t>Exercise 1 will present an overview of the Coastal Viewer and introduce its basic functions</a:t>
            </a:r>
            <a:endParaRPr kumimoji="0" lang="en-US" sz="9600" b="0" i="0" u="none" strike="noStrike" kern="1200" cap="none" spc="0" normalizeH="0" baseline="0" noProof="0" dirty="0">
              <a:ln>
                <a:noFill/>
              </a:ln>
              <a:solidFill>
                <a:schemeClr val="accent3">
                  <a:lumMod val="50000"/>
                </a:schemeClr>
              </a:solidFill>
              <a:effectLst/>
              <a:uLnTx/>
              <a:uFillTx/>
              <a:latin typeface="+mj-lt"/>
              <a:ea typeface="+mn-ea"/>
              <a:cs typeface="Arial" panose="020B0604020202020204" pitchFamily="34" charset="0"/>
            </a:endParaRPr>
          </a:p>
        </p:txBody>
      </p:sp>
      <p:pic>
        <p:nvPicPr>
          <p:cNvPr id="7" name="Picture 6" descr="main.jpg"/>
          <p:cNvPicPr>
            <a:picLocks noChangeAspect="1"/>
          </p:cNvPicPr>
          <p:nvPr/>
        </p:nvPicPr>
        <p:blipFill>
          <a:blip r:embed="rId3" cstate="print"/>
          <a:stretch>
            <a:fillRect/>
          </a:stretch>
        </p:blipFill>
        <p:spPr>
          <a:xfrm>
            <a:off x="4344162" y="2327910"/>
            <a:ext cx="4266438" cy="4149090"/>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1662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62200"/>
            <a:ext cx="3962400" cy="3962400"/>
          </a:xfrm>
        </p:spPr>
        <p:txBody>
          <a:bodyPr>
            <a:normAutofit/>
          </a:bodyPr>
          <a:lstStyle/>
          <a:p>
            <a:pPr lvl="0"/>
            <a:r>
              <a:rPr lang="en-US" sz="2000" dirty="0">
                <a:solidFill>
                  <a:schemeClr val="accent3">
                    <a:lumMod val="50000"/>
                  </a:schemeClr>
                </a:solidFill>
                <a:latin typeface="+mj-lt"/>
              </a:rPr>
              <a:t>Under </a:t>
            </a:r>
            <a:r>
              <a:rPr lang="en-US" sz="2000" b="1" dirty="0">
                <a:solidFill>
                  <a:schemeClr val="accent3">
                    <a:lumMod val="50000"/>
                  </a:schemeClr>
                </a:solidFill>
                <a:latin typeface="+mj-lt"/>
              </a:rPr>
              <a:t>Water Resources Conservation-Focus Areas-2016 update</a:t>
            </a:r>
            <a:r>
              <a:rPr lang="en-US" sz="2000" dirty="0">
                <a:solidFill>
                  <a:schemeClr val="accent3">
                    <a:lumMod val="50000"/>
                  </a:schemeClr>
                </a:solidFill>
                <a:latin typeface="+mj-lt"/>
              </a:rPr>
              <a:t>, click </a:t>
            </a:r>
            <a:r>
              <a:rPr lang="en-US" sz="2000" b="1" dirty="0">
                <a:solidFill>
                  <a:schemeClr val="accent3">
                    <a:lumMod val="50000"/>
                  </a:schemeClr>
                </a:solidFill>
                <a:latin typeface="+mj-lt"/>
              </a:rPr>
              <a:t>Single and Multi-Benefit Areas</a:t>
            </a:r>
            <a:r>
              <a:rPr lang="en-US" sz="2000" dirty="0">
                <a:solidFill>
                  <a:schemeClr val="accent3">
                    <a:lumMod val="50000"/>
                  </a:schemeClr>
                </a:solidFill>
                <a:latin typeface="+mj-lt"/>
              </a:rPr>
              <a:t>.  </a:t>
            </a:r>
          </a:p>
          <a:p>
            <a:pPr lvl="1"/>
            <a:r>
              <a:rPr lang="en-US" sz="1800" dirty="0">
                <a:solidFill>
                  <a:schemeClr val="accent3">
                    <a:lumMod val="50000"/>
                  </a:schemeClr>
                </a:solidFill>
                <a:latin typeface="+mj-lt"/>
              </a:rPr>
              <a:t>Turn </a:t>
            </a:r>
            <a:r>
              <a:rPr lang="en-US" sz="1800" b="1" dirty="0">
                <a:solidFill>
                  <a:schemeClr val="accent3">
                    <a:lumMod val="50000"/>
                  </a:schemeClr>
                </a:solidFill>
                <a:latin typeface="+mj-lt"/>
              </a:rPr>
              <a:t>OFF “</a:t>
            </a:r>
            <a:r>
              <a:rPr lang="en-US" sz="1800" dirty="0">
                <a:solidFill>
                  <a:schemeClr val="accent3">
                    <a:lumMod val="50000"/>
                  </a:schemeClr>
                </a:solidFill>
                <a:latin typeface="+mj-lt"/>
              </a:rPr>
              <a:t>Areas Likely to Provide Single Benefits”</a:t>
            </a:r>
          </a:p>
          <a:p>
            <a:pPr lvl="1"/>
            <a:r>
              <a:rPr lang="en-US" sz="1800" dirty="0">
                <a:solidFill>
                  <a:schemeClr val="accent3">
                    <a:lumMod val="50000"/>
                  </a:schemeClr>
                </a:solidFill>
                <a:latin typeface="+mj-lt"/>
              </a:rPr>
              <a:t>Turn </a:t>
            </a:r>
            <a:r>
              <a:rPr lang="en-US" sz="1800" b="1" dirty="0">
                <a:solidFill>
                  <a:schemeClr val="accent3">
                    <a:lumMod val="50000"/>
                  </a:schemeClr>
                </a:solidFill>
                <a:latin typeface="+mj-lt"/>
              </a:rPr>
              <a:t>ON “</a:t>
            </a:r>
            <a:r>
              <a:rPr lang="en-US" sz="1800" dirty="0">
                <a:solidFill>
                  <a:schemeClr val="accent3">
                    <a:lumMod val="50000"/>
                  </a:schemeClr>
                </a:solidFill>
                <a:latin typeface="+mj-lt"/>
              </a:rPr>
              <a:t>Areas Likely to Provide Multiple Benefits”. </a:t>
            </a:r>
          </a:p>
          <a:p>
            <a:pPr lvl="0"/>
            <a:r>
              <a:rPr lang="en-US" sz="2000" dirty="0">
                <a:solidFill>
                  <a:schemeClr val="accent3">
                    <a:lumMod val="50000"/>
                  </a:schemeClr>
                </a:solidFill>
                <a:latin typeface="+mj-lt"/>
              </a:rPr>
              <a:t>Water resource benefits include Pollutant Attenuation, Flood Mitigation and Public Water Supply</a:t>
            </a:r>
          </a:p>
          <a:p>
            <a:pPr lvl="1"/>
            <a:endParaRPr lang="en-US" sz="2000" dirty="0">
              <a:solidFill>
                <a:schemeClr val="accent3">
                  <a:lumMod val="50000"/>
                </a:schemeClr>
              </a:solidFill>
              <a:latin typeface="+mj-lt"/>
            </a:endParaRPr>
          </a:p>
          <a:p>
            <a:pPr marL="274320" lvl="1" indent="0">
              <a:buNone/>
            </a:pPr>
            <a:endParaRPr lang="en-US" sz="2000" dirty="0">
              <a:latin typeface="+mj-lt"/>
            </a:endParaRPr>
          </a:p>
        </p:txBody>
      </p:sp>
      <p:sp>
        <p:nvSpPr>
          <p:cNvPr id="5"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2 – Drinking Water Protection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000" b="1" i="0" u="none" strike="noStrike" kern="1200" cap="none" spc="0" normalizeH="0" baseline="0" noProof="0" dirty="0">
                <a:ln>
                  <a:noFill/>
                </a:ln>
                <a:solidFill>
                  <a:schemeClr val="tx2"/>
                </a:solidFill>
                <a:effectLst/>
                <a:uLnTx/>
                <a:uFillTx/>
                <a:latin typeface="+mj-lt"/>
                <a:ea typeface="+mj-ea"/>
                <a:cs typeface="+mj-cs"/>
              </a:rPr>
              <a:t> </a:t>
            </a: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3000" b="1" i="0" u="none" strike="noStrike" kern="1200" cap="none" spc="0" normalizeH="0" baseline="0" noProof="0" dirty="0">
              <a:ln>
                <a:noFill/>
              </a:ln>
              <a:solidFill>
                <a:schemeClr val="tx2"/>
              </a:solidFill>
              <a:effectLst/>
              <a:uLnTx/>
              <a:uFillTx/>
              <a:latin typeface="+mj-lt"/>
              <a:ea typeface="+mj-ea"/>
              <a:cs typeface="+mj-cs"/>
            </a:endParaRPr>
          </a:p>
          <a:p>
            <a:pPr marL="0" marR="0" lvl="0" indent="0" algn="l" defTabSz="914400" rtl="0" eaLnBrk="1" fontAlgn="auto" latinLnBrk="0" hangingPunct="1">
              <a:spcBef>
                <a:spcPct val="0"/>
              </a:spcBef>
              <a:spcAft>
                <a:spcPts val="0"/>
              </a:spcAft>
              <a:buClrTx/>
              <a:buSzTx/>
              <a:buFontTx/>
              <a:buNone/>
              <a:tabLst/>
              <a:defRPr/>
            </a:pPr>
            <a:r>
              <a:rPr kumimoji="0" lang="en-US" sz="2600" b="0" i="0" u="none" strike="noStrike" kern="1200" cap="none" spc="0" normalizeH="0" baseline="0" noProof="0" dirty="0">
                <a:ln>
                  <a:noFill/>
                </a:ln>
                <a:solidFill>
                  <a:schemeClr val="tx2"/>
                </a:solidFill>
                <a:effectLst/>
                <a:uLnTx/>
                <a:uFillTx/>
                <a:latin typeface="+mj-lt"/>
                <a:ea typeface="+mj-ea"/>
                <a:cs typeface="+mj-cs"/>
              </a:rPr>
              <a:t>4. Consider parcels within Conservation</a:t>
            </a:r>
            <a:r>
              <a:rPr kumimoji="0" lang="en-US" sz="2600" b="0" i="0" u="none" strike="noStrike" kern="1200" cap="none" spc="0" normalizeH="0" noProof="0" dirty="0">
                <a:ln>
                  <a:noFill/>
                </a:ln>
                <a:solidFill>
                  <a:schemeClr val="tx2"/>
                </a:solidFill>
                <a:effectLst/>
                <a:uLnTx/>
                <a:uFillTx/>
                <a:latin typeface="+mj-lt"/>
                <a:ea typeface="+mj-ea"/>
                <a:cs typeface="+mj-cs"/>
              </a:rPr>
              <a:t> Focus Areas that are “Likely to Provide Multiple Benefits”</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pic>
        <p:nvPicPr>
          <p:cNvPr id="6" name="Picture 2" descr="C:\Users\GRANIT\Desktop\working_BB\CC_Training2017\screenshots\Exercise2\multi_benefit_areas.jpg"/>
          <p:cNvPicPr>
            <a:picLocks noChangeAspect="1" noChangeArrowheads="1"/>
          </p:cNvPicPr>
          <p:nvPr/>
        </p:nvPicPr>
        <p:blipFill>
          <a:blip r:embed="rId3" cstate="print"/>
          <a:stretch>
            <a:fillRect/>
          </a:stretch>
        </p:blipFill>
        <p:spPr bwMode="auto">
          <a:xfrm>
            <a:off x="4343400" y="2362200"/>
            <a:ext cx="4512564" cy="3944017"/>
          </a:xfrm>
          <a:prstGeom prst="rect">
            <a:avLst/>
          </a:prstGeom>
          <a:noFill/>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6202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62200"/>
            <a:ext cx="3962400" cy="3962400"/>
          </a:xfrm>
        </p:spPr>
        <p:txBody>
          <a:bodyPr>
            <a:normAutofit/>
          </a:bodyPr>
          <a:lstStyle/>
          <a:p>
            <a:pPr lvl="0"/>
            <a:r>
              <a:rPr lang="en-US" sz="2200" dirty="0">
                <a:solidFill>
                  <a:schemeClr val="accent3">
                    <a:lumMod val="50000"/>
                  </a:schemeClr>
                </a:solidFill>
                <a:latin typeface="+mj-lt"/>
              </a:rPr>
              <a:t>Which parcels not currently in conservation could provide multiple water resource benefits? </a:t>
            </a:r>
          </a:p>
          <a:p>
            <a:pPr lvl="0"/>
            <a:r>
              <a:rPr lang="en-US" sz="2200" dirty="0">
                <a:solidFill>
                  <a:schemeClr val="accent3">
                    <a:lumMod val="50000"/>
                  </a:schemeClr>
                </a:solidFill>
                <a:latin typeface="+mj-lt"/>
              </a:rPr>
              <a:t>Currently, the Parcel layer is covered up by other layers of data</a:t>
            </a:r>
          </a:p>
          <a:p>
            <a:pPr lvl="0"/>
            <a:r>
              <a:rPr lang="en-US" sz="2200" dirty="0">
                <a:solidFill>
                  <a:schemeClr val="accent3">
                    <a:lumMod val="50000"/>
                  </a:schemeClr>
                </a:solidFill>
                <a:latin typeface="+mj-lt"/>
              </a:rPr>
              <a:t>We can use the </a:t>
            </a:r>
            <a:r>
              <a:rPr lang="en-US" sz="2200" b="1" dirty="0">
                <a:solidFill>
                  <a:schemeClr val="accent3">
                    <a:lumMod val="50000"/>
                  </a:schemeClr>
                </a:solidFill>
                <a:latin typeface="+mj-lt"/>
              </a:rPr>
              <a:t>Change Layer Drawing Order </a:t>
            </a:r>
            <a:r>
              <a:rPr lang="en-US" sz="2200" dirty="0">
                <a:solidFill>
                  <a:schemeClr val="accent3">
                    <a:lumMod val="50000"/>
                  </a:schemeClr>
                </a:solidFill>
                <a:latin typeface="+mj-lt"/>
              </a:rPr>
              <a:t>tool</a:t>
            </a:r>
            <a:r>
              <a:rPr lang="en-US" sz="2200" b="1" dirty="0">
                <a:solidFill>
                  <a:schemeClr val="accent3">
                    <a:lumMod val="50000"/>
                  </a:schemeClr>
                </a:solidFill>
                <a:latin typeface="+mj-lt"/>
              </a:rPr>
              <a:t> </a:t>
            </a:r>
            <a:r>
              <a:rPr lang="en-US" sz="2200" dirty="0">
                <a:solidFill>
                  <a:schemeClr val="accent3">
                    <a:lumMod val="50000"/>
                  </a:schemeClr>
                </a:solidFill>
                <a:latin typeface="+mj-lt"/>
              </a:rPr>
              <a:t>to move Parcel lines over the Multi-Benefit Areas</a:t>
            </a:r>
          </a:p>
          <a:p>
            <a:pPr lvl="1"/>
            <a:endParaRPr lang="en-US" sz="2000" dirty="0">
              <a:solidFill>
                <a:schemeClr val="accent3">
                  <a:lumMod val="50000"/>
                </a:schemeClr>
              </a:solidFill>
              <a:latin typeface="+mj-lt"/>
            </a:endParaRPr>
          </a:p>
          <a:p>
            <a:pPr marL="274320" lvl="1" indent="0">
              <a:buNone/>
            </a:pPr>
            <a:endParaRPr lang="en-US" sz="2000" dirty="0">
              <a:latin typeface="+mj-lt"/>
            </a:endParaRPr>
          </a:p>
        </p:txBody>
      </p:sp>
      <p:sp>
        <p:nvSpPr>
          <p:cNvPr id="5"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2 – Drinking Water Protection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000" b="1" i="0" u="none" strike="noStrike" kern="1200" cap="none" spc="0" normalizeH="0" baseline="0" noProof="0" dirty="0">
                <a:ln>
                  <a:noFill/>
                </a:ln>
                <a:solidFill>
                  <a:schemeClr val="tx2"/>
                </a:solidFill>
                <a:effectLst/>
                <a:uLnTx/>
                <a:uFillTx/>
                <a:latin typeface="+mj-lt"/>
                <a:ea typeface="+mj-ea"/>
                <a:cs typeface="+mj-cs"/>
              </a:rPr>
              <a:t> </a:t>
            </a: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3000" b="1" i="0" u="none" strike="noStrike" kern="1200" cap="none" spc="0" normalizeH="0" baseline="0" noProof="0" dirty="0">
              <a:ln>
                <a:noFill/>
              </a:ln>
              <a:solidFill>
                <a:schemeClr val="tx2"/>
              </a:solidFill>
              <a:effectLst/>
              <a:uLnTx/>
              <a:uFillTx/>
              <a:latin typeface="+mj-lt"/>
              <a:ea typeface="+mj-ea"/>
              <a:cs typeface="+mj-cs"/>
            </a:endParaRPr>
          </a:p>
          <a:p>
            <a:pPr marL="0" marR="0" lvl="0" indent="0" algn="l" defTabSz="914400" rtl="0" eaLnBrk="1" fontAlgn="auto" latinLnBrk="0" hangingPunct="1">
              <a:spcBef>
                <a:spcPct val="0"/>
              </a:spcBef>
              <a:spcAft>
                <a:spcPts val="0"/>
              </a:spcAft>
              <a:buClrTx/>
              <a:buSzTx/>
              <a:buFontTx/>
              <a:buNone/>
              <a:tabLst/>
              <a:defRPr/>
            </a:pPr>
            <a:r>
              <a:rPr kumimoji="0" lang="en-US" sz="2600" b="0" i="0" u="none" strike="noStrike" kern="1200" cap="none" spc="0" normalizeH="0" baseline="0" noProof="0" dirty="0">
                <a:ln>
                  <a:noFill/>
                </a:ln>
                <a:solidFill>
                  <a:schemeClr val="tx2"/>
                </a:solidFill>
                <a:effectLst/>
                <a:uLnTx/>
                <a:uFillTx/>
                <a:latin typeface="+mj-lt"/>
                <a:ea typeface="+mj-ea"/>
                <a:cs typeface="+mj-cs"/>
              </a:rPr>
              <a:t>4. Consider parcels within Conservation</a:t>
            </a:r>
            <a:r>
              <a:rPr kumimoji="0" lang="en-US" sz="2600" b="0" i="0" u="none" strike="noStrike" kern="1200" cap="none" spc="0" normalizeH="0" noProof="0" dirty="0">
                <a:ln>
                  <a:noFill/>
                </a:ln>
                <a:solidFill>
                  <a:schemeClr val="tx2"/>
                </a:solidFill>
                <a:effectLst/>
                <a:uLnTx/>
                <a:uFillTx/>
                <a:latin typeface="+mj-lt"/>
                <a:ea typeface="+mj-ea"/>
                <a:cs typeface="+mj-cs"/>
              </a:rPr>
              <a:t> Focus Areas that are “Likely to Provide Multiple Benefits”</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pic>
        <p:nvPicPr>
          <p:cNvPr id="6" name="Picture 2" descr="C:\Users\GRANIT\Desktop\working_BB\CC_Training2017\screenshots\Exercise2\multi_benefit_areas.jpg"/>
          <p:cNvPicPr>
            <a:picLocks noChangeAspect="1" noChangeArrowheads="1"/>
          </p:cNvPicPr>
          <p:nvPr/>
        </p:nvPicPr>
        <p:blipFill>
          <a:blip r:embed="rId3" cstate="print"/>
          <a:stretch>
            <a:fillRect/>
          </a:stretch>
        </p:blipFill>
        <p:spPr bwMode="auto">
          <a:xfrm>
            <a:off x="4419600" y="2362200"/>
            <a:ext cx="4512564" cy="3944017"/>
          </a:xfrm>
          <a:prstGeom prst="rect">
            <a:avLst/>
          </a:prstGeom>
          <a:noFill/>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6202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38400"/>
            <a:ext cx="3886200" cy="4114800"/>
          </a:xfrm>
        </p:spPr>
        <p:txBody>
          <a:bodyPr>
            <a:normAutofit/>
          </a:bodyPr>
          <a:lstStyle/>
          <a:p>
            <a:pPr lvl="0"/>
            <a:r>
              <a:rPr lang="en-US" sz="2000" dirty="0">
                <a:solidFill>
                  <a:schemeClr val="accent3">
                    <a:lumMod val="50000"/>
                  </a:schemeClr>
                </a:solidFill>
                <a:latin typeface="+mj-lt"/>
              </a:rPr>
              <a:t>Click the </a:t>
            </a:r>
            <a:r>
              <a:rPr lang="en-US" sz="2000" b="1" dirty="0">
                <a:solidFill>
                  <a:schemeClr val="accent3">
                    <a:lumMod val="50000"/>
                  </a:schemeClr>
                </a:solidFill>
                <a:latin typeface="+mj-lt"/>
              </a:rPr>
              <a:t>Panel Actions Menu</a:t>
            </a:r>
          </a:p>
          <a:p>
            <a:pPr lvl="0"/>
            <a:r>
              <a:rPr lang="en-US" sz="2000" dirty="0">
                <a:solidFill>
                  <a:schemeClr val="accent3">
                    <a:lumMod val="50000"/>
                  </a:schemeClr>
                </a:solidFill>
                <a:latin typeface="+mj-lt"/>
              </a:rPr>
              <a:t>Select</a:t>
            </a:r>
            <a:r>
              <a:rPr lang="en-US" sz="2000" b="1" dirty="0">
                <a:solidFill>
                  <a:schemeClr val="accent3">
                    <a:lumMod val="50000"/>
                  </a:schemeClr>
                </a:solidFill>
                <a:latin typeface="+mj-lt"/>
              </a:rPr>
              <a:t> Change Layer Drawing Order</a:t>
            </a:r>
          </a:p>
          <a:p>
            <a:pPr lvl="0"/>
            <a:r>
              <a:rPr lang="en-US" sz="2000" dirty="0">
                <a:solidFill>
                  <a:schemeClr val="accent3">
                    <a:lumMod val="50000"/>
                  </a:schemeClr>
                </a:solidFill>
                <a:latin typeface="+mj-lt"/>
              </a:rPr>
              <a:t>Click</a:t>
            </a:r>
            <a:r>
              <a:rPr lang="en-US" sz="2000" b="1" dirty="0">
                <a:solidFill>
                  <a:schemeClr val="accent3">
                    <a:lumMod val="50000"/>
                  </a:schemeClr>
                </a:solidFill>
                <a:latin typeface="+mj-lt"/>
              </a:rPr>
              <a:t> Service Layers</a:t>
            </a:r>
          </a:p>
        </p:txBody>
      </p:sp>
      <p:pic>
        <p:nvPicPr>
          <p:cNvPr id="2050" name="Picture 2" descr="C:\Users\GRANIT\Desktop\working_BB\CC_Training2017\screenshots\Exercise2\multi_benefit_areas.jpg"/>
          <p:cNvPicPr>
            <a:picLocks noChangeAspect="1" noChangeArrowheads="1"/>
          </p:cNvPicPr>
          <p:nvPr/>
        </p:nvPicPr>
        <p:blipFill>
          <a:blip r:embed="rId3" cstate="print"/>
          <a:stretch>
            <a:fillRect/>
          </a:stretch>
        </p:blipFill>
        <p:spPr bwMode="auto">
          <a:xfrm>
            <a:off x="4326636" y="2456783"/>
            <a:ext cx="4512564" cy="3944017"/>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5" name="Picture 4" descr="drawing_order2.jpg"/>
          <p:cNvPicPr>
            <a:picLocks noChangeAspect="1"/>
          </p:cNvPicPr>
          <p:nvPr/>
        </p:nvPicPr>
        <p:blipFill>
          <a:blip r:embed="rId4" cstate="print"/>
          <a:stretch>
            <a:fillRect/>
          </a:stretch>
        </p:blipFill>
        <p:spPr>
          <a:xfrm>
            <a:off x="4326636" y="2438400"/>
            <a:ext cx="4512564" cy="3944016"/>
          </a:xfrm>
          <a:prstGeom prst="rect">
            <a:avLst/>
          </a:prstGeom>
          <a:ln w="3175">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2 – Drinking Water Protection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3000" b="1" i="0" u="none" strike="noStrike" kern="1200" cap="none" spc="0" normalizeH="0" baseline="0" noProof="0" dirty="0">
              <a:ln>
                <a:noFill/>
              </a:ln>
              <a:solidFill>
                <a:schemeClr val="tx2"/>
              </a:solidFill>
              <a:effectLst/>
              <a:uLnTx/>
              <a:uFillTx/>
              <a:latin typeface="+mj-lt"/>
              <a:ea typeface="+mj-ea"/>
              <a:cs typeface="+mj-cs"/>
            </a:endParaRPr>
          </a:p>
          <a:p>
            <a:pPr marL="0" marR="0" lvl="0" indent="0" algn="l" defTabSz="914400" rtl="0" eaLnBrk="1" fontAlgn="auto" latinLnBrk="0" hangingPunct="1">
              <a:spcBef>
                <a:spcPct val="0"/>
              </a:spcBef>
              <a:spcAft>
                <a:spcPts val="0"/>
              </a:spcAft>
              <a:buClrTx/>
              <a:buSzTx/>
              <a:buFontTx/>
              <a:buNone/>
              <a:tabLst/>
              <a:defRPr/>
            </a:pPr>
            <a:r>
              <a:rPr kumimoji="0" lang="en-US" sz="2600" b="0" i="0" u="none" strike="noStrike" kern="1200" cap="none" spc="0" normalizeH="0" baseline="0" noProof="0" dirty="0">
                <a:ln>
                  <a:noFill/>
                </a:ln>
                <a:solidFill>
                  <a:schemeClr val="tx2"/>
                </a:solidFill>
                <a:effectLst/>
                <a:uLnTx/>
                <a:uFillTx/>
                <a:latin typeface="+mj-lt"/>
                <a:ea typeface="+mj-ea"/>
                <a:cs typeface="+mj-cs"/>
              </a:rPr>
              <a:t>5. Change the Drawing Order so that parcel boundaries are not hidden by other data layers</a:t>
            </a:r>
          </a:p>
        </p:txBody>
      </p:sp>
    </p:spTree>
    <p:extLst>
      <p:ext uri="{BB962C8B-B14F-4D97-AF65-F5344CB8AC3E}">
        <p14:creationId xmlns:p14="http://schemas.microsoft.com/office/powerpoint/2010/main" val="3606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38400"/>
            <a:ext cx="3886200" cy="4114800"/>
          </a:xfrm>
        </p:spPr>
        <p:txBody>
          <a:bodyPr>
            <a:noAutofit/>
          </a:bodyPr>
          <a:lstStyle/>
          <a:p>
            <a:pPr lvl="0"/>
            <a:r>
              <a:rPr lang="en-US" sz="2000" dirty="0">
                <a:solidFill>
                  <a:schemeClr val="accent3">
                    <a:lumMod val="50000"/>
                  </a:schemeClr>
                </a:solidFill>
                <a:latin typeface="+mj-lt"/>
              </a:rPr>
              <a:t>Scroll down and find </a:t>
            </a:r>
            <a:r>
              <a:rPr lang="en-US" sz="2000" b="1" dirty="0">
                <a:solidFill>
                  <a:schemeClr val="accent3">
                    <a:lumMod val="50000"/>
                  </a:schemeClr>
                </a:solidFill>
                <a:latin typeface="+mj-lt"/>
              </a:rPr>
              <a:t>Parcels</a:t>
            </a:r>
            <a:r>
              <a:rPr lang="en-US" sz="2000" dirty="0">
                <a:solidFill>
                  <a:schemeClr val="accent3">
                    <a:lumMod val="50000"/>
                  </a:schemeClr>
                </a:solidFill>
                <a:latin typeface="+mj-lt"/>
              </a:rPr>
              <a:t> </a:t>
            </a:r>
          </a:p>
          <a:p>
            <a:pPr lvl="0"/>
            <a:r>
              <a:rPr lang="en-US" sz="2000" dirty="0">
                <a:solidFill>
                  <a:schemeClr val="accent3">
                    <a:lumMod val="50000"/>
                  </a:schemeClr>
                </a:solidFill>
                <a:latin typeface="+mj-lt"/>
              </a:rPr>
              <a:t>Click the dots to the left of the layer name and drag the Parcels layer up the list</a:t>
            </a:r>
          </a:p>
          <a:p>
            <a:pPr lvl="0"/>
            <a:r>
              <a:rPr lang="en-US" sz="2000" dirty="0">
                <a:solidFill>
                  <a:schemeClr val="accent3">
                    <a:lumMod val="50000"/>
                  </a:schemeClr>
                </a:solidFill>
                <a:latin typeface="+mj-lt"/>
              </a:rPr>
              <a:t>Drop Parcels above the Multiple Benefits layer </a:t>
            </a:r>
            <a:r>
              <a:rPr lang="en-US" sz="1600" dirty="0">
                <a:solidFill>
                  <a:schemeClr val="accent3">
                    <a:lumMod val="50000"/>
                  </a:schemeClr>
                </a:solidFill>
                <a:latin typeface="+mj-lt"/>
              </a:rPr>
              <a:t>(LCP_2016Update_Multiple_Benefits)</a:t>
            </a:r>
          </a:p>
          <a:p>
            <a:pPr lvl="0"/>
            <a:r>
              <a:rPr lang="en-US" sz="2000" dirty="0">
                <a:solidFill>
                  <a:schemeClr val="accent3">
                    <a:lumMod val="50000"/>
                  </a:schemeClr>
                </a:solidFill>
                <a:latin typeface="+mj-lt"/>
              </a:rPr>
              <a:t>Layer names in the Drawing Order list may not be identical to names in the Table of Contents of the map</a:t>
            </a:r>
          </a:p>
          <a:p>
            <a:pPr lvl="0"/>
            <a:r>
              <a:rPr lang="en-US" sz="2000" dirty="0">
                <a:solidFill>
                  <a:schemeClr val="accent3">
                    <a:lumMod val="50000"/>
                  </a:schemeClr>
                </a:solidFill>
                <a:latin typeface="+mj-lt"/>
              </a:rPr>
              <a:t>Click </a:t>
            </a:r>
            <a:r>
              <a:rPr lang="en-US" sz="2000" b="1" dirty="0">
                <a:solidFill>
                  <a:schemeClr val="accent3">
                    <a:lumMod val="50000"/>
                  </a:schemeClr>
                </a:solidFill>
                <a:latin typeface="+mj-lt"/>
              </a:rPr>
              <a:t>Done</a:t>
            </a:r>
          </a:p>
        </p:txBody>
      </p:sp>
      <p:sp>
        <p:nvSpPr>
          <p:cNvPr id="6"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2 – Drinking Water Protection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3000" b="1" i="0" u="none" strike="noStrike" kern="1200" cap="none" spc="0" normalizeH="0" baseline="0" noProof="0" dirty="0">
              <a:ln>
                <a:noFill/>
              </a:ln>
              <a:solidFill>
                <a:schemeClr val="tx2"/>
              </a:solidFill>
              <a:effectLst/>
              <a:uLnTx/>
              <a:uFillTx/>
              <a:latin typeface="+mj-lt"/>
              <a:ea typeface="+mj-ea"/>
              <a:cs typeface="+mj-cs"/>
            </a:endParaRPr>
          </a:p>
          <a:p>
            <a:pPr marL="0" marR="0" lvl="0" indent="0" algn="l" defTabSz="914400" rtl="0" eaLnBrk="1" fontAlgn="auto" latinLnBrk="0" hangingPunct="1">
              <a:spcBef>
                <a:spcPct val="0"/>
              </a:spcBef>
              <a:spcAft>
                <a:spcPts val="0"/>
              </a:spcAft>
              <a:buClrTx/>
              <a:buSzTx/>
              <a:buFontTx/>
              <a:buNone/>
              <a:tabLst/>
              <a:defRPr/>
            </a:pPr>
            <a:r>
              <a:rPr kumimoji="0" lang="en-US" sz="2600" b="0" i="0" u="none" strike="noStrike" kern="1200" cap="none" spc="0" normalizeH="0" baseline="0" noProof="0" dirty="0">
                <a:ln>
                  <a:noFill/>
                </a:ln>
                <a:solidFill>
                  <a:schemeClr val="tx2"/>
                </a:solidFill>
                <a:effectLst/>
                <a:uLnTx/>
                <a:uFillTx/>
                <a:latin typeface="+mj-lt"/>
                <a:ea typeface="+mj-ea"/>
                <a:cs typeface="+mj-cs"/>
              </a:rPr>
              <a:t>5. Change the Drawing Order</a:t>
            </a:r>
            <a:r>
              <a:rPr kumimoji="0" lang="en-US" sz="2600" b="0" i="0" u="none" strike="noStrike" kern="1200" cap="none" spc="0" normalizeH="0" noProof="0" dirty="0">
                <a:ln>
                  <a:noFill/>
                </a:ln>
                <a:solidFill>
                  <a:schemeClr val="tx2"/>
                </a:solidFill>
                <a:effectLst/>
                <a:uLnTx/>
                <a:uFillTx/>
                <a:latin typeface="+mj-lt"/>
                <a:ea typeface="+mj-ea"/>
                <a:cs typeface="+mj-cs"/>
              </a:rPr>
              <a:t> so that parcel boundaries are not hidden by other data layers</a:t>
            </a:r>
            <a:r>
              <a:rPr kumimoji="0" lang="en-US" sz="2600" b="0" i="0" u="none" strike="noStrike" kern="1200" cap="none" spc="0" normalizeH="0" baseline="0" noProof="0" dirty="0">
                <a:ln>
                  <a:noFill/>
                </a:ln>
                <a:solidFill>
                  <a:schemeClr val="tx2"/>
                </a:solidFill>
                <a:effectLst/>
                <a:uLnTx/>
                <a:uFillTx/>
                <a:latin typeface="+mj-lt"/>
                <a:ea typeface="+mj-ea"/>
                <a:cs typeface="+mj-cs"/>
              </a:rPr>
              <a:t> </a:t>
            </a:r>
          </a:p>
        </p:txBody>
      </p:sp>
      <p:pic>
        <p:nvPicPr>
          <p:cNvPr id="7" name="Picture 2" descr="C:\Users\GRANIT\Desktop\working_BB\CC_Training2017\screenshots\Exercise2\multi_benefit_areas.jpg"/>
          <p:cNvPicPr>
            <a:picLocks noChangeAspect="1" noChangeArrowheads="1"/>
          </p:cNvPicPr>
          <p:nvPr/>
        </p:nvPicPr>
        <p:blipFill>
          <a:blip r:embed="rId3" cstate="print"/>
          <a:stretch>
            <a:fillRect/>
          </a:stretch>
        </p:blipFill>
        <p:spPr bwMode="auto">
          <a:xfrm>
            <a:off x="4343400" y="2438400"/>
            <a:ext cx="4512564" cy="3944016"/>
          </a:xfrm>
          <a:prstGeom prst="rect">
            <a:avLst/>
          </a:prstGeom>
          <a:noFill/>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6202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38400"/>
            <a:ext cx="3886200" cy="4114800"/>
          </a:xfrm>
        </p:spPr>
        <p:txBody>
          <a:bodyPr>
            <a:normAutofit/>
          </a:bodyPr>
          <a:lstStyle/>
          <a:p>
            <a:r>
              <a:rPr lang="en-US" sz="2000" dirty="0">
                <a:solidFill>
                  <a:schemeClr val="accent3">
                    <a:lumMod val="50000"/>
                  </a:schemeClr>
                </a:solidFill>
                <a:latin typeface="+mj-lt"/>
              </a:rPr>
              <a:t>Which parcels that overlap the “Pollutant Attenuation and Public Water Supply” area would be of interest for conservation? </a:t>
            </a:r>
          </a:p>
          <a:p>
            <a:r>
              <a:rPr lang="en-US" sz="2000" dirty="0">
                <a:solidFill>
                  <a:schemeClr val="accent3">
                    <a:lumMod val="50000"/>
                  </a:schemeClr>
                </a:solidFill>
                <a:latin typeface="+mj-lt"/>
              </a:rPr>
              <a:t>You can use the </a:t>
            </a:r>
            <a:r>
              <a:rPr lang="en-US" sz="2000" b="1" dirty="0">
                <a:solidFill>
                  <a:schemeClr val="accent3">
                    <a:lumMod val="50000"/>
                  </a:schemeClr>
                </a:solidFill>
                <a:latin typeface="+mj-lt"/>
              </a:rPr>
              <a:t>Drawings and Measurements</a:t>
            </a:r>
            <a:r>
              <a:rPr lang="en-US" sz="2000" dirty="0">
                <a:solidFill>
                  <a:schemeClr val="accent3">
                    <a:lumMod val="50000"/>
                  </a:schemeClr>
                </a:solidFill>
                <a:latin typeface="+mj-lt"/>
              </a:rPr>
              <a:t> tools to place points to mark individual parcels</a:t>
            </a:r>
          </a:p>
        </p:txBody>
      </p:sp>
      <p:sp>
        <p:nvSpPr>
          <p:cNvPr id="6"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2 – Drinking Water Protection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3000" b="1" i="0" u="none" strike="noStrike" kern="1200" cap="none" spc="0" normalizeH="0" baseline="0" noProof="0" dirty="0">
              <a:ln>
                <a:noFill/>
              </a:ln>
              <a:solidFill>
                <a:schemeClr val="tx2"/>
              </a:solidFill>
              <a:effectLst/>
              <a:uLnTx/>
              <a:uFillTx/>
              <a:latin typeface="+mj-lt"/>
              <a:ea typeface="+mj-ea"/>
              <a:cs typeface="+mj-cs"/>
            </a:endParaRPr>
          </a:p>
          <a:p>
            <a:pPr marL="0" marR="0" lvl="0" indent="0" algn="l" defTabSz="914400" rtl="0" eaLnBrk="1" fontAlgn="auto" latinLnBrk="0" hangingPunct="1">
              <a:spcBef>
                <a:spcPct val="0"/>
              </a:spcBef>
              <a:spcAft>
                <a:spcPts val="0"/>
              </a:spcAft>
              <a:buClrTx/>
              <a:buSzTx/>
              <a:buFontTx/>
              <a:buNone/>
              <a:tabLst/>
              <a:defRPr/>
            </a:pPr>
            <a:r>
              <a:rPr kumimoji="0" lang="en-US" sz="2600" b="0" i="0" u="none" strike="noStrike" kern="1200" cap="none" spc="0" normalizeH="0" baseline="0" noProof="0" dirty="0">
                <a:ln>
                  <a:noFill/>
                </a:ln>
                <a:solidFill>
                  <a:schemeClr val="tx2"/>
                </a:solidFill>
                <a:effectLst/>
                <a:uLnTx/>
                <a:uFillTx/>
                <a:latin typeface="+mj-lt"/>
                <a:ea typeface="+mj-ea"/>
                <a:cs typeface="+mj-cs"/>
              </a:rPr>
              <a:t>6. Mark parcels of interest for conservation by adding a drawing</a:t>
            </a:r>
          </a:p>
        </p:txBody>
      </p:sp>
      <p:pic>
        <p:nvPicPr>
          <p:cNvPr id="5" name="Picture 2" descr="C:\Users\GRANIT\Desktop\working_BB\CC_Training2017\screenshots\Exercise2\multi_benefit_areas.jpg"/>
          <p:cNvPicPr>
            <a:picLocks noChangeAspect="1" noChangeArrowheads="1"/>
          </p:cNvPicPr>
          <p:nvPr/>
        </p:nvPicPr>
        <p:blipFill>
          <a:blip r:embed="rId3" cstate="print"/>
          <a:stretch>
            <a:fillRect/>
          </a:stretch>
        </p:blipFill>
        <p:spPr bwMode="auto">
          <a:xfrm>
            <a:off x="4343400" y="2438400"/>
            <a:ext cx="4512563" cy="3944016"/>
          </a:xfrm>
          <a:prstGeom prst="rect">
            <a:avLst/>
          </a:prstGeom>
          <a:noFill/>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6202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rawing1.jpg"/>
          <p:cNvPicPr>
            <a:picLocks noChangeAspect="1"/>
          </p:cNvPicPr>
          <p:nvPr/>
        </p:nvPicPr>
        <p:blipFill>
          <a:blip r:embed="rId3" cstate="print"/>
          <a:stretch>
            <a:fillRect/>
          </a:stretch>
        </p:blipFill>
        <p:spPr>
          <a:xfrm>
            <a:off x="4343400" y="2380583"/>
            <a:ext cx="4517041" cy="3944017"/>
          </a:xfrm>
          <a:prstGeom prst="rect">
            <a:avLst/>
          </a:prstGeom>
          <a:ln w="3175">
            <a:solidFill>
              <a:schemeClr val="tx1"/>
            </a:solidFill>
          </a:ln>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457200" y="2438400"/>
            <a:ext cx="3886200" cy="3962400"/>
          </a:xfrm>
        </p:spPr>
        <p:txBody>
          <a:bodyPr>
            <a:normAutofit/>
          </a:bodyPr>
          <a:lstStyle/>
          <a:p>
            <a:pPr lvl="0"/>
            <a:r>
              <a:rPr lang="en-US" sz="2000" dirty="0">
                <a:solidFill>
                  <a:schemeClr val="accent3">
                    <a:lumMod val="50000"/>
                  </a:schemeClr>
                </a:solidFill>
                <a:latin typeface="+mj-lt"/>
              </a:rPr>
              <a:t>Mark 3 parcels of interest in the map by adding drawings</a:t>
            </a:r>
          </a:p>
          <a:p>
            <a:pPr lvl="0"/>
            <a:r>
              <a:rPr lang="en-US" sz="2000" dirty="0">
                <a:solidFill>
                  <a:schemeClr val="accent3">
                    <a:lumMod val="50000"/>
                  </a:schemeClr>
                </a:solidFill>
                <a:latin typeface="+mj-lt"/>
              </a:rPr>
              <a:t>Click the </a:t>
            </a:r>
            <a:r>
              <a:rPr lang="en-US" sz="2000" b="1" dirty="0">
                <a:solidFill>
                  <a:schemeClr val="accent3">
                    <a:lumMod val="50000"/>
                  </a:schemeClr>
                </a:solidFill>
                <a:latin typeface="+mj-lt"/>
              </a:rPr>
              <a:t>Drawings and Measurements</a:t>
            </a:r>
            <a:r>
              <a:rPr lang="en-US" sz="2000" dirty="0">
                <a:solidFill>
                  <a:schemeClr val="accent3">
                    <a:lumMod val="50000"/>
                  </a:schemeClr>
                </a:solidFill>
                <a:latin typeface="+mj-lt"/>
              </a:rPr>
              <a:t> tab</a:t>
            </a:r>
          </a:p>
          <a:p>
            <a:pPr lvl="0"/>
            <a:r>
              <a:rPr lang="en-US" sz="2000" dirty="0">
                <a:solidFill>
                  <a:schemeClr val="accent3">
                    <a:lumMod val="50000"/>
                  </a:schemeClr>
                </a:solidFill>
                <a:latin typeface="+mj-lt"/>
              </a:rPr>
              <a:t>Click the </a:t>
            </a:r>
            <a:r>
              <a:rPr lang="en-US" sz="2000" b="1" dirty="0">
                <a:solidFill>
                  <a:schemeClr val="accent3">
                    <a:lumMod val="50000"/>
                  </a:schemeClr>
                </a:solidFill>
                <a:latin typeface="+mj-lt"/>
              </a:rPr>
              <a:t>Create</a:t>
            </a:r>
            <a:r>
              <a:rPr lang="en-US" sz="2000" dirty="0">
                <a:solidFill>
                  <a:schemeClr val="accent3">
                    <a:lumMod val="50000"/>
                  </a:schemeClr>
                </a:solidFill>
                <a:latin typeface="+mj-lt"/>
              </a:rPr>
              <a:t> button </a:t>
            </a:r>
          </a:p>
          <a:p>
            <a:pPr lvl="0"/>
            <a:r>
              <a:rPr lang="en-US" sz="2000" dirty="0">
                <a:solidFill>
                  <a:schemeClr val="accent3">
                    <a:lumMod val="50000"/>
                  </a:schemeClr>
                </a:solidFill>
                <a:latin typeface="+mj-lt"/>
              </a:rPr>
              <a:t>The default drawing shape is </a:t>
            </a:r>
            <a:r>
              <a:rPr lang="en-US" sz="2000" b="1" dirty="0">
                <a:solidFill>
                  <a:schemeClr val="accent3">
                    <a:lumMod val="50000"/>
                  </a:schemeClr>
                </a:solidFill>
                <a:latin typeface="+mj-lt"/>
              </a:rPr>
              <a:t>Point</a:t>
            </a:r>
            <a:r>
              <a:rPr lang="en-US" sz="2000" dirty="0">
                <a:solidFill>
                  <a:schemeClr val="accent3">
                    <a:lumMod val="50000"/>
                  </a:schemeClr>
                </a:solidFill>
                <a:latin typeface="+mj-lt"/>
              </a:rPr>
              <a:t> </a:t>
            </a:r>
          </a:p>
          <a:p>
            <a:pPr lvl="0"/>
            <a:r>
              <a:rPr lang="en-US" sz="2000" dirty="0">
                <a:solidFill>
                  <a:schemeClr val="accent3">
                    <a:lumMod val="50000"/>
                  </a:schemeClr>
                </a:solidFill>
                <a:latin typeface="+mj-lt"/>
              </a:rPr>
              <a:t>Click in the map to place points</a:t>
            </a:r>
          </a:p>
          <a:p>
            <a:pPr lvl="0"/>
            <a:endParaRPr lang="en-US" sz="2000" dirty="0">
              <a:solidFill>
                <a:schemeClr val="accent3">
                  <a:lumMod val="50000"/>
                </a:schemeClr>
              </a:solidFill>
              <a:latin typeface="+mj-lt"/>
            </a:endParaRPr>
          </a:p>
        </p:txBody>
      </p:sp>
      <p:pic>
        <p:nvPicPr>
          <p:cNvPr id="7" name="Picture 6" descr="drawing2.jpg"/>
          <p:cNvPicPr>
            <a:picLocks noChangeAspect="1"/>
          </p:cNvPicPr>
          <p:nvPr/>
        </p:nvPicPr>
        <p:blipFill>
          <a:blip r:embed="rId4" cstate="print"/>
          <a:stretch>
            <a:fillRect/>
          </a:stretch>
        </p:blipFill>
        <p:spPr>
          <a:xfrm>
            <a:off x="4347877" y="2380583"/>
            <a:ext cx="4512564" cy="3944017"/>
          </a:xfrm>
          <a:prstGeom prst="rect">
            <a:avLst/>
          </a:prstGeom>
          <a:ln w="3175">
            <a:noFill/>
          </a:ln>
          <a:effectLst/>
        </p:spPr>
      </p:pic>
      <p:sp>
        <p:nvSpPr>
          <p:cNvPr id="9"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2 – Drinking Water Protection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3000" b="1" i="0" u="none" strike="noStrike" kern="1200" cap="none" spc="0" normalizeH="0" baseline="0" noProof="0" dirty="0">
              <a:ln>
                <a:noFill/>
              </a:ln>
              <a:solidFill>
                <a:schemeClr val="tx2"/>
              </a:solidFill>
              <a:effectLst/>
              <a:uLnTx/>
              <a:uFillTx/>
              <a:latin typeface="+mj-lt"/>
              <a:ea typeface="+mj-ea"/>
              <a:cs typeface="+mj-cs"/>
            </a:endParaRPr>
          </a:p>
          <a:p>
            <a:pPr marL="0" marR="0" lvl="0" indent="0" algn="l" defTabSz="914400" rtl="0" eaLnBrk="1" fontAlgn="auto" latinLnBrk="0" hangingPunct="1">
              <a:spcBef>
                <a:spcPct val="0"/>
              </a:spcBef>
              <a:spcAft>
                <a:spcPts val="0"/>
              </a:spcAft>
              <a:buClrTx/>
              <a:buSzTx/>
              <a:buFontTx/>
              <a:buNone/>
              <a:tabLst/>
              <a:defRPr/>
            </a:pPr>
            <a:r>
              <a:rPr kumimoji="0" lang="en-US" sz="2600" b="0" i="0" u="none" strike="noStrike" kern="1200" cap="none" spc="0" normalizeH="0" baseline="0" noProof="0" dirty="0">
                <a:ln>
                  <a:noFill/>
                </a:ln>
                <a:solidFill>
                  <a:schemeClr val="tx2"/>
                </a:solidFill>
                <a:effectLst/>
                <a:uLnTx/>
                <a:uFillTx/>
                <a:latin typeface="+mj-lt"/>
                <a:ea typeface="+mj-ea"/>
                <a:cs typeface="+mj-cs"/>
              </a:rPr>
              <a:t>6. Mark parcels of interest for conservation by adding a drawing</a:t>
            </a:r>
          </a:p>
        </p:txBody>
      </p:sp>
    </p:spTree>
    <p:extLst>
      <p:ext uri="{BB962C8B-B14F-4D97-AF65-F5344CB8AC3E}">
        <p14:creationId xmlns:p14="http://schemas.microsoft.com/office/powerpoint/2010/main" val="3606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rawing1.jpg"/>
          <p:cNvPicPr>
            <a:picLocks noChangeAspect="1"/>
          </p:cNvPicPr>
          <p:nvPr/>
        </p:nvPicPr>
        <p:blipFill>
          <a:blip r:embed="rId3" cstate="print"/>
          <a:stretch>
            <a:fillRect/>
          </a:stretch>
        </p:blipFill>
        <p:spPr>
          <a:xfrm>
            <a:off x="4326636" y="2380583"/>
            <a:ext cx="4512564" cy="3944017"/>
          </a:xfrm>
          <a:prstGeom prst="rect">
            <a:avLst/>
          </a:prstGeom>
          <a:ln w="3175">
            <a:solidFill>
              <a:schemeClr val="tx1"/>
            </a:solidFill>
          </a:ln>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457200" y="2438400"/>
            <a:ext cx="3886200" cy="3962400"/>
          </a:xfrm>
        </p:spPr>
        <p:txBody>
          <a:bodyPr>
            <a:normAutofit/>
          </a:bodyPr>
          <a:lstStyle/>
          <a:p>
            <a:pPr lvl="0"/>
            <a:r>
              <a:rPr lang="en-US" sz="2000" dirty="0">
                <a:solidFill>
                  <a:schemeClr val="accent3">
                    <a:lumMod val="50000"/>
                  </a:schemeClr>
                </a:solidFill>
                <a:latin typeface="+mj-lt"/>
              </a:rPr>
              <a:t>Other drawing types are available</a:t>
            </a:r>
          </a:p>
          <a:p>
            <a:pPr lvl="0"/>
            <a:r>
              <a:rPr lang="en-US" sz="2000" dirty="0">
                <a:solidFill>
                  <a:schemeClr val="accent3">
                    <a:lumMod val="50000"/>
                  </a:schemeClr>
                </a:solidFill>
                <a:latin typeface="+mj-lt"/>
              </a:rPr>
              <a:t>Click the arrow next to </a:t>
            </a:r>
            <a:r>
              <a:rPr lang="en-US" sz="2000" b="1" dirty="0">
                <a:solidFill>
                  <a:schemeClr val="accent3">
                    <a:lumMod val="50000"/>
                  </a:schemeClr>
                </a:solidFill>
                <a:latin typeface="+mj-lt"/>
              </a:rPr>
              <a:t>Point</a:t>
            </a:r>
            <a:r>
              <a:rPr lang="en-US" sz="2000" dirty="0">
                <a:solidFill>
                  <a:schemeClr val="accent3">
                    <a:lumMod val="50000"/>
                  </a:schemeClr>
                </a:solidFill>
                <a:latin typeface="+mj-lt"/>
              </a:rPr>
              <a:t> to change the drawing type</a:t>
            </a:r>
          </a:p>
          <a:p>
            <a:pPr lvl="0"/>
            <a:r>
              <a:rPr lang="en-US" sz="2000" dirty="0">
                <a:solidFill>
                  <a:schemeClr val="accent3">
                    <a:lumMod val="50000"/>
                  </a:schemeClr>
                </a:solidFill>
                <a:latin typeface="+mj-lt"/>
              </a:rPr>
              <a:t>You can adjust symbols and lines using the </a:t>
            </a:r>
            <a:r>
              <a:rPr lang="en-US" sz="2000" b="1" dirty="0">
                <a:solidFill>
                  <a:schemeClr val="accent3">
                    <a:lumMod val="50000"/>
                  </a:schemeClr>
                </a:solidFill>
                <a:latin typeface="+mj-lt"/>
              </a:rPr>
              <a:t>Styles</a:t>
            </a:r>
            <a:r>
              <a:rPr lang="en-US" sz="2000" dirty="0">
                <a:solidFill>
                  <a:schemeClr val="accent3">
                    <a:lumMod val="50000"/>
                  </a:schemeClr>
                </a:solidFill>
                <a:latin typeface="+mj-lt"/>
              </a:rPr>
              <a:t> button</a:t>
            </a:r>
          </a:p>
        </p:txBody>
      </p:sp>
      <p:sp>
        <p:nvSpPr>
          <p:cNvPr id="6"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2 – Drinking Water Protection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3000" b="1" i="0" u="none" strike="noStrike" kern="1200" cap="none" spc="0" normalizeH="0" baseline="0" noProof="0" dirty="0">
              <a:ln>
                <a:noFill/>
              </a:ln>
              <a:solidFill>
                <a:schemeClr val="tx2"/>
              </a:solidFill>
              <a:effectLst/>
              <a:uLnTx/>
              <a:uFillTx/>
              <a:latin typeface="+mj-lt"/>
              <a:ea typeface="+mj-ea"/>
              <a:cs typeface="+mj-cs"/>
            </a:endParaRPr>
          </a:p>
          <a:p>
            <a:pPr marL="0" marR="0" lvl="0" indent="0" algn="l" defTabSz="914400" rtl="0" eaLnBrk="1" fontAlgn="auto" latinLnBrk="0" hangingPunct="1">
              <a:spcBef>
                <a:spcPct val="0"/>
              </a:spcBef>
              <a:spcAft>
                <a:spcPts val="0"/>
              </a:spcAft>
              <a:buClrTx/>
              <a:buSzTx/>
              <a:buFontTx/>
              <a:buNone/>
              <a:tabLst/>
              <a:defRPr/>
            </a:pPr>
            <a:r>
              <a:rPr kumimoji="0" lang="en-US" sz="2600" b="0" i="0" u="none" strike="noStrike" kern="1200" cap="none" spc="0" normalizeH="0" baseline="0" noProof="0" dirty="0">
                <a:ln>
                  <a:noFill/>
                </a:ln>
                <a:solidFill>
                  <a:schemeClr val="tx2"/>
                </a:solidFill>
                <a:effectLst/>
                <a:uLnTx/>
                <a:uFillTx/>
                <a:latin typeface="+mj-lt"/>
                <a:ea typeface="+mj-ea"/>
                <a:cs typeface="+mj-cs"/>
              </a:rPr>
              <a:t>6. Mark parcels of interest for conservation by adding a drawing</a:t>
            </a:r>
          </a:p>
        </p:txBody>
      </p:sp>
    </p:spTree>
    <p:extLst>
      <p:ext uri="{BB962C8B-B14F-4D97-AF65-F5344CB8AC3E}">
        <p14:creationId xmlns:p14="http://schemas.microsoft.com/office/powerpoint/2010/main" val="3606202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38400"/>
            <a:ext cx="3886200" cy="4038600"/>
          </a:xfrm>
        </p:spPr>
        <p:txBody>
          <a:bodyPr>
            <a:normAutofit/>
          </a:bodyPr>
          <a:lstStyle/>
          <a:p>
            <a:pPr lvl="0"/>
            <a:r>
              <a:rPr lang="en-US" sz="2000" dirty="0">
                <a:solidFill>
                  <a:schemeClr val="accent3">
                    <a:lumMod val="50000"/>
                  </a:schemeClr>
                </a:solidFill>
                <a:latin typeface="+mj-lt"/>
              </a:rPr>
              <a:t>To edit or remove drawings, click the </a:t>
            </a:r>
            <a:r>
              <a:rPr lang="en-US" sz="2000" b="1" dirty="0">
                <a:solidFill>
                  <a:schemeClr val="accent3">
                    <a:lumMod val="50000"/>
                  </a:schemeClr>
                </a:solidFill>
                <a:latin typeface="+mj-lt"/>
              </a:rPr>
              <a:t>Edit</a:t>
            </a:r>
            <a:r>
              <a:rPr lang="en-US" sz="2000" dirty="0">
                <a:solidFill>
                  <a:schemeClr val="accent3">
                    <a:lumMod val="50000"/>
                  </a:schemeClr>
                </a:solidFill>
                <a:latin typeface="+mj-lt"/>
              </a:rPr>
              <a:t> button</a:t>
            </a:r>
          </a:p>
          <a:p>
            <a:pPr lvl="0"/>
            <a:r>
              <a:rPr lang="en-US" sz="2000" b="1" dirty="0">
                <a:solidFill>
                  <a:schemeClr val="accent3">
                    <a:lumMod val="50000"/>
                  </a:schemeClr>
                </a:solidFill>
                <a:latin typeface="+mj-lt"/>
              </a:rPr>
              <a:t>Edit </a:t>
            </a:r>
            <a:r>
              <a:rPr lang="en-US" sz="2000" dirty="0">
                <a:solidFill>
                  <a:schemeClr val="accent3">
                    <a:lumMod val="50000"/>
                  </a:schemeClr>
                </a:solidFill>
                <a:latin typeface="+mj-lt"/>
              </a:rPr>
              <a:t>allows you to move or change the shape of a drawing</a:t>
            </a:r>
          </a:p>
          <a:p>
            <a:pPr lvl="0"/>
            <a:r>
              <a:rPr lang="en-US" sz="2000" b="1" dirty="0">
                <a:solidFill>
                  <a:schemeClr val="accent3">
                    <a:lumMod val="50000"/>
                  </a:schemeClr>
                </a:solidFill>
                <a:latin typeface="+mj-lt"/>
              </a:rPr>
              <a:t>Erase</a:t>
            </a:r>
            <a:r>
              <a:rPr lang="en-US" sz="2000" dirty="0">
                <a:solidFill>
                  <a:schemeClr val="accent3">
                    <a:lumMod val="50000"/>
                  </a:schemeClr>
                </a:solidFill>
                <a:latin typeface="+mj-lt"/>
              </a:rPr>
              <a:t> allows you to delete individual drawings</a:t>
            </a:r>
          </a:p>
          <a:p>
            <a:pPr lvl="1"/>
            <a:r>
              <a:rPr lang="en-US" sz="1800" dirty="0">
                <a:solidFill>
                  <a:schemeClr val="accent3">
                    <a:lumMod val="50000"/>
                  </a:schemeClr>
                </a:solidFill>
                <a:latin typeface="+mj-lt"/>
              </a:rPr>
              <a:t>If you click overlapping drawings, both will be erased</a:t>
            </a:r>
          </a:p>
          <a:p>
            <a:pPr lvl="0"/>
            <a:r>
              <a:rPr lang="en-US" sz="2000" b="1" dirty="0">
                <a:solidFill>
                  <a:schemeClr val="accent3">
                    <a:lumMod val="50000"/>
                  </a:schemeClr>
                </a:solidFill>
                <a:latin typeface="+mj-lt"/>
              </a:rPr>
              <a:t>Clear</a:t>
            </a:r>
            <a:r>
              <a:rPr lang="en-US" sz="2000" dirty="0">
                <a:solidFill>
                  <a:schemeClr val="accent3">
                    <a:lumMod val="50000"/>
                  </a:schemeClr>
                </a:solidFill>
                <a:latin typeface="+mj-lt"/>
              </a:rPr>
              <a:t> will permanently delete all drawings in the map</a:t>
            </a:r>
          </a:p>
          <a:p>
            <a:pPr lvl="0"/>
            <a:r>
              <a:rPr lang="en-US" sz="2000" i="1" dirty="0">
                <a:solidFill>
                  <a:schemeClr val="accent3">
                    <a:lumMod val="50000"/>
                  </a:schemeClr>
                </a:solidFill>
                <a:latin typeface="+mj-lt"/>
              </a:rPr>
              <a:t>There is no Undo feature for the Edit tools</a:t>
            </a: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p:txBody>
      </p:sp>
      <p:pic>
        <p:nvPicPr>
          <p:cNvPr id="6" name="Picture 5" descr="drawing3.jpg"/>
          <p:cNvPicPr>
            <a:picLocks noChangeAspect="1"/>
          </p:cNvPicPr>
          <p:nvPr/>
        </p:nvPicPr>
        <p:blipFill>
          <a:blip r:embed="rId3" cstate="print"/>
          <a:stretch>
            <a:fillRect/>
          </a:stretch>
        </p:blipFill>
        <p:spPr>
          <a:xfrm>
            <a:off x="4326636" y="2456783"/>
            <a:ext cx="4512564" cy="3944017"/>
          </a:xfrm>
          <a:prstGeom prst="rect">
            <a:avLst/>
          </a:prstGeom>
          <a:ln w="3175">
            <a:solidFill>
              <a:schemeClr val="tx1"/>
            </a:solidFill>
          </a:ln>
          <a:effectLst>
            <a:outerShdw blurRad="50800" dist="38100" dir="2700000" algn="tl" rotWithShape="0">
              <a:prstClr val="black">
                <a:alpha val="40000"/>
              </a:prstClr>
            </a:outerShdw>
          </a:effectLst>
        </p:spPr>
      </p:pic>
      <p:sp>
        <p:nvSpPr>
          <p:cNvPr id="7"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2 – Drinking Water Protection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3000" b="1" i="0" u="none" strike="noStrike" kern="1200" cap="none" spc="0" normalizeH="0" baseline="0" noProof="0" dirty="0">
              <a:ln>
                <a:noFill/>
              </a:ln>
              <a:solidFill>
                <a:schemeClr val="tx2"/>
              </a:solidFill>
              <a:effectLst/>
              <a:uLnTx/>
              <a:uFillTx/>
              <a:latin typeface="+mj-lt"/>
              <a:ea typeface="+mj-ea"/>
              <a:cs typeface="+mj-cs"/>
            </a:endParaRPr>
          </a:p>
          <a:p>
            <a:pPr marL="0" marR="0" lvl="0" indent="0" algn="l" defTabSz="914400" rtl="0" eaLnBrk="1" fontAlgn="auto" latinLnBrk="0" hangingPunct="1">
              <a:spcBef>
                <a:spcPct val="0"/>
              </a:spcBef>
              <a:spcAft>
                <a:spcPts val="0"/>
              </a:spcAft>
              <a:buClrTx/>
              <a:buSzTx/>
              <a:buFontTx/>
              <a:buNone/>
              <a:tabLst/>
              <a:defRPr/>
            </a:pPr>
            <a:r>
              <a:rPr kumimoji="0" lang="en-US" sz="2600" b="0" i="0" u="none" strike="noStrike" kern="1200" cap="none" spc="0" normalizeH="0" baseline="0" noProof="0" dirty="0">
                <a:ln>
                  <a:noFill/>
                </a:ln>
                <a:solidFill>
                  <a:schemeClr val="tx2"/>
                </a:solidFill>
                <a:effectLst/>
                <a:uLnTx/>
                <a:uFillTx/>
                <a:latin typeface="+mj-lt"/>
                <a:ea typeface="+mj-ea"/>
                <a:cs typeface="+mj-cs"/>
              </a:rPr>
              <a:t>6. Mark parcels of interest for conservation by adding a drawing</a:t>
            </a:r>
          </a:p>
        </p:txBody>
      </p:sp>
    </p:spTree>
    <p:extLst>
      <p:ext uri="{BB962C8B-B14F-4D97-AF65-F5344CB8AC3E}">
        <p14:creationId xmlns:p14="http://schemas.microsoft.com/office/powerpoint/2010/main" val="3606202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38400"/>
            <a:ext cx="3886200" cy="3962400"/>
          </a:xfrm>
        </p:spPr>
        <p:txBody>
          <a:bodyPr>
            <a:normAutofit/>
          </a:bodyPr>
          <a:lstStyle/>
          <a:p>
            <a:pPr lvl="0"/>
            <a:r>
              <a:rPr lang="en-US" sz="2000" b="1" dirty="0">
                <a:solidFill>
                  <a:schemeClr val="accent3">
                    <a:lumMod val="50000"/>
                  </a:schemeClr>
                </a:solidFill>
                <a:latin typeface="+mj-lt"/>
              </a:rPr>
              <a:t>Export Drawings </a:t>
            </a:r>
            <a:r>
              <a:rPr lang="en-US" sz="2000" dirty="0">
                <a:solidFill>
                  <a:schemeClr val="accent3">
                    <a:lumMod val="50000"/>
                  </a:schemeClr>
                </a:solidFill>
                <a:latin typeface="+mj-lt"/>
              </a:rPr>
              <a:t>will convert all drawings in the map to </a:t>
            </a:r>
            <a:r>
              <a:rPr lang="en-US" sz="2000" dirty="0" err="1">
                <a:solidFill>
                  <a:schemeClr val="accent3">
                    <a:lumMod val="50000"/>
                  </a:schemeClr>
                </a:solidFill>
                <a:latin typeface="+mj-lt"/>
              </a:rPr>
              <a:t>shapefiles</a:t>
            </a:r>
            <a:r>
              <a:rPr lang="en-US" sz="2000" dirty="0">
                <a:solidFill>
                  <a:schemeClr val="accent3">
                    <a:lumMod val="50000"/>
                  </a:schemeClr>
                </a:solidFill>
                <a:latin typeface="+mj-lt"/>
              </a:rPr>
              <a:t> for download to your computer</a:t>
            </a:r>
          </a:p>
          <a:p>
            <a:pPr lvl="0"/>
            <a:r>
              <a:rPr lang="en-US" sz="2000" dirty="0">
                <a:solidFill>
                  <a:schemeClr val="accent3">
                    <a:lumMod val="50000"/>
                  </a:schemeClr>
                </a:solidFill>
                <a:latin typeface="+mj-lt"/>
              </a:rPr>
              <a:t>The output is a .zip file called Export.zip</a:t>
            </a:r>
          </a:p>
          <a:p>
            <a:pPr lvl="0"/>
            <a:r>
              <a:rPr lang="en-US" sz="2000" dirty="0">
                <a:solidFill>
                  <a:schemeClr val="accent3">
                    <a:lumMod val="50000"/>
                  </a:schemeClr>
                </a:solidFill>
                <a:latin typeface="+mj-lt"/>
              </a:rPr>
              <a:t>Each feature type (point, polygon, line) will be saved in its own </a:t>
            </a:r>
            <a:r>
              <a:rPr lang="en-US" sz="2000" dirty="0" err="1">
                <a:solidFill>
                  <a:schemeClr val="accent3">
                    <a:lumMod val="50000"/>
                  </a:schemeClr>
                </a:solidFill>
                <a:latin typeface="+mj-lt"/>
              </a:rPr>
              <a:t>shapefile</a:t>
            </a:r>
            <a:r>
              <a:rPr lang="en-US" sz="2000" dirty="0">
                <a:solidFill>
                  <a:schemeClr val="accent3">
                    <a:lumMod val="50000"/>
                  </a:schemeClr>
                </a:solidFill>
                <a:latin typeface="+mj-lt"/>
              </a:rPr>
              <a:t> within the .zip file (i.e., Point.shp, Polygon.shp, Polyline.shp)</a:t>
            </a:r>
            <a:endParaRPr lang="en-US" sz="18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i="1"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p:txBody>
      </p:sp>
      <p:pic>
        <p:nvPicPr>
          <p:cNvPr id="7" name="Picture 6" descr="drawing4.jpg"/>
          <p:cNvPicPr>
            <a:picLocks noChangeAspect="1"/>
          </p:cNvPicPr>
          <p:nvPr/>
        </p:nvPicPr>
        <p:blipFill>
          <a:blip r:embed="rId3" cstate="print"/>
          <a:stretch>
            <a:fillRect/>
          </a:stretch>
        </p:blipFill>
        <p:spPr>
          <a:xfrm>
            <a:off x="4326636" y="2380583"/>
            <a:ext cx="4512564" cy="3944017"/>
          </a:xfrm>
          <a:prstGeom prst="rect">
            <a:avLst/>
          </a:prstGeom>
          <a:ln w="3175">
            <a:solidFill>
              <a:schemeClr val="tx1"/>
            </a:solidFill>
          </a:ln>
          <a:effectLst>
            <a:outerShdw blurRad="50800" dist="38100" dir="2700000" algn="tl" rotWithShape="0">
              <a:prstClr val="black">
                <a:alpha val="40000"/>
              </a:prstClr>
            </a:outerShdw>
          </a:effectLst>
        </p:spPr>
      </p:pic>
      <p:sp>
        <p:nvSpPr>
          <p:cNvPr id="5"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2 – Drinking Water </a:t>
            </a:r>
            <a:r>
              <a:rPr lang="en-US" sz="3000" b="1" dirty="0">
                <a:solidFill>
                  <a:schemeClr val="tx2"/>
                </a:solidFill>
                <a:latin typeface="+mj-lt"/>
                <a:ea typeface="+mj-ea"/>
                <a:cs typeface="+mj-cs"/>
              </a:rPr>
              <a:t>Protection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3000" b="1" i="0" u="none" strike="noStrike" kern="1200" cap="none" spc="0" normalizeH="0" baseline="0" noProof="0" dirty="0">
              <a:ln>
                <a:noFill/>
              </a:ln>
              <a:solidFill>
                <a:schemeClr val="tx2"/>
              </a:solidFill>
              <a:effectLst/>
              <a:uLnTx/>
              <a:uFillTx/>
              <a:latin typeface="+mj-lt"/>
              <a:ea typeface="+mj-ea"/>
              <a:cs typeface="+mj-cs"/>
            </a:endParaRPr>
          </a:p>
          <a:p>
            <a:pPr marL="0" marR="0" lvl="0" indent="0" algn="l" defTabSz="914400" rtl="0" eaLnBrk="1" fontAlgn="auto" latinLnBrk="0" hangingPunct="1">
              <a:spcBef>
                <a:spcPct val="0"/>
              </a:spcBef>
              <a:spcAft>
                <a:spcPts val="0"/>
              </a:spcAft>
              <a:buClrTx/>
              <a:buSzTx/>
              <a:buFontTx/>
              <a:buNone/>
              <a:tabLst/>
              <a:defRPr/>
            </a:pPr>
            <a:r>
              <a:rPr kumimoji="0" lang="en-US" sz="2600" b="0" i="0" u="none" strike="noStrike" kern="1200" cap="none" spc="0" normalizeH="0" baseline="0" noProof="0" dirty="0">
                <a:ln>
                  <a:noFill/>
                </a:ln>
                <a:solidFill>
                  <a:schemeClr val="tx2"/>
                </a:solidFill>
                <a:effectLst/>
                <a:uLnTx/>
                <a:uFillTx/>
                <a:latin typeface="+mj-lt"/>
                <a:ea typeface="+mj-ea"/>
                <a:cs typeface="+mj-cs"/>
              </a:rPr>
              <a:t>7. Export </a:t>
            </a:r>
            <a:r>
              <a:rPr lang="en-US" sz="2600" dirty="0">
                <a:solidFill>
                  <a:schemeClr val="tx2"/>
                </a:solidFill>
                <a:latin typeface="+mj-lt"/>
                <a:ea typeface="+mj-ea"/>
                <a:cs typeface="+mj-cs"/>
              </a:rPr>
              <a:t>your </a:t>
            </a:r>
            <a:r>
              <a:rPr kumimoji="0" lang="en-US" sz="2600" b="0" i="0" u="none" strike="noStrike" kern="1200" cap="none" spc="0" normalizeH="0" baseline="0" noProof="0" dirty="0">
                <a:ln>
                  <a:noFill/>
                </a:ln>
                <a:solidFill>
                  <a:schemeClr val="tx2"/>
                </a:solidFill>
                <a:effectLst/>
                <a:uLnTx/>
                <a:uFillTx/>
                <a:latin typeface="+mj-lt"/>
                <a:ea typeface="+mj-ea"/>
                <a:cs typeface="+mj-cs"/>
              </a:rPr>
              <a:t>drawing as a </a:t>
            </a:r>
            <a:r>
              <a:rPr kumimoji="0" lang="en-US" sz="2600" b="0" i="0" u="none" strike="noStrike" kern="1200" cap="none" spc="0" normalizeH="0" baseline="0" noProof="0" dirty="0" err="1">
                <a:ln>
                  <a:noFill/>
                </a:ln>
                <a:solidFill>
                  <a:schemeClr val="tx2"/>
                </a:solidFill>
                <a:effectLst/>
                <a:uLnTx/>
                <a:uFillTx/>
                <a:latin typeface="+mj-lt"/>
                <a:ea typeface="+mj-ea"/>
                <a:cs typeface="+mj-cs"/>
              </a:rPr>
              <a:t>shapefile</a:t>
            </a:r>
            <a:r>
              <a:rPr kumimoji="0" lang="en-US" sz="2600" b="0" i="0" u="none" strike="noStrike" kern="1200" cap="none" spc="0" normalizeH="0" baseline="0" noProof="0" dirty="0">
                <a:ln>
                  <a:noFill/>
                </a:ln>
                <a:solidFill>
                  <a:schemeClr val="tx2"/>
                </a:solidFill>
                <a:effectLst/>
                <a:uLnTx/>
                <a:uFillTx/>
                <a:latin typeface="+mj-lt"/>
                <a:ea typeface="+mj-ea"/>
                <a:cs typeface="+mj-cs"/>
              </a:rPr>
              <a:t> for use outside</a:t>
            </a:r>
            <a:r>
              <a:rPr kumimoji="0" lang="en-US" sz="2600" b="0" i="0" u="none" strike="noStrike" kern="1200" cap="none" spc="0" normalizeH="0" noProof="0" dirty="0">
                <a:ln>
                  <a:noFill/>
                </a:ln>
                <a:solidFill>
                  <a:schemeClr val="tx2"/>
                </a:solidFill>
                <a:effectLst/>
                <a:uLnTx/>
                <a:uFillTx/>
                <a:latin typeface="+mj-lt"/>
                <a:ea typeface="+mj-ea"/>
                <a:cs typeface="+mj-cs"/>
              </a:rPr>
              <a:t> the Coastal Viewer</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Training Exercise 3:</a:t>
            </a:r>
          </a:p>
        </p:txBody>
      </p:sp>
      <p:sp>
        <p:nvSpPr>
          <p:cNvPr id="5" name="Content Placeholder 2"/>
          <p:cNvSpPr>
            <a:spLocks noGrp="1"/>
          </p:cNvSpPr>
          <p:nvPr>
            <p:ph idx="1"/>
          </p:nvPr>
        </p:nvSpPr>
        <p:spPr>
          <a:xfrm>
            <a:off x="457200" y="1828800"/>
            <a:ext cx="8229600" cy="4495800"/>
          </a:xfrm>
        </p:spPr>
        <p:txBody>
          <a:bodyPr>
            <a:normAutofit/>
          </a:bodyPr>
          <a:lstStyle/>
          <a:p>
            <a:pPr marL="0" indent="0">
              <a:spcBef>
                <a:spcPts val="1000"/>
              </a:spcBef>
              <a:buNone/>
            </a:pPr>
            <a:r>
              <a:rPr lang="en-US" sz="4600" dirty="0">
                <a:solidFill>
                  <a:schemeClr val="accent3">
                    <a:lumMod val="50000"/>
                  </a:schemeClr>
                </a:solidFill>
                <a:latin typeface="+mj-lt"/>
              </a:rPr>
              <a:t>Tools for Assessing Land Conservation in NH</a:t>
            </a:r>
          </a:p>
          <a:p>
            <a:pPr marL="0" indent="0">
              <a:spcBef>
                <a:spcPts val="1000"/>
              </a:spcBef>
              <a:buNone/>
            </a:pPr>
            <a:endParaRPr lang="en-US" sz="2000" dirty="0">
              <a:solidFill>
                <a:schemeClr val="accent3">
                  <a:lumMod val="50000"/>
                </a:schemeClr>
              </a:solidFill>
            </a:endParaRPr>
          </a:p>
          <a:p>
            <a:endParaRPr lang="en-US" sz="2800" dirty="0">
              <a:solidFill>
                <a:schemeClr val="accent3">
                  <a:lumMod val="50000"/>
                </a:schemeClr>
              </a:solidFill>
              <a:cs typeface="Arial" panose="020B0604020202020204" pitchFamily="34" charset="0"/>
            </a:endParaRPr>
          </a:p>
          <a:p>
            <a:endParaRPr lang="en-US" sz="2800" dirty="0">
              <a:solidFill>
                <a:schemeClr val="accent3">
                  <a:lumMod val="50000"/>
                </a:schemeClr>
              </a:solidFill>
              <a:cs typeface="Arial" panose="020B0604020202020204" pitchFamily="34" charset="0"/>
            </a:endParaRPr>
          </a:p>
          <a:p>
            <a:pPr marL="0" indent="0">
              <a:spcBef>
                <a:spcPts val="1000"/>
              </a:spcBef>
              <a:buNone/>
            </a:pPr>
            <a:endParaRPr lang="en-US" dirty="0">
              <a:solidFill>
                <a:schemeClr val="accent3">
                  <a:lumMod val="50000"/>
                </a:schemeClr>
              </a:solidFill>
            </a:endParaRPr>
          </a:p>
          <a:p>
            <a:endParaRPr lang="en-US" dirty="0"/>
          </a:p>
          <a:p>
            <a:pPr marL="274320" lvl="1" indent="0">
              <a:buNone/>
            </a:pPr>
            <a:endParaRPr lang="en-US" dirty="0"/>
          </a:p>
        </p:txBody>
      </p:sp>
      <p:pic>
        <p:nvPicPr>
          <p:cNvPr id="6" name="Picture 3" descr="C:\Users\GRANIT\Desktop\working_BB\SavingSpecialPlaces2017\SPNHF_photos\1_BlackMountainForestReservation.JPG"/>
          <p:cNvPicPr>
            <a:picLocks noChangeAspect="1" noChangeArrowheads="1"/>
          </p:cNvPicPr>
          <p:nvPr/>
        </p:nvPicPr>
        <p:blipFill>
          <a:blip r:embed="rId3" cstate="print"/>
          <a:stretch>
            <a:fillRect/>
          </a:stretch>
        </p:blipFill>
        <p:spPr bwMode="auto">
          <a:xfrm>
            <a:off x="4267200" y="3479022"/>
            <a:ext cx="4648201" cy="3096698"/>
          </a:xfrm>
          <a:prstGeom prst="rect">
            <a:avLst/>
          </a:prstGeom>
          <a:noFill/>
          <a:ln w="3175">
            <a:solidFill>
              <a:schemeClr val="accent6">
                <a:lumMod val="50000"/>
              </a:schemeClr>
            </a:solidFill>
          </a:ln>
        </p:spPr>
      </p:pic>
    </p:spTree>
    <p:extLst>
      <p:ext uri="{BB962C8B-B14F-4D97-AF65-F5344CB8AC3E}">
        <p14:creationId xmlns:p14="http://schemas.microsoft.com/office/powerpoint/2010/main" val="2251662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600200"/>
          </a:xfrm>
        </p:spPr>
        <p:txBody>
          <a:bodyPr>
            <a:noAutofit/>
          </a:bodyPr>
          <a:lstStyle/>
          <a:p>
            <a:pPr>
              <a:lnSpc>
                <a:spcPct val="150000"/>
              </a:lnSpc>
            </a:pPr>
            <a:r>
              <a:rPr lang="en-US" sz="3200" b="1" dirty="0"/>
              <a:t>Training Exercise 1 – Explore the Coastal Viewer</a:t>
            </a:r>
            <a:br>
              <a:rPr lang="en-US" sz="3000" b="1" dirty="0"/>
            </a:br>
            <a:r>
              <a:rPr lang="en-US" sz="2600" dirty="0"/>
              <a:t>Topics in this Exercise:</a:t>
            </a:r>
          </a:p>
        </p:txBody>
      </p:sp>
      <p:sp>
        <p:nvSpPr>
          <p:cNvPr id="3" name="Content Placeholder 2"/>
          <p:cNvSpPr>
            <a:spLocks noGrp="1"/>
          </p:cNvSpPr>
          <p:nvPr>
            <p:ph idx="1"/>
          </p:nvPr>
        </p:nvSpPr>
        <p:spPr>
          <a:xfrm>
            <a:off x="381000" y="1981200"/>
            <a:ext cx="8229600" cy="4267200"/>
          </a:xfrm>
        </p:spPr>
        <p:txBody>
          <a:bodyPr>
            <a:normAutofit fontScale="92500" lnSpcReduction="10000"/>
          </a:bodyPr>
          <a:lstStyle/>
          <a:p>
            <a:pPr marL="457200" indent="-457200">
              <a:spcBef>
                <a:spcPts val="1000"/>
              </a:spcBef>
              <a:buAutoNum type="arabicPeriod"/>
            </a:pPr>
            <a:r>
              <a:rPr lang="en-US" sz="2400" dirty="0">
                <a:solidFill>
                  <a:schemeClr val="accent3">
                    <a:lumMod val="50000"/>
                  </a:schemeClr>
                </a:solidFill>
                <a:latin typeface="+mj-lt"/>
                <a:cs typeface="Arial" panose="020B0604020202020204" pitchFamily="34" charset="0"/>
              </a:rPr>
              <a:t>Get to know the Interface</a:t>
            </a:r>
          </a:p>
          <a:p>
            <a:pPr marL="457200" indent="-457200">
              <a:spcBef>
                <a:spcPts val="1000"/>
              </a:spcBef>
              <a:buAutoNum type="arabicPeriod"/>
            </a:pPr>
            <a:r>
              <a:rPr lang="en-US" sz="2400" dirty="0">
                <a:solidFill>
                  <a:schemeClr val="accent3">
                    <a:lumMod val="50000"/>
                  </a:schemeClr>
                </a:solidFill>
                <a:latin typeface="+mj-lt"/>
                <a:cs typeface="Arial" panose="020B0604020202020204" pitchFamily="34" charset="0"/>
              </a:rPr>
              <a:t>Turn on Data Layers</a:t>
            </a:r>
          </a:p>
          <a:p>
            <a:pPr marL="457200" indent="-457200">
              <a:spcBef>
                <a:spcPts val="1000"/>
              </a:spcBef>
              <a:buAutoNum type="arabicPeriod"/>
            </a:pPr>
            <a:r>
              <a:rPr lang="en-US" sz="2400" dirty="0">
                <a:solidFill>
                  <a:schemeClr val="accent3">
                    <a:lumMod val="50000"/>
                  </a:schemeClr>
                </a:solidFill>
                <a:latin typeface="+mj-lt"/>
                <a:cs typeface="Arial" panose="020B0604020202020204" pitchFamily="34" charset="0"/>
              </a:rPr>
              <a:t>Navigate within the Map Area (Zoom, Pan, </a:t>
            </a:r>
            <a:r>
              <a:rPr lang="en-US" sz="2400" dirty="0" err="1">
                <a:solidFill>
                  <a:schemeClr val="accent3">
                    <a:lumMod val="50000"/>
                  </a:schemeClr>
                </a:solidFill>
                <a:latin typeface="+mj-lt"/>
                <a:cs typeface="Arial" panose="020B0604020202020204" pitchFamily="34" charset="0"/>
              </a:rPr>
              <a:t>etc</a:t>
            </a:r>
            <a:r>
              <a:rPr lang="en-US" sz="2400" dirty="0">
                <a:solidFill>
                  <a:schemeClr val="accent3">
                    <a:lumMod val="50000"/>
                  </a:schemeClr>
                </a:solidFill>
                <a:latin typeface="+mj-lt"/>
                <a:cs typeface="Arial" panose="020B0604020202020204" pitchFamily="34" charset="0"/>
              </a:rPr>
              <a:t>)</a:t>
            </a:r>
          </a:p>
          <a:p>
            <a:pPr marL="457200" indent="-457200">
              <a:spcBef>
                <a:spcPts val="1000"/>
              </a:spcBef>
              <a:buAutoNum type="arabicPeriod"/>
            </a:pPr>
            <a:r>
              <a:rPr lang="en-US" sz="2400" dirty="0">
                <a:solidFill>
                  <a:schemeClr val="accent3">
                    <a:lumMod val="50000"/>
                  </a:schemeClr>
                </a:solidFill>
                <a:latin typeface="+mj-lt"/>
                <a:cs typeface="Arial" panose="020B0604020202020204" pitchFamily="34" charset="0"/>
              </a:rPr>
              <a:t>Change the Base Map/Background Image</a:t>
            </a:r>
          </a:p>
          <a:p>
            <a:pPr marL="457200" indent="-457200">
              <a:spcBef>
                <a:spcPts val="1000"/>
              </a:spcBef>
              <a:buAutoNum type="arabicPeriod"/>
            </a:pPr>
            <a:r>
              <a:rPr lang="en-US" sz="2400" dirty="0">
                <a:solidFill>
                  <a:schemeClr val="accent3">
                    <a:lumMod val="50000"/>
                  </a:schemeClr>
                </a:solidFill>
                <a:latin typeface="+mj-lt"/>
                <a:cs typeface="Arial" panose="020B0604020202020204" pitchFamily="34" charset="0"/>
              </a:rPr>
              <a:t>Filter Data in the Table of Contents</a:t>
            </a:r>
          </a:p>
          <a:p>
            <a:pPr marL="457200" indent="-457200">
              <a:spcBef>
                <a:spcPts val="1000"/>
              </a:spcBef>
              <a:buAutoNum type="arabicPeriod"/>
            </a:pPr>
            <a:r>
              <a:rPr lang="en-US" sz="2400" dirty="0">
                <a:solidFill>
                  <a:schemeClr val="accent3">
                    <a:lumMod val="50000"/>
                  </a:schemeClr>
                </a:solidFill>
                <a:latin typeface="+mj-lt"/>
                <a:cs typeface="Arial" panose="020B0604020202020204" pitchFamily="34" charset="0"/>
              </a:rPr>
              <a:t>Access Layer Actions</a:t>
            </a:r>
          </a:p>
          <a:p>
            <a:pPr marL="457200" indent="-457200">
              <a:spcBef>
                <a:spcPts val="1000"/>
              </a:spcBef>
              <a:buAutoNum type="arabicPeriod"/>
            </a:pPr>
            <a:r>
              <a:rPr lang="en-US" sz="2400" dirty="0">
                <a:solidFill>
                  <a:schemeClr val="accent3">
                    <a:lumMod val="50000"/>
                  </a:schemeClr>
                </a:solidFill>
                <a:latin typeface="+mj-lt"/>
                <a:cs typeface="Arial" panose="020B0604020202020204" pitchFamily="34" charset="0"/>
              </a:rPr>
              <a:t>Turn On/Off Layer Visualizations </a:t>
            </a:r>
          </a:p>
          <a:p>
            <a:pPr marL="457200" indent="-457200">
              <a:spcBef>
                <a:spcPts val="1000"/>
              </a:spcBef>
              <a:buAutoNum type="arabicPeriod"/>
            </a:pPr>
            <a:r>
              <a:rPr lang="en-US" sz="2400" dirty="0">
                <a:solidFill>
                  <a:schemeClr val="accent3">
                    <a:lumMod val="50000"/>
                  </a:schemeClr>
                </a:solidFill>
                <a:latin typeface="+mj-lt"/>
                <a:cs typeface="Arial" panose="020B0604020202020204" pitchFamily="34" charset="0"/>
              </a:rPr>
              <a:t>Use the Identify Tool to View Data Attributes</a:t>
            </a:r>
          </a:p>
          <a:p>
            <a:pPr marL="457200" indent="-457200">
              <a:spcBef>
                <a:spcPts val="1000"/>
              </a:spcBef>
              <a:buAutoNum type="arabicPeriod"/>
            </a:pPr>
            <a:r>
              <a:rPr lang="en-US" sz="2400">
                <a:solidFill>
                  <a:schemeClr val="accent3">
                    <a:lumMod val="50000"/>
                  </a:schemeClr>
                </a:solidFill>
                <a:latin typeface="+mj-lt"/>
                <a:cs typeface="Arial" panose="020B0604020202020204" pitchFamily="34" charset="0"/>
              </a:rPr>
              <a:t>Read Metadata</a:t>
            </a:r>
            <a:endParaRPr lang="en-US" sz="2400" dirty="0">
              <a:solidFill>
                <a:schemeClr val="accent3">
                  <a:lumMod val="50000"/>
                </a:schemeClr>
              </a:solidFill>
              <a:latin typeface="+mj-lt"/>
              <a:cs typeface="Arial" panose="020B0604020202020204" pitchFamily="34" charset="0"/>
            </a:endParaRPr>
          </a:p>
          <a:p>
            <a:pPr marL="457200" indent="-457200">
              <a:spcBef>
                <a:spcPts val="1000"/>
              </a:spcBef>
              <a:buAutoNum type="arabicPeriod"/>
            </a:pPr>
            <a:r>
              <a:rPr lang="en-US" sz="2400" dirty="0">
                <a:solidFill>
                  <a:schemeClr val="accent3">
                    <a:lumMod val="50000"/>
                  </a:schemeClr>
                </a:solidFill>
                <a:latin typeface="+mj-lt"/>
                <a:cs typeface="Arial" panose="020B0604020202020204" pitchFamily="34" charset="0"/>
              </a:rPr>
              <a:t>Access Help documents</a:t>
            </a:r>
          </a:p>
          <a:p>
            <a:pPr marL="457200" indent="-457200">
              <a:spcBef>
                <a:spcPts val="1000"/>
              </a:spcBef>
              <a:buAutoNum type="arabicPeriod"/>
            </a:pPr>
            <a:endParaRPr lang="en-US" sz="2000" dirty="0">
              <a:solidFill>
                <a:schemeClr val="accent3">
                  <a:lumMod val="50000"/>
                </a:schemeClr>
              </a:solidFill>
              <a:latin typeface="+mj-lt"/>
              <a:cs typeface="Arial" panose="020B0604020202020204" pitchFamily="34" charset="0"/>
            </a:endParaRPr>
          </a:p>
          <a:p>
            <a:pPr marL="457200" indent="-457200">
              <a:spcBef>
                <a:spcPts val="1000"/>
              </a:spcBef>
              <a:buAutoNum type="arabicPeriod"/>
            </a:pPr>
            <a:endParaRPr lang="en-US" sz="2000" dirty="0">
              <a:solidFill>
                <a:schemeClr val="accent3">
                  <a:lumMod val="50000"/>
                </a:schemeClr>
              </a:solidFill>
              <a:latin typeface="+mj-lt"/>
              <a:cs typeface="Arial" panose="020B0604020202020204" pitchFamily="34" charset="0"/>
            </a:endParaRPr>
          </a:p>
        </p:txBody>
      </p:sp>
    </p:spTree>
    <p:extLst>
      <p:ext uri="{BB962C8B-B14F-4D97-AF65-F5344CB8AC3E}">
        <p14:creationId xmlns:p14="http://schemas.microsoft.com/office/powerpoint/2010/main" val="3606202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914400"/>
          </a:xfrm>
        </p:spPr>
        <p:txBody>
          <a:bodyPr>
            <a:noAutofit/>
          </a:bodyPr>
          <a:lstStyle/>
          <a:p>
            <a:r>
              <a:rPr lang="en-US" sz="3000" b="1" dirty="0"/>
              <a:t>Training Exercise 3 – Tools for Assessing Conservation</a:t>
            </a:r>
          </a:p>
        </p:txBody>
      </p:sp>
      <p:sp>
        <p:nvSpPr>
          <p:cNvPr id="3" name="Content Placeholder 2"/>
          <p:cNvSpPr>
            <a:spLocks noGrp="1"/>
          </p:cNvSpPr>
          <p:nvPr>
            <p:ph idx="1"/>
          </p:nvPr>
        </p:nvSpPr>
        <p:spPr>
          <a:xfrm>
            <a:off x="381000" y="1520952"/>
            <a:ext cx="8229600" cy="4575048"/>
          </a:xfrm>
        </p:spPr>
        <p:txBody>
          <a:bodyPr>
            <a:normAutofit/>
          </a:bodyPr>
          <a:lstStyle/>
          <a:p>
            <a:pPr>
              <a:spcBef>
                <a:spcPts val="1000"/>
              </a:spcBef>
            </a:pPr>
            <a:r>
              <a:rPr lang="en-US" sz="2000" dirty="0">
                <a:solidFill>
                  <a:schemeClr val="accent3">
                    <a:lumMod val="50000"/>
                  </a:schemeClr>
                </a:solidFill>
                <a:latin typeface="+mj-lt"/>
                <a:cs typeface="Arial" panose="020B0604020202020204" pitchFamily="34" charset="0"/>
              </a:rPr>
              <a:t>GRANIT Conservation/Public Lands provides a record of parcels that are mostly undeveloped and protected from future development</a:t>
            </a:r>
          </a:p>
          <a:p>
            <a:pPr>
              <a:spcBef>
                <a:spcPts val="1000"/>
              </a:spcBef>
            </a:pPr>
            <a:r>
              <a:rPr lang="en-US" sz="2000" dirty="0">
                <a:solidFill>
                  <a:schemeClr val="accent3">
                    <a:lumMod val="50000"/>
                  </a:schemeClr>
                </a:solidFill>
                <a:latin typeface="+mj-lt"/>
                <a:cs typeface="Arial" panose="020B0604020202020204" pitchFamily="34" charset="0"/>
              </a:rPr>
              <a:t>Dataset initially published 1995, and updated most recently in June 2017</a:t>
            </a:r>
          </a:p>
          <a:p>
            <a:pPr>
              <a:spcBef>
                <a:spcPts val="1000"/>
              </a:spcBef>
            </a:pPr>
            <a:r>
              <a:rPr lang="en-US" sz="2000" dirty="0">
                <a:solidFill>
                  <a:schemeClr val="accent3">
                    <a:lumMod val="50000"/>
                  </a:schemeClr>
                </a:solidFill>
                <a:latin typeface="+mj-lt"/>
                <a:cs typeface="Arial" panose="020B0604020202020204" pitchFamily="34" charset="0"/>
              </a:rPr>
              <a:t>Dataset includes information such as Protecting Agency, Type and Level of legal protection, acreage, etc.</a:t>
            </a:r>
          </a:p>
          <a:p>
            <a:pPr>
              <a:spcBef>
                <a:spcPts val="1000"/>
              </a:spcBef>
            </a:pPr>
            <a:r>
              <a:rPr lang="en-US" sz="2000" dirty="0">
                <a:solidFill>
                  <a:schemeClr val="accent3">
                    <a:lumMod val="50000"/>
                  </a:schemeClr>
                </a:solidFill>
                <a:latin typeface="+mj-lt"/>
                <a:cs typeface="Arial" panose="020B0604020202020204" pitchFamily="34" charset="0"/>
              </a:rPr>
              <a:t>Exercise 3 will use Conservation/Public Lands, Conservation Core Focus Areas, and other data to explore land conservation in the Seacoast region</a:t>
            </a:r>
          </a:p>
          <a:p>
            <a:pPr>
              <a:spcBef>
                <a:spcPts val="1000"/>
              </a:spcBef>
            </a:pPr>
            <a:r>
              <a:rPr lang="en-US" sz="2000" dirty="0">
                <a:solidFill>
                  <a:schemeClr val="accent3">
                    <a:lumMod val="50000"/>
                  </a:schemeClr>
                </a:solidFill>
                <a:latin typeface="+mj-lt"/>
                <a:cs typeface="Arial" panose="020B0604020202020204" pitchFamily="34" charset="0"/>
              </a:rPr>
              <a:t>This exercise will introduce the Clipping Tool, Projects, and Print Map features of the Coastal Viewer</a:t>
            </a:r>
          </a:p>
          <a:p>
            <a:pPr>
              <a:spcBef>
                <a:spcPts val="1000"/>
              </a:spcBef>
              <a:buNone/>
            </a:pPr>
            <a:endParaRPr lang="en-US" sz="2000" dirty="0">
              <a:solidFill>
                <a:schemeClr val="accent3">
                  <a:lumMod val="50000"/>
                </a:schemeClr>
              </a:solidFill>
              <a:cs typeface="Arial" panose="020B0604020202020204" pitchFamily="34" charset="0"/>
            </a:endParaRPr>
          </a:p>
          <a:p>
            <a:pPr>
              <a:spcBef>
                <a:spcPts val="1000"/>
              </a:spcBef>
            </a:pPr>
            <a:endParaRPr lang="en-US" sz="2000" dirty="0">
              <a:solidFill>
                <a:schemeClr val="accent3">
                  <a:lumMod val="50000"/>
                </a:schemeClr>
              </a:solidFill>
              <a:cs typeface="Arial" panose="020B0604020202020204" pitchFamily="34" charset="0"/>
            </a:endParaRPr>
          </a:p>
          <a:p>
            <a:pPr>
              <a:spcBef>
                <a:spcPts val="1000"/>
              </a:spcBef>
              <a:buNone/>
            </a:pPr>
            <a:endParaRPr lang="en-US" dirty="0">
              <a:solidFill>
                <a:schemeClr val="accent3">
                  <a:lumMod val="50000"/>
                </a:schemeClr>
              </a:solidFill>
              <a:cs typeface="Arial" panose="020B0604020202020204" pitchFamily="34" charset="0"/>
            </a:endParaRPr>
          </a:p>
          <a:p>
            <a:pPr>
              <a:spcBef>
                <a:spcPts val="1000"/>
              </a:spcBef>
            </a:pPr>
            <a:endParaRPr lang="en-US" dirty="0">
              <a:solidFill>
                <a:schemeClr val="accent3">
                  <a:lumMod val="50000"/>
                </a:schemeClr>
              </a:solidFill>
            </a:endParaRPr>
          </a:p>
          <a:p>
            <a:pPr lvl="1"/>
            <a:endParaRPr lang="en-US" dirty="0"/>
          </a:p>
          <a:p>
            <a:pPr marL="274320" lvl="1" indent="0">
              <a:buNone/>
            </a:pPr>
            <a:endParaRPr lang="en-US" dirty="0"/>
          </a:p>
        </p:txBody>
      </p:sp>
    </p:spTree>
    <p:extLst>
      <p:ext uri="{BB962C8B-B14F-4D97-AF65-F5344CB8AC3E}">
        <p14:creationId xmlns:p14="http://schemas.microsoft.com/office/powerpoint/2010/main" val="3606202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524000"/>
          </a:xfrm>
        </p:spPr>
        <p:txBody>
          <a:bodyPr>
            <a:noAutofit/>
          </a:bodyPr>
          <a:lstStyle/>
          <a:p>
            <a:pPr>
              <a:lnSpc>
                <a:spcPct val="150000"/>
              </a:lnSpc>
            </a:pPr>
            <a:r>
              <a:rPr lang="en-US" sz="3000" b="1" dirty="0"/>
              <a:t>Training Exercise 3 – Tools for Assessing Conservation</a:t>
            </a:r>
            <a:br>
              <a:rPr lang="en-US" sz="3000" b="1" dirty="0"/>
            </a:br>
            <a:r>
              <a:rPr lang="en-US" sz="2400" dirty="0"/>
              <a:t>Tasks in this Exercise:</a:t>
            </a:r>
          </a:p>
        </p:txBody>
      </p:sp>
      <p:sp>
        <p:nvSpPr>
          <p:cNvPr id="3" name="Content Placeholder 2"/>
          <p:cNvSpPr>
            <a:spLocks noGrp="1"/>
          </p:cNvSpPr>
          <p:nvPr>
            <p:ph idx="1"/>
          </p:nvPr>
        </p:nvSpPr>
        <p:spPr>
          <a:xfrm>
            <a:off x="381000" y="1828800"/>
            <a:ext cx="8229600" cy="4419600"/>
          </a:xfrm>
        </p:spPr>
        <p:txBody>
          <a:bodyPr>
            <a:noAutofit/>
          </a:bodyPr>
          <a:lstStyle/>
          <a:p>
            <a:pPr marL="457200" indent="-457200">
              <a:spcBef>
                <a:spcPts val="1000"/>
              </a:spcBef>
              <a:buAutoNum type="arabicPeriod"/>
            </a:pPr>
            <a:r>
              <a:rPr lang="en-US" sz="1600" dirty="0">
                <a:solidFill>
                  <a:schemeClr val="accent3">
                    <a:lumMod val="50000"/>
                  </a:schemeClr>
                </a:solidFill>
                <a:latin typeface="+mj-lt"/>
                <a:cs typeface="Arial" panose="020B0604020202020204" pitchFamily="34" charset="0"/>
              </a:rPr>
              <a:t>Sign In to </a:t>
            </a:r>
            <a:r>
              <a:rPr lang="en-US" sz="1600" dirty="0" err="1">
                <a:solidFill>
                  <a:schemeClr val="accent3">
                    <a:lumMod val="50000"/>
                  </a:schemeClr>
                </a:solidFill>
                <a:latin typeface="+mj-lt"/>
                <a:cs typeface="Arial" panose="020B0604020202020204" pitchFamily="34" charset="0"/>
              </a:rPr>
              <a:t>ArcGIS</a:t>
            </a:r>
            <a:r>
              <a:rPr lang="en-US" sz="1600" dirty="0">
                <a:solidFill>
                  <a:schemeClr val="accent3">
                    <a:lumMod val="50000"/>
                  </a:schemeClr>
                </a:solidFill>
                <a:latin typeface="+mj-lt"/>
                <a:cs typeface="Arial" panose="020B0604020202020204" pitchFamily="34" charset="0"/>
              </a:rPr>
              <a:t> Online.</a:t>
            </a:r>
          </a:p>
          <a:p>
            <a:pPr marL="457200" indent="-457200">
              <a:spcBef>
                <a:spcPts val="1000"/>
              </a:spcBef>
              <a:buAutoNum type="arabicPeriod"/>
            </a:pPr>
            <a:r>
              <a:rPr lang="en-US" sz="1600" dirty="0">
                <a:solidFill>
                  <a:schemeClr val="accent3">
                    <a:lumMod val="50000"/>
                  </a:schemeClr>
                </a:solidFill>
                <a:latin typeface="+mj-lt"/>
                <a:cs typeface="Arial" panose="020B0604020202020204" pitchFamily="34" charset="0"/>
              </a:rPr>
              <a:t>Turn on conservation data layers and adjust colors and transparency.</a:t>
            </a:r>
          </a:p>
          <a:p>
            <a:pPr marL="457200" indent="-457200">
              <a:spcBef>
                <a:spcPts val="1000"/>
              </a:spcBef>
              <a:buAutoNum type="arabicPeriod"/>
            </a:pPr>
            <a:r>
              <a:rPr lang="en-US" sz="1600" dirty="0">
                <a:solidFill>
                  <a:schemeClr val="accent3">
                    <a:lumMod val="50000"/>
                  </a:schemeClr>
                </a:solidFill>
                <a:latin typeface="+mj-lt"/>
                <a:cs typeface="Arial" panose="020B0604020202020204" pitchFamily="34" charset="0"/>
              </a:rPr>
              <a:t>Use the Clipping Tool to determine how much of the Creek Pond Marsh CFA is already in conservation.</a:t>
            </a:r>
          </a:p>
          <a:p>
            <a:pPr marL="457200" lvl="0" indent="-457200">
              <a:spcBef>
                <a:spcPts val="1000"/>
              </a:spcBef>
              <a:buFont typeface="Wingdings 2"/>
              <a:buAutoNum type="arabicPeriod"/>
            </a:pPr>
            <a:r>
              <a:rPr lang="en-US" sz="1600" dirty="0">
                <a:solidFill>
                  <a:schemeClr val="accent3">
                    <a:lumMod val="50000"/>
                  </a:schemeClr>
                </a:solidFill>
                <a:latin typeface="+mj-lt"/>
                <a:cs typeface="Arial" panose="020B0604020202020204" pitchFamily="34" charset="0"/>
              </a:rPr>
              <a:t>Use the Data Query Tool to find the </a:t>
            </a:r>
            <a:r>
              <a:rPr lang="en-US" sz="1600" dirty="0" err="1">
                <a:solidFill>
                  <a:schemeClr val="accent3">
                    <a:lumMod val="50000"/>
                  </a:schemeClr>
                </a:solidFill>
                <a:latin typeface="+mj-lt"/>
                <a:cs typeface="Arial" panose="020B0604020202020204" pitchFamily="34" charset="0"/>
              </a:rPr>
              <a:t>LaRoche</a:t>
            </a:r>
            <a:r>
              <a:rPr lang="en-US" sz="1600" dirty="0">
                <a:solidFill>
                  <a:schemeClr val="accent3">
                    <a:lumMod val="50000"/>
                  </a:schemeClr>
                </a:solidFill>
                <a:latin typeface="+mj-lt"/>
                <a:cs typeface="Arial" panose="020B0604020202020204" pitchFamily="34" charset="0"/>
              </a:rPr>
              <a:t> and Woodman Brooks Core Focus Area in Durham.</a:t>
            </a:r>
          </a:p>
          <a:p>
            <a:pPr marL="457200" lvl="0" indent="-457200">
              <a:spcBef>
                <a:spcPts val="1000"/>
              </a:spcBef>
              <a:buFont typeface="Wingdings 2"/>
              <a:buAutoNum type="arabicPeriod"/>
            </a:pPr>
            <a:r>
              <a:rPr lang="en-US" sz="1600" dirty="0">
                <a:solidFill>
                  <a:schemeClr val="accent3">
                    <a:lumMod val="50000"/>
                  </a:schemeClr>
                </a:solidFill>
                <a:latin typeface="+mj-lt"/>
                <a:cs typeface="Arial" panose="020B0604020202020204" pitchFamily="34" charset="0"/>
              </a:rPr>
              <a:t>Use the Clipping Tool to summarize the Core Focus Area and Supporting Area polygons by conservation land Protection Level. </a:t>
            </a:r>
            <a:r>
              <a:rPr lang="en-US" sz="1600" dirty="0">
                <a:solidFill>
                  <a:schemeClr val="accent3">
                    <a:lumMod val="50000"/>
                  </a:schemeClr>
                </a:solidFill>
                <a:latin typeface="+mj-lt"/>
              </a:rPr>
              <a:t>How much of the </a:t>
            </a:r>
            <a:r>
              <a:rPr lang="en-US" sz="1600" dirty="0" err="1">
                <a:solidFill>
                  <a:schemeClr val="accent3">
                    <a:lumMod val="50000"/>
                  </a:schemeClr>
                </a:solidFill>
                <a:latin typeface="+mj-lt"/>
              </a:rPr>
              <a:t>LaRoche</a:t>
            </a:r>
            <a:r>
              <a:rPr lang="en-US" sz="1600" dirty="0">
                <a:solidFill>
                  <a:schemeClr val="accent3">
                    <a:lumMod val="50000"/>
                  </a:schemeClr>
                </a:solidFill>
                <a:latin typeface="+mj-lt"/>
              </a:rPr>
              <a:t> and Woodman Brooks CFA is protected at each Level?</a:t>
            </a:r>
          </a:p>
          <a:p>
            <a:pPr marL="457200" lvl="0" indent="-457200">
              <a:spcBef>
                <a:spcPts val="1000"/>
              </a:spcBef>
              <a:buFont typeface="Wingdings 2"/>
              <a:buAutoNum type="arabicPeriod"/>
            </a:pPr>
            <a:r>
              <a:rPr lang="en-US" sz="1600" dirty="0">
                <a:solidFill>
                  <a:schemeClr val="accent3">
                    <a:lumMod val="50000"/>
                  </a:schemeClr>
                </a:solidFill>
                <a:latin typeface="+mj-lt"/>
              </a:rPr>
              <a:t>Middle Little River CFA in North Hampton does not currently contain many protected parcels.  Identify potential high-value parcels for conservation of wetlands and wildlife habitat in this CFA.  </a:t>
            </a:r>
          </a:p>
          <a:p>
            <a:pPr marL="457200" indent="-457200">
              <a:spcBef>
                <a:spcPts val="1000"/>
              </a:spcBef>
              <a:buAutoNum type="arabicPeriod"/>
            </a:pPr>
            <a:r>
              <a:rPr lang="en-US" sz="1600" dirty="0">
                <a:solidFill>
                  <a:schemeClr val="accent3">
                    <a:lumMod val="50000"/>
                  </a:schemeClr>
                </a:solidFill>
                <a:latin typeface="+mj-lt"/>
                <a:cs typeface="Arial" panose="020B0604020202020204" pitchFamily="34" charset="0"/>
              </a:rPr>
              <a:t>Save your work as a Project.</a:t>
            </a:r>
          </a:p>
          <a:p>
            <a:pPr marL="457200" indent="-457200">
              <a:spcBef>
                <a:spcPts val="1000"/>
              </a:spcBef>
              <a:buAutoNum type="arabicPeriod"/>
            </a:pPr>
            <a:r>
              <a:rPr lang="en-US" sz="1600" dirty="0">
                <a:solidFill>
                  <a:schemeClr val="accent3">
                    <a:lumMod val="50000"/>
                  </a:schemeClr>
                </a:solidFill>
                <a:latin typeface="+mj-lt"/>
              </a:rPr>
              <a:t>Produce a printable map that identifies a few key parcels in North Hampton that could be targeted for conservation.</a:t>
            </a:r>
          </a:p>
        </p:txBody>
      </p:sp>
    </p:spTree>
    <p:extLst>
      <p:ext uri="{BB962C8B-B14F-4D97-AF65-F5344CB8AC3E}">
        <p14:creationId xmlns:p14="http://schemas.microsoft.com/office/powerpoint/2010/main" val="3606202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05000"/>
            <a:ext cx="3962400" cy="4191000"/>
          </a:xfrm>
        </p:spPr>
        <p:txBody>
          <a:bodyPr>
            <a:normAutofit/>
          </a:bodyPr>
          <a:lstStyle/>
          <a:p>
            <a:pPr lvl="0"/>
            <a:r>
              <a:rPr lang="en-US" sz="2000" dirty="0">
                <a:solidFill>
                  <a:schemeClr val="accent3">
                    <a:lumMod val="50000"/>
                  </a:schemeClr>
                </a:solidFill>
                <a:latin typeface="+mj-lt"/>
              </a:rPr>
              <a:t>You can save your current map as a </a:t>
            </a:r>
            <a:r>
              <a:rPr lang="en-US" sz="2000" b="1" dirty="0">
                <a:solidFill>
                  <a:schemeClr val="accent3">
                    <a:lumMod val="50000"/>
                  </a:schemeClr>
                </a:solidFill>
                <a:latin typeface="+mj-lt"/>
              </a:rPr>
              <a:t>Project</a:t>
            </a:r>
          </a:p>
          <a:p>
            <a:pPr lvl="0"/>
            <a:r>
              <a:rPr lang="en-US" sz="2000" dirty="0">
                <a:solidFill>
                  <a:schemeClr val="accent3">
                    <a:lumMod val="50000"/>
                  </a:schemeClr>
                </a:solidFill>
                <a:latin typeface="+mj-lt"/>
              </a:rPr>
              <a:t>You must </a:t>
            </a:r>
            <a:r>
              <a:rPr lang="en-US" sz="2000" b="1" dirty="0">
                <a:solidFill>
                  <a:schemeClr val="accent3">
                    <a:lumMod val="50000"/>
                  </a:schemeClr>
                </a:solidFill>
                <a:latin typeface="+mj-lt"/>
              </a:rPr>
              <a:t>Sign In </a:t>
            </a:r>
            <a:r>
              <a:rPr lang="en-US" sz="2000" dirty="0">
                <a:solidFill>
                  <a:schemeClr val="accent3">
                    <a:lumMod val="50000"/>
                  </a:schemeClr>
                </a:solidFill>
                <a:latin typeface="+mj-lt"/>
              </a:rPr>
              <a:t>to </a:t>
            </a:r>
            <a:r>
              <a:rPr lang="en-US" sz="2000" b="1" dirty="0" err="1">
                <a:solidFill>
                  <a:schemeClr val="accent3">
                    <a:lumMod val="50000"/>
                  </a:schemeClr>
                </a:solidFill>
                <a:latin typeface="+mj-lt"/>
              </a:rPr>
              <a:t>ArcGIS</a:t>
            </a:r>
            <a:r>
              <a:rPr lang="en-US" sz="2000" b="1" dirty="0">
                <a:solidFill>
                  <a:schemeClr val="accent3">
                    <a:lumMod val="50000"/>
                  </a:schemeClr>
                </a:solidFill>
                <a:latin typeface="+mj-lt"/>
              </a:rPr>
              <a:t> Online</a:t>
            </a:r>
            <a:r>
              <a:rPr lang="en-US" sz="2000" dirty="0">
                <a:solidFill>
                  <a:schemeClr val="accent3">
                    <a:lumMod val="50000"/>
                  </a:schemeClr>
                </a:solidFill>
                <a:latin typeface="+mj-lt"/>
              </a:rPr>
              <a:t> to save a new Project or open an existing one</a:t>
            </a:r>
          </a:p>
          <a:p>
            <a:pPr lvl="0"/>
            <a:r>
              <a:rPr lang="en-US" sz="2000" dirty="0">
                <a:solidFill>
                  <a:schemeClr val="accent3">
                    <a:lumMod val="50000"/>
                  </a:schemeClr>
                </a:solidFill>
                <a:latin typeface="+mj-lt"/>
              </a:rPr>
              <a:t>When you Sign In, the Coastal Viewer will refresh and you will lose any changes you have made to your map</a:t>
            </a: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1"/>
            <a:endParaRPr lang="en-US" sz="1800" dirty="0">
              <a:solidFill>
                <a:schemeClr val="accent3">
                  <a:lumMod val="50000"/>
                </a:schemeClr>
              </a:solidFill>
              <a:latin typeface="+mj-lt"/>
            </a:endParaRPr>
          </a:p>
          <a:p>
            <a:pPr lvl="1">
              <a:buNone/>
            </a:pPr>
            <a:endParaRPr lang="en-US" sz="1800" dirty="0">
              <a:solidFill>
                <a:schemeClr val="accent3">
                  <a:lumMod val="50000"/>
                </a:schemeClr>
              </a:solidFill>
              <a:latin typeface="+mj-lt"/>
            </a:endParaRPr>
          </a:p>
        </p:txBody>
      </p:sp>
      <p:pic>
        <p:nvPicPr>
          <p:cNvPr id="5" name="Picture 4" descr="project1.jpg"/>
          <p:cNvPicPr>
            <a:picLocks noChangeAspect="1"/>
          </p:cNvPicPr>
          <p:nvPr/>
        </p:nvPicPr>
        <p:blipFill>
          <a:blip r:embed="rId3" cstate="print"/>
          <a:stretch>
            <a:fillRect/>
          </a:stretch>
        </p:blipFill>
        <p:spPr>
          <a:xfrm>
            <a:off x="4402837" y="1905000"/>
            <a:ext cx="4512563" cy="3944015"/>
          </a:xfrm>
          <a:prstGeom prst="rect">
            <a:avLst/>
          </a:prstGeom>
          <a:ln w="3175">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04800" y="228600"/>
            <a:ext cx="8534400" cy="1524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a:t>
            </a:r>
            <a:r>
              <a:rPr kumimoji="0" lang="en-US" sz="3000" b="1" i="0" u="none" strike="noStrike" kern="1200" cap="none" spc="0" normalizeH="0" noProof="0" dirty="0">
                <a:ln>
                  <a:noFill/>
                </a:ln>
                <a:solidFill>
                  <a:schemeClr val="tx2"/>
                </a:solidFill>
                <a:effectLst/>
                <a:uLnTx/>
                <a:uFillTx/>
                <a:latin typeface="+mj-lt"/>
                <a:ea typeface="+mj-ea"/>
                <a:cs typeface="+mj-cs"/>
              </a:rPr>
              <a:t>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3000" b="1" i="0" u="none" strike="noStrike" kern="1200" cap="none" spc="0" normalizeH="0" baseline="0" noProof="0" dirty="0">
              <a:ln>
                <a:noFill/>
              </a:ln>
              <a:solidFill>
                <a:schemeClr val="tx2"/>
              </a:solidFill>
              <a:effectLst/>
              <a:uLnTx/>
              <a:uFillTx/>
              <a:latin typeface="+mj-lt"/>
              <a:ea typeface="+mj-ea"/>
              <a:cs typeface="+mj-cs"/>
            </a:endParaRPr>
          </a:p>
          <a:p>
            <a:pPr lvl="0">
              <a:spcBef>
                <a:spcPct val="0"/>
              </a:spcBef>
              <a:defRPr/>
            </a:pPr>
            <a:r>
              <a:rPr kumimoji="0" lang="en-US" sz="2600" b="0" i="0" u="none" strike="noStrike" kern="1200" cap="none" spc="0" normalizeH="0" baseline="0" noProof="0" dirty="0">
                <a:ln>
                  <a:noFill/>
                </a:ln>
                <a:solidFill>
                  <a:schemeClr val="tx2"/>
                </a:solidFill>
                <a:effectLst/>
                <a:uLnTx/>
                <a:uFillTx/>
                <a:latin typeface="+mj-lt"/>
                <a:ea typeface="+mj-ea"/>
                <a:cs typeface="+mj-cs"/>
              </a:rPr>
              <a:t>1. Sign In to </a:t>
            </a:r>
            <a:r>
              <a:rPr kumimoji="0" lang="en-US" sz="2600" b="0" i="0" u="none" strike="noStrike" kern="1200" cap="none" spc="0" normalizeH="0" baseline="0" noProof="0" dirty="0" err="1">
                <a:ln>
                  <a:noFill/>
                </a:ln>
                <a:solidFill>
                  <a:schemeClr val="tx2"/>
                </a:solidFill>
                <a:effectLst/>
                <a:uLnTx/>
                <a:uFillTx/>
                <a:latin typeface="+mj-lt"/>
                <a:ea typeface="+mj-ea"/>
                <a:cs typeface="+mj-cs"/>
              </a:rPr>
              <a:t>ArcGIS</a:t>
            </a:r>
            <a:r>
              <a:rPr kumimoji="0" lang="en-US" sz="2600" b="0" i="0" u="none" strike="noStrike" kern="1200" cap="none" spc="0" normalizeH="0" baseline="0" noProof="0" dirty="0">
                <a:ln>
                  <a:noFill/>
                </a:ln>
                <a:solidFill>
                  <a:schemeClr val="tx2"/>
                </a:solidFill>
                <a:effectLst/>
                <a:uLnTx/>
                <a:uFillTx/>
                <a:latin typeface="+mj-lt"/>
                <a:ea typeface="+mj-ea"/>
                <a:cs typeface="+mj-cs"/>
              </a:rPr>
              <a:t> Online</a:t>
            </a:r>
          </a:p>
        </p:txBody>
      </p:sp>
    </p:spTree>
    <p:extLst>
      <p:ext uri="{BB962C8B-B14F-4D97-AF65-F5344CB8AC3E}">
        <p14:creationId xmlns:p14="http://schemas.microsoft.com/office/powerpoint/2010/main" val="3606202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05000"/>
            <a:ext cx="8077200" cy="4800600"/>
          </a:xfrm>
        </p:spPr>
        <p:txBody>
          <a:bodyPr>
            <a:normAutofit/>
          </a:bodyPr>
          <a:lstStyle/>
          <a:p>
            <a:pPr lvl="0"/>
            <a:r>
              <a:rPr lang="en-US" sz="2200" dirty="0">
                <a:solidFill>
                  <a:schemeClr val="accent3">
                    <a:lumMod val="50000"/>
                  </a:schemeClr>
                </a:solidFill>
                <a:latin typeface="+mj-lt"/>
              </a:rPr>
              <a:t>Data layers for this exercise:</a:t>
            </a:r>
          </a:p>
          <a:p>
            <a:pPr lvl="1"/>
            <a:r>
              <a:rPr lang="en-US" sz="2200" b="1" dirty="0">
                <a:solidFill>
                  <a:schemeClr val="accent3">
                    <a:lumMod val="50000"/>
                  </a:schemeClr>
                </a:solidFill>
                <a:latin typeface="+mj-lt"/>
              </a:rPr>
              <a:t>City/Town Boundaries</a:t>
            </a:r>
          </a:p>
          <a:p>
            <a:pPr lvl="1"/>
            <a:r>
              <a:rPr lang="en-US" sz="2200" b="1" dirty="0">
                <a:solidFill>
                  <a:schemeClr val="accent3">
                    <a:lumMod val="50000"/>
                  </a:schemeClr>
                </a:solidFill>
                <a:latin typeface="+mj-lt"/>
              </a:rPr>
              <a:t>Conservation/Public Lands</a:t>
            </a:r>
          </a:p>
          <a:p>
            <a:pPr lvl="1"/>
            <a:r>
              <a:rPr lang="en-US" sz="2200" b="1" dirty="0">
                <a:solidFill>
                  <a:schemeClr val="accent3">
                    <a:lumMod val="50000"/>
                  </a:schemeClr>
                </a:solidFill>
                <a:latin typeface="+mj-lt"/>
              </a:rPr>
              <a:t>Conservation Focus Areas</a:t>
            </a:r>
          </a:p>
          <a:p>
            <a:pPr lvl="0"/>
            <a:r>
              <a:rPr lang="en-US" sz="2200" b="1" dirty="0">
                <a:solidFill>
                  <a:schemeClr val="accent3">
                    <a:lumMod val="50000"/>
                  </a:schemeClr>
                </a:solidFill>
                <a:latin typeface="+mj-lt"/>
              </a:rPr>
              <a:t>Conservation/ Public Lands</a:t>
            </a:r>
            <a:r>
              <a:rPr lang="en-US" sz="2200" dirty="0">
                <a:solidFill>
                  <a:schemeClr val="accent3">
                    <a:lumMod val="50000"/>
                  </a:schemeClr>
                </a:solidFill>
                <a:latin typeface="+mj-lt"/>
              </a:rPr>
              <a:t> and </a:t>
            </a:r>
            <a:r>
              <a:rPr lang="en-US" sz="2200" b="1" dirty="0">
                <a:solidFill>
                  <a:schemeClr val="accent3">
                    <a:lumMod val="50000"/>
                  </a:schemeClr>
                </a:solidFill>
                <a:latin typeface="+mj-lt"/>
              </a:rPr>
              <a:t>Conservation Focus Areas – 2006 (NH)</a:t>
            </a:r>
            <a:r>
              <a:rPr lang="en-US" sz="2200" dirty="0">
                <a:solidFill>
                  <a:schemeClr val="accent3">
                    <a:lumMod val="50000"/>
                  </a:schemeClr>
                </a:solidFill>
                <a:latin typeface="+mj-lt"/>
              </a:rPr>
              <a:t> are found in the </a:t>
            </a:r>
            <a:r>
              <a:rPr lang="en-US" sz="2200" b="1" dirty="0">
                <a:solidFill>
                  <a:schemeClr val="accent3">
                    <a:lumMod val="50000"/>
                  </a:schemeClr>
                </a:solidFill>
                <a:latin typeface="+mj-lt"/>
              </a:rPr>
              <a:t>Environment and Conservation </a:t>
            </a:r>
            <a:r>
              <a:rPr lang="en-US" sz="2200" dirty="0">
                <a:solidFill>
                  <a:schemeClr val="accent3">
                    <a:lumMod val="50000"/>
                  </a:schemeClr>
                </a:solidFill>
                <a:latin typeface="+mj-lt"/>
              </a:rPr>
              <a:t>section of the Layers list.</a:t>
            </a:r>
          </a:p>
          <a:p>
            <a:pPr lvl="0"/>
            <a:r>
              <a:rPr lang="en-US" sz="2200" dirty="0">
                <a:solidFill>
                  <a:schemeClr val="accent3">
                    <a:lumMod val="50000"/>
                  </a:schemeClr>
                </a:solidFill>
                <a:latin typeface="+mj-lt"/>
              </a:rPr>
              <a:t>Adjust the transparency of Conservation/Public Lands so that the CFAs layer is visible underneath.</a:t>
            </a:r>
          </a:p>
        </p:txBody>
      </p:sp>
      <p:sp>
        <p:nvSpPr>
          <p:cNvPr id="5" name="Title 1"/>
          <p:cNvSpPr txBox="1">
            <a:spLocks/>
          </p:cNvSpPr>
          <p:nvPr/>
        </p:nvSpPr>
        <p:spPr>
          <a:xfrm>
            <a:off x="304800" y="228600"/>
            <a:ext cx="8534400" cy="14478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3000" b="1" i="0" u="none" strike="noStrike" kern="1200" cap="none" spc="0" normalizeH="0" baseline="0" noProof="0" dirty="0">
              <a:ln>
                <a:noFill/>
              </a:ln>
              <a:solidFill>
                <a:schemeClr val="tx2"/>
              </a:solidFill>
              <a:effectLst/>
              <a:uLnTx/>
              <a:uFillTx/>
              <a:latin typeface="+mj-lt"/>
              <a:ea typeface="+mj-ea"/>
              <a:cs typeface="+mj-cs"/>
            </a:endParaRPr>
          </a:p>
          <a:p>
            <a:pPr marL="0" marR="0" lvl="0" indent="0" algn="l" defTabSz="914400" rtl="0" eaLnBrk="1" fontAlgn="auto" latinLnBrk="0" hangingPunct="1">
              <a:spcBef>
                <a:spcPct val="0"/>
              </a:spcBef>
              <a:spcAft>
                <a:spcPts val="0"/>
              </a:spcAft>
              <a:buClrTx/>
              <a:buSzTx/>
              <a:buFontTx/>
              <a:buNone/>
              <a:tabLst/>
              <a:defRPr/>
            </a:pPr>
            <a:r>
              <a:rPr kumimoji="0" lang="en-US" sz="2400" b="0" i="0" u="none" strike="noStrike" kern="1200" cap="none" spc="0" normalizeH="0" baseline="0" noProof="0" dirty="0">
                <a:ln>
                  <a:noFill/>
                </a:ln>
                <a:solidFill>
                  <a:schemeClr val="tx2"/>
                </a:solidFill>
                <a:effectLst/>
                <a:uLnTx/>
                <a:uFillTx/>
                <a:latin typeface="+mj-lt"/>
                <a:ea typeface="+mj-ea"/>
                <a:cs typeface="+mj-cs"/>
              </a:rPr>
              <a:t>2. Turn on </a:t>
            </a:r>
            <a:r>
              <a:rPr lang="en-US" sz="2400" dirty="0">
                <a:solidFill>
                  <a:schemeClr val="tx2"/>
                </a:solidFill>
                <a:latin typeface="+mj-lt"/>
                <a:ea typeface="+mj-ea"/>
                <a:cs typeface="+mj-cs"/>
              </a:rPr>
              <a:t>data layers </a:t>
            </a:r>
            <a:r>
              <a:rPr kumimoji="0" lang="en-US" sz="2400" b="0" i="0" u="none" strike="noStrike" kern="1200" cap="none" spc="0" normalizeH="0" baseline="0" noProof="0" dirty="0">
                <a:ln>
                  <a:noFill/>
                </a:ln>
                <a:solidFill>
                  <a:schemeClr val="tx2"/>
                </a:solidFill>
                <a:effectLst/>
                <a:uLnTx/>
                <a:uFillTx/>
                <a:latin typeface="+mj-lt"/>
                <a:ea typeface="+mj-ea"/>
                <a:cs typeface="+mj-cs"/>
              </a:rPr>
              <a:t>and adjust colors and transparency.</a:t>
            </a:r>
          </a:p>
        </p:txBody>
      </p:sp>
    </p:spTree>
    <p:extLst>
      <p:ext uri="{BB962C8B-B14F-4D97-AF65-F5344CB8AC3E}">
        <p14:creationId xmlns:p14="http://schemas.microsoft.com/office/powerpoint/2010/main" val="3606202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057400"/>
            <a:ext cx="3886200" cy="4495800"/>
          </a:xfrm>
        </p:spPr>
        <p:txBody>
          <a:bodyPr>
            <a:normAutofit/>
          </a:bodyPr>
          <a:lstStyle/>
          <a:p>
            <a:pPr lvl="0"/>
            <a:r>
              <a:rPr lang="en-US" sz="2000" dirty="0">
                <a:solidFill>
                  <a:schemeClr val="accent3">
                    <a:lumMod val="50000"/>
                  </a:schemeClr>
                </a:solidFill>
                <a:latin typeface="+mj-lt"/>
              </a:rPr>
              <a:t>To adjust the transparency and color of </a:t>
            </a:r>
            <a:r>
              <a:rPr lang="en-US" sz="2000" b="1" dirty="0">
                <a:solidFill>
                  <a:schemeClr val="accent3">
                    <a:lumMod val="50000"/>
                  </a:schemeClr>
                </a:solidFill>
                <a:latin typeface="+mj-lt"/>
              </a:rPr>
              <a:t>Conservation/ Public Lands</a:t>
            </a:r>
            <a:r>
              <a:rPr lang="en-US" sz="2000" dirty="0">
                <a:solidFill>
                  <a:schemeClr val="accent3">
                    <a:lumMod val="50000"/>
                  </a:schemeClr>
                </a:solidFill>
                <a:latin typeface="+mj-lt"/>
              </a:rPr>
              <a:t>, turn on visualizations</a:t>
            </a:r>
          </a:p>
          <a:p>
            <a:pPr lvl="0"/>
            <a:r>
              <a:rPr lang="en-US" sz="2000" dirty="0">
                <a:solidFill>
                  <a:schemeClr val="accent3">
                    <a:lumMod val="50000"/>
                  </a:schemeClr>
                </a:solidFill>
                <a:latin typeface="+mj-lt"/>
              </a:rPr>
              <a:t>Click the color swatch arrow</a:t>
            </a:r>
          </a:p>
          <a:p>
            <a:pPr lvl="0"/>
            <a:r>
              <a:rPr lang="en-US" sz="2000" dirty="0">
                <a:solidFill>
                  <a:schemeClr val="accent3">
                    <a:lumMod val="50000"/>
                  </a:schemeClr>
                </a:solidFill>
                <a:latin typeface="+mj-lt"/>
              </a:rPr>
              <a:t>Drag upper slider or click in color gradient to select color</a:t>
            </a:r>
          </a:p>
          <a:p>
            <a:pPr lvl="0"/>
            <a:r>
              <a:rPr lang="en-US" sz="2000" dirty="0">
                <a:solidFill>
                  <a:schemeClr val="accent3">
                    <a:lumMod val="50000"/>
                  </a:schemeClr>
                </a:solidFill>
                <a:latin typeface="+mj-lt"/>
              </a:rPr>
              <a:t>Drag lower slider to adjust transparency</a:t>
            </a:r>
          </a:p>
          <a:p>
            <a:pPr lvl="0"/>
            <a:r>
              <a:rPr lang="en-US" sz="2000" dirty="0">
                <a:solidFill>
                  <a:schemeClr val="accent3">
                    <a:lumMod val="50000"/>
                  </a:schemeClr>
                </a:solidFill>
                <a:latin typeface="+mj-lt"/>
              </a:rPr>
              <a:t>Click </a:t>
            </a:r>
            <a:r>
              <a:rPr lang="en-US" sz="2000" b="1" dirty="0">
                <a:solidFill>
                  <a:schemeClr val="accent3">
                    <a:lumMod val="50000"/>
                  </a:schemeClr>
                </a:solidFill>
                <a:latin typeface="+mj-lt"/>
              </a:rPr>
              <a:t>Apply</a:t>
            </a:r>
            <a:r>
              <a:rPr lang="en-US" sz="2000" dirty="0">
                <a:solidFill>
                  <a:schemeClr val="accent3">
                    <a:lumMod val="50000"/>
                  </a:schemeClr>
                </a:solidFill>
                <a:latin typeface="+mj-lt"/>
              </a:rPr>
              <a:t> to view changes; click </a:t>
            </a:r>
            <a:r>
              <a:rPr lang="en-US" sz="2000" b="1" dirty="0">
                <a:solidFill>
                  <a:schemeClr val="accent3">
                    <a:lumMod val="50000"/>
                  </a:schemeClr>
                </a:solidFill>
                <a:latin typeface="+mj-lt"/>
              </a:rPr>
              <a:t>Done</a:t>
            </a:r>
            <a:r>
              <a:rPr lang="en-US" sz="2000" dirty="0">
                <a:solidFill>
                  <a:schemeClr val="accent3">
                    <a:lumMod val="50000"/>
                  </a:schemeClr>
                </a:solidFill>
                <a:latin typeface="+mj-lt"/>
              </a:rPr>
              <a:t> when finished</a:t>
            </a:r>
          </a:p>
          <a:p>
            <a:pPr lvl="0"/>
            <a:endParaRPr lang="en-US" sz="2000" dirty="0">
              <a:solidFill>
                <a:schemeClr val="accent3">
                  <a:lumMod val="50000"/>
                </a:schemeClr>
              </a:solidFill>
              <a:latin typeface="+mj-lt"/>
            </a:endParaRPr>
          </a:p>
          <a:p>
            <a:pPr>
              <a:spcBef>
                <a:spcPts val="1000"/>
              </a:spcBef>
            </a:pPr>
            <a:endParaRPr lang="en-US" sz="2000" dirty="0">
              <a:solidFill>
                <a:schemeClr val="accent3">
                  <a:lumMod val="50000"/>
                </a:schemeClr>
              </a:solidFill>
              <a:latin typeface="+mj-lt"/>
              <a:cs typeface="Arial" panose="020B0604020202020204" pitchFamily="34" charset="0"/>
            </a:endParaRPr>
          </a:p>
          <a:p>
            <a:pPr marL="274320" lvl="1" indent="0">
              <a:buNone/>
            </a:pPr>
            <a:endParaRPr lang="en-US" dirty="0">
              <a:solidFill>
                <a:schemeClr val="accent3">
                  <a:lumMod val="50000"/>
                </a:schemeClr>
              </a:solidFill>
              <a:latin typeface="+mj-lt"/>
            </a:endParaRPr>
          </a:p>
        </p:txBody>
      </p:sp>
      <p:pic>
        <p:nvPicPr>
          <p:cNvPr id="6" name="Picture 5" descr="transparency1.jpg"/>
          <p:cNvPicPr>
            <a:picLocks noChangeAspect="1"/>
          </p:cNvPicPr>
          <p:nvPr/>
        </p:nvPicPr>
        <p:blipFill>
          <a:blip r:embed="rId3" cstate="print"/>
          <a:stretch>
            <a:fillRect/>
          </a:stretch>
        </p:blipFill>
        <p:spPr>
          <a:xfrm>
            <a:off x="4343400" y="2133600"/>
            <a:ext cx="4512564" cy="3944017"/>
          </a:xfrm>
          <a:prstGeom prst="rect">
            <a:avLst/>
          </a:prstGeom>
          <a:ln w="3175">
            <a:solidFill>
              <a:schemeClr val="tx1"/>
            </a:solidFill>
          </a:ln>
          <a:effectLst>
            <a:outerShdw blurRad="50800" dist="38100" dir="2700000" algn="tl" rotWithShape="0">
              <a:prstClr val="black">
                <a:alpha val="40000"/>
              </a:prstClr>
            </a:outerShdw>
          </a:effectLst>
        </p:spPr>
      </p:pic>
      <p:pic>
        <p:nvPicPr>
          <p:cNvPr id="7" name="Picture 6" descr="transparency2.jpg"/>
          <p:cNvPicPr>
            <a:picLocks noChangeAspect="1"/>
          </p:cNvPicPr>
          <p:nvPr/>
        </p:nvPicPr>
        <p:blipFill>
          <a:blip r:embed="rId4" cstate="print"/>
          <a:stretch>
            <a:fillRect/>
          </a:stretch>
        </p:blipFill>
        <p:spPr>
          <a:xfrm>
            <a:off x="4343400" y="2133600"/>
            <a:ext cx="4512564" cy="3944016"/>
          </a:xfrm>
          <a:prstGeom prst="rect">
            <a:avLst/>
          </a:prstGeom>
          <a:ln w="3175">
            <a:solidFill>
              <a:schemeClr val="tx1"/>
            </a:solidFill>
          </a:ln>
          <a:effectLst>
            <a:outerShdw blurRad="50800" dist="38100" dir="2700000" algn="tl" rotWithShape="0">
              <a:prstClr val="black">
                <a:alpha val="40000"/>
              </a:prstClr>
            </a:outerShdw>
          </a:effectLst>
        </p:spPr>
      </p:pic>
      <p:sp>
        <p:nvSpPr>
          <p:cNvPr id="8" name="Title 1"/>
          <p:cNvSpPr txBox="1">
            <a:spLocks/>
          </p:cNvSpPr>
          <p:nvPr/>
        </p:nvSpPr>
        <p:spPr>
          <a:xfrm>
            <a:off x="304800" y="228600"/>
            <a:ext cx="8534400" cy="1524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3000" b="1" i="0" u="none" strike="noStrike" kern="1200" cap="none" spc="0" normalizeH="0" baseline="0" noProof="0" dirty="0">
              <a:ln>
                <a:noFill/>
              </a:ln>
              <a:solidFill>
                <a:schemeClr val="tx2"/>
              </a:solidFill>
              <a:effectLst/>
              <a:uLnTx/>
              <a:uFillTx/>
              <a:latin typeface="+mj-lt"/>
              <a:ea typeface="+mj-ea"/>
              <a:cs typeface="+mj-cs"/>
            </a:endParaRPr>
          </a:p>
          <a:p>
            <a:pPr lvl="0">
              <a:spcBef>
                <a:spcPct val="0"/>
              </a:spcBef>
              <a:defRPr/>
            </a:pPr>
            <a:r>
              <a:rPr kumimoji="0" lang="en-US" sz="2600" b="0" i="0" u="none" strike="noStrike" kern="1200" cap="none" spc="0" normalizeH="0" baseline="0" noProof="0" dirty="0">
                <a:ln>
                  <a:noFill/>
                </a:ln>
                <a:solidFill>
                  <a:schemeClr val="tx2"/>
                </a:solidFill>
                <a:effectLst/>
                <a:uLnTx/>
                <a:uFillTx/>
                <a:latin typeface="+mj-lt"/>
                <a:ea typeface="+mj-ea"/>
                <a:cs typeface="+mj-cs"/>
              </a:rPr>
              <a:t>2. </a:t>
            </a:r>
            <a:r>
              <a:rPr lang="en-US" sz="2600" dirty="0">
                <a:solidFill>
                  <a:schemeClr val="tx2"/>
                </a:solidFill>
                <a:latin typeface="+mj-lt"/>
              </a:rPr>
              <a:t>Turn on data layers and adjust colors and transparency.</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eekPond.jpg"/>
          <p:cNvPicPr>
            <a:picLocks noChangeAspect="1"/>
          </p:cNvPicPr>
          <p:nvPr/>
        </p:nvPicPr>
        <p:blipFill>
          <a:blip r:embed="rId3" cstate="print"/>
          <a:srcRect l="38801" t="24215"/>
          <a:stretch>
            <a:fillRect/>
          </a:stretch>
        </p:blipFill>
        <p:spPr>
          <a:xfrm>
            <a:off x="5181600" y="2445866"/>
            <a:ext cx="3231711" cy="3497734"/>
          </a:xfrm>
          <a:prstGeom prst="rect">
            <a:avLst/>
          </a:prstGeom>
          <a:ln w="3175">
            <a:solidFill>
              <a:schemeClr val="tx1"/>
            </a:solidFill>
          </a:ln>
          <a:effectLst>
            <a:outerShdw blurRad="50800" dist="38100" dir="2700000" algn="tl" rotWithShape="0">
              <a:prstClr val="black">
                <a:alpha val="40000"/>
              </a:prstClr>
            </a:outerShdw>
          </a:effectLst>
        </p:spPr>
      </p:pic>
      <p:sp>
        <p:nvSpPr>
          <p:cNvPr id="5"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kumimoji="0" lang="en-US" sz="2600" b="0" i="0" u="none" strike="noStrike" kern="1200" cap="none" spc="0" normalizeH="0" baseline="0" noProof="0" dirty="0">
                <a:ln>
                  <a:noFill/>
                </a:ln>
                <a:solidFill>
                  <a:schemeClr val="tx2"/>
                </a:solidFill>
                <a:effectLst/>
                <a:uLnTx/>
                <a:uFillTx/>
                <a:latin typeface="+mj-lt"/>
                <a:ea typeface="+mj-ea"/>
                <a:cs typeface="+mj-cs"/>
              </a:rPr>
              <a:t>3. Use the Clipping Tool to determine</a:t>
            </a:r>
            <a:r>
              <a:rPr lang="en-US" sz="2600" dirty="0">
                <a:solidFill>
                  <a:schemeClr val="tx2"/>
                </a:solidFill>
                <a:latin typeface="+mj-lt"/>
                <a:ea typeface="+mj-ea"/>
                <a:cs typeface="+mj-cs"/>
              </a:rPr>
              <a:t> how much of the Creek Pond Marsh CFA Core Area is already in conservation.  </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
        <p:nvSpPr>
          <p:cNvPr id="7" name="Content Placeholder 2"/>
          <p:cNvSpPr>
            <a:spLocks noGrp="1"/>
          </p:cNvSpPr>
          <p:nvPr>
            <p:ph idx="1"/>
          </p:nvPr>
        </p:nvSpPr>
        <p:spPr>
          <a:xfrm>
            <a:off x="381000" y="2286000"/>
            <a:ext cx="4343400" cy="4191000"/>
          </a:xfrm>
        </p:spPr>
        <p:txBody>
          <a:bodyPr>
            <a:normAutofit/>
          </a:bodyPr>
          <a:lstStyle/>
          <a:p>
            <a:pPr lvl="0"/>
            <a:endParaRPr lang="en-US" sz="2000" dirty="0">
              <a:solidFill>
                <a:schemeClr val="accent3">
                  <a:lumMod val="50000"/>
                </a:schemeClr>
              </a:solidFill>
              <a:latin typeface="+mj-lt"/>
            </a:endParaRPr>
          </a:p>
          <a:p>
            <a:pPr lvl="0"/>
            <a:r>
              <a:rPr lang="en-US" sz="2200" dirty="0">
                <a:solidFill>
                  <a:schemeClr val="accent3">
                    <a:lumMod val="50000"/>
                  </a:schemeClr>
                </a:solidFill>
                <a:latin typeface="+mj-lt"/>
              </a:rPr>
              <a:t>Zoom to Barrington</a:t>
            </a:r>
          </a:p>
          <a:p>
            <a:pPr lvl="0"/>
            <a:r>
              <a:rPr lang="en-US" sz="2200" dirty="0">
                <a:solidFill>
                  <a:schemeClr val="accent3">
                    <a:lumMod val="50000"/>
                  </a:schemeClr>
                </a:solidFill>
                <a:latin typeface="+mj-lt"/>
              </a:rPr>
              <a:t>Near the intersection of Rte 125 and Rte 4, find the Creek Pond Marsh CFA Core Area (orange polygon marked in the image with a star)</a:t>
            </a: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p:txBody>
      </p:sp>
    </p:spTree>
    <p:extLst>
      <p:ext uri="{BB962C8B-B14F-4D97-AF65-F5344CB8AC3E}">
        <p14:creationId xmlns:p14="http://schemas.microsoft.com/office/powerpoint/2010/main" val="3606202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0"/>
            <a:ext cx="3886200" cy="4191000"/>
          </a:xfrm>
        </p:spPr>
        <p:txBody>
          <a:bodyPr>
            <a:normAutofit/>
          </a:bodyPr>
          <a:lstStyle/>
          <a:p>
            <a:pPr lvl="0"/>
            <a:r>
              <a:rPr lang="en-US" sz="2000" dirty="0">
                <a:solidFill>
                  <a:schemeClr val="accent3">
                    <a:lumMod val="50000"/>
                  </a:schemeClr>
                </a:solidFill>
                <a:latin typeface="+mj-lt"/>
              </a:rPr>
              <a:t>Use the </a:t>
            </a:r>
            <a:r>
              <a:rPr lang="en-US" sz="2000" b="1" dirty="0">
                <a:solidFill>
                  <a:schemeClr val="accent3">
                    <a:lumMod val="50000"/>
                  </a:schemeClr>
                </a:solidFill>
                <a:latin typeface="+mj-lt"/>
              </a:rPr>
              <a:t>Identify Tool</a:t>
            </a:r>
            <a:r>
              <a:rPr lang="en-US" sz="2000" dirty="0">
                <a:solidFill>
                  <a:schemeClr val="accent3">
                    <a:lumMod val="50000"/>
                  </a:schemeClr>
                </a:solidFill>
                <a:latin typeface="+mj-lt"/>
              </a:rPr>
              <a:t> to select the Creek Pond Marsh CFA Core Area polygon</a:t>
            </a:r>
          </a:p>
          <a:p>
            <a:pPr lvl="0"/>
            <a:r>
              <a:rPr lang="en-US" sz="2000" dirty="0">
                <a:solidFill>
                  <a:schemeClr val="accent3">
                    <a:lumMod val="50000"/>
                  </a:schemeClr>
                </a:solidFill>
                <a:latin typeface="+mj-lt"/>
              </a:rPr>
              <a:t>Click on the record in the </a:t>
            </a:r>
            <a:r>
              <a:rPr lang="en-US" sz="2000" b="1" dirty="0">
                <a:solidFill>
                  <a:schemeClr val="accent3">
                    <a:lumMod val="50000"/>
                  </a:schemeClr>
                </a:solidFill>
                <a:latin typeface="+mj-lt"/>
              </a:rPr>
              <a:t>Identify Results </a:t>
            </a:r>
            <a:r>
              <a:rPr lang="en-US" sz="2000" dirty="0">
                <a:solidFill>
                  <a:schemeClr val="accent3">
                    <a:lumMod val="50000"/>
                  </a:schemeClr>
                </a:solidFill>
                <a:latin typeface="+mj-lt"/>
              </a:rPr>
              <a:t>to zoom in</a:t>
            </a: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p:txBody>
      </p:sp>
      <p:pic>
        <p:nvPicPr>
          <p:cNvPr id="7" name="Picture 6" descr="Identify1.jpg"/>
          <p:cNvPicPr>
            <a:picLocks noChangeAspect="1"/>
          </p:cNvPicPr>
          <p:nvPr/>
        </p:nvPicPr>
        <p:blipFill>
          <a:blip r:embed="rId3" cstate="print"/>
          <a:stretch>
            <a:fillRect/>
          </a:stretch>
        </p:blipFill>
        <p:spPr>
          <a:xfrm>
            <a:off x="4326636" y="2243614"/>
            <a:ext cx="4320540" cy="3776186"/>
          </a:xfrm>
          <a:prstGeom prst="rect">
            <a:avLst/>
          </a:prstGeom>
          <a:ln w="3175">
            <a:solidFill>
              <a:schemeClr val="tx1"/>
            </a:solidFill>
          </a:ln>
          <a:effectLst>
            <a:outerShdw blurRad="50800" dist="38100" dir="2700000" algn="tl" rotWithShape="0">
              <a:prstClr val="black">
                <a:alpha val="40000"/>
              </a:prstClr>
            </a:outerShdw>
          </a:effectLst>
        </p:spPr>
      </p:pic>
      <p:pic>
        <p:nvPicPr>
          <p:cNvPr id="8" name="Picture 7" descr="Identify2.jpg"/>
          <p:cNvPicPr>
            <a:picLocks noChangeAspect="1"/>
          </p:cNvPicPr>
          <p:nvPr/>
        </p:nvPicPr>
        <p:blipFill>
          <a:blip r:embed="rId4" cstate="print"/>
          <a:stretch>
            <a:fillRect/>
          </a:stretch>
        </p:blipFill>
        <p:spPr>
          <a:xfrm>
            <a:off x="4326636" y="2243614"/>
            <a:ext cx="4320540" cy="3776186"/>
          </a:xfrm>
          <a:prstGeom prst="rect">
            <a:avLst/>
          </a:prstGeom>
          <a:ln w="3175">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kumimoji="0" lang="en-US" sz="2600" b="0" i="0" u="none" strike="noStrike" kern="1200" cap="none" spc="0" normalizeH="0" baseline="0" noProof="0" dirty="0">
                <a:ln>
                  <a:noFill/>
                </a:ln>
                <a:solidFill>
                  <a:schemeClr val="tx2"/>
                </a:solidFill>
                <a:effectLst/>
                <a:uLnTx/>
                <a:uFillTx/>
                <a:latin typeface="+mj-lt"/>
                <a:ea typeface="+mj-ea"/>
                <a:cs typeface="+mj-cs"/>
              </a:rPr>
              <a:t>3. Use the Clipping Tool to determine how much of the Creek Pond Marsh CFA Core Area </a:t>
            </a:r>
            <a:r>
              <a:rPr kumimoji="0" lang="en-US" sz="2600" b="0" i="0" u="none" strike="noStrike" kern="1200" cap="none" spc="0" normalizeH="0" noProof="0" dirty="0">
                <a:ln>
                  <a:noFill/>
                </a:ln>
                <a:solidFill>
                  <a:schemeClr val="tx2"/>
                </a:solidFill>
                <a:effectLst/>
                <a:uLnTx/>
                <a:uFillTx/>
                <a:latin typeface="+mj-lt"/>
                <a:ea typeface="+mj-ea"/>
                <a:cs typeface="+mj-cs"/>
              </a:rPr>
              <a:t>is already in conservation.</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awing3.jpg"/>
          <p:cNvPicPr>
            <a:picLocks noChangeAspect="1"/>
          </p:cNvPicPr>
          <p:nvPr/>
        </p:nvPicPr>
        <p:blipFill>
          <a:blip r:embed="rId3" cstate="print"/>
          <a:stretch>
            <a:fillRect/>
          </a:stretch>
        </p:blipFill>
        <p:spPr>
          <a:xfrm>
            <a:off x="4327684" y="2419351"/>
            <a:ext cx="4359116" cy="3600449"/>
          </a:xfrm>
          <a:prstGeom prst="rect">
            <a:avLst/>
          </a:prstGeom>
          <a:ln w="3175">
            <a:solidFill>
              <a:schemeClr val="tx1"/>
            </a:solidFill>
          </a:ln>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381000" y="2362200"/>
            <a:ext cx="3962400" cy="4191000"/>
          </a:xfrm>
        </p:spPr>
        <p:txBody>
          <a:bodyPr>
            <a:normAutofit/>
          </a:bodyPr>
          <a:lstStyle/>
          <a:p>
            <a:pPr lvl="0"/>
            <a:r>
              <a:rPr lang="en-US" sz="2000" dirty="0">
                <a:solidFill>
                  <a:schemeClr val="accent3">
                    <a:lumMod val="50000"/>
                  </a:schemeClr>
                </a:solidFill>
                <a:latin typeface="+mj-lt"/>
              </a:rPr>
              <a:t>The </a:t>
            </a:r>
            <a:r>
              <a:rPr lang="en-US" sz="2000" b="1" dirty="0">
                <a:solidFill>
                  <a:schemeClr val="accent3">
                    <a:lumMod val="50000"/>
                  </a:schemeClr>
                </a:solidFill>
                <a:latin typeface="+mj-lt"/>
              </a:rPr>
              <a:t>Clipping Tool </a:t>
            </a:r>
            <a:r>
              <a:rPr lang="en-US" sz="2000" dirty="0">
                <a:solidFill>
                  <a:schemeClr val="accent3">
                    <a:lumMod val="50000"/>
                  </a:schemeClr>
                </a:solidFill>
                <a:latin typeface="+mj-lt"/>
              </a:rPr>
              <a:t>allows you to summarize a point, line, or polygon dataset within the boundary of a polygon dataset.</a:t>
            </a:r>
          </a:p>
          <a:p>
            <a:pPr lvl="0">
              <a:buNone/>
            </a:pPr>
            <a:endParaRPr lang="en-US" sz="18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p:txBody>
      </p:sp>
      <p:sp>
        <p:nvSpPr>
          <p:cNvPr id="7"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kumimoji="0" lang="en-US" sz="2600" b="0" i="0" u="none" strike="noStrike" kern="1200" cap="none" spc="0" normalizeH="0" baseline="0" noProof="0" dirty="0">
                <a:ln>
                  <a:noFill/>
                </a:ln>
                <a:solidFill>
                  <a:schemeClr val="tx2"/>
                </a:solidFill>
                <a:effectLst/>
                <a:uLnTx/>
                <a:uFillTx/>
                <a:latin typeface="+mj-lt"/>
                <a:ea typeface="+mj-ea"/>
                <a:cs typeface="+mj-cs"/>
              </a:rPr>
              <a:t>3. Use the Clipping Tool to determine</a:t>
            </a:r>
            <a:r>
              <a:rPr lang="en-US" sz="2600" dirty="0">
                <a:solidFill>
                  <a:schemeClr val="tx2"/>
                </a:solidFill>
                <a:latin typeface="+mj-lt"/>
                <a:ea typeface="+mj-ea"/>
                <a:cs typeface="+mj-cs"/>
              </a:rPr>
              <a:t> how much of the </a:t>
            </a:r>
            <a:r>
              <a:rPr kumimoji="0" lang="en-US" sz="2600" b="0" i="0" u="none" strike="noStrike" kern="1200" cap="none" spc="0" normalizeH="0" baseline="0" noProof="0" dirty="0">
                <a:ln>
                  <a:noFill/>
                </a:ln>
                <a:solidFill>
                  <a:schemeClr val="tx2"/>
                </a:solidFill>
                <a:effectLst/>
                <a:uLnTx/>
                <a:uFillTx/>
                <a:latin typeface="+mj-lt"/>
                <a:ea typeface="+mj-ea"/>
                <a:cs typeface="+mj-cs"/>
              </a:rPr>
              <a:t>Creek Pond Marsh CFA Core Area is already in conservation</a:t>
            </a:r>
          </a:p>
        </p:txBody>
      </p:sp>
    </p:spTree>
    <p:extLst>
      <p:ext uri="{BB962C8B-B14F-4D97-AF65-F5344CB8AC3E}">
        <p14:creationId xmlns:p14="http://schemas.microsoft.com/office/powerpoint/2010/main" val="3606202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362200"/>
            <a:ext cx="3962400" cy="4191000"/>
          </a:xfrm>
        </p:spPr>
        <p:txBody>
          <a:bodyPr>
            <a:normAutofit/>
          </a:bodyPr>
          <a:lstStyle/>
          <a:p>
            <a:pPr lvl="0"/>
            <a:r>
              <a:rPr lang="en-US" sz="2200" dirty="0">
                <a:solidFill>
                  <a:schemeClr val="accent3">
                    <a:lumMod val="50000"/>
                  </a:schemeClr>
                </a:solidFill>
                <a:latin typeface="+mj-lt"/>
              </a:rPr>
              <a:t>The first step in using the </a:t>
            </a:r>
            <a:r>
              <a:rPr lang="en-US" sz="2200" b="1" dirty="0">
                <a:solidFill>
                  <a:schemeClr val="accent3">
                    <a:lumMod val="50000"/>
                  </a:schemeClr>
                </a:solidFill>
                <a:latin typeface="+mj-lt"/>
              </a:rPr>
              <a:t>Clipping Tool</a:t>
            </a:r>
            <a:r>
              <a:rPr lang="en-US" sz="2200" dirty="0">
                <a:solidFill>
                  <a:schemeClr val="accent3">
                    <a:lumMod val="50000"/>
                  </a:schemeClr>
                </a:solidFill>
                <a:latin typeface="+mj-lt"/>
              </a:rPr>
              <a:t> is to select a polygon to clip to, which we have already done using the </a:t>
            </a:r>
            <a:r>
              <a:rPr lang="en-US" sz="2200" b="1" dirty="0">
                <a:solidFill>
                  <a:schemeClr val="accent3">
                    <a:lumMod val="50000"/>
                  </a:schemeClr>
                </a:solidFill>
                <a:latin typeface="+mj-lt"/>
              </a:rPr>
              <a:t>Identify Tool</a:t>
            </a:r>
          </a:p>
          <a:p>
            <a:pPr lvl="0"/>
            <a:r>
              <a:rPr lang="en-US" sz="2200" dirty="0">
                <a:solidFill>
                  <a:schemeClr val="accent3">
                    <a:lumMod val="50000"/>
                  </a:schemeClr>
                </a:solidFill>
                <a:latin typeface="+mj-lt"/>
              </a:rPr>
              <a:t>Next click the </a:t>
            </a:r>
            <a:r>
              <a:rPr lang="en-US" sz="2200" b="1" dirty="0">
                <a:solidFill>
                  <a:schemeClr val="accent3">
                    <a:lumMod val="50000"/>
                  </a:schemeClr>
                </a:solidFill>
                <a:latin typeface="+mj-lt"/>
              </a:rPr>
              <a:t>Panel Actions Menu</a:t>
            </a:r>
          </a:p>
          <a:p>
            <a:pPr lvl="0"/>
            <a:r>
              <a:rPr lang="en-US" sz="2200" dirty="0">
                <a:solidFill>
                  <a:schemeClr val="accent3">
                    <a:lumMod val="50000"/>
                  </a:schemeClr>
                </a:solidFill>
                <a:latin typeface="+mj-lt"/>
              </a:rPr>
              <a:t>Click </a:t>
            </a:r>
            <a:r>
              <a:rPr lang="en-US" sz="2200" b="1" dirty="0">
                <a:solidFill>
                  <a:schemeClr val="accent3">
                    <a:lumMod val="50000"/>
                  </a:schemeClr>
                </a:solidFill>
                <a:latin typeface="+mj-lt"/>
              </a:rPr>
              <a:t>Run Clipping Tool</a:t>
            </a:r>
          </a:p>
          <a:p>
            <a:pPr lvl="0">
              <a:buNone/>
            </a:pPr>
            <a:endParaRPr lang="en-US" sz="22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p:txBody>
      </p:sp>
      <p:sp>
        <p:nvSpPr>
          <p:cNvPr id="7"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kumimoji="0" lang="en-US" sz="2600" b="0" i="0" u="none" strike="noStrike" kern="1200" cap="none" spc="0" normalizeH="0" baseline="0" noProof="0" dirty="0">
                <a:ln>
                  <a:noFill/>
                </a:ln>
                <a:solidFill>
                  <a:schemeClr val="tx2"/>
                </a:solidFill>
                <a:effectLst/>
                <a:uLnTx/>
                <a:uFillTx/>
                <a:latin typeface="+mj-lt"/>
                <a:ea typeface="+mj-ea"/>
                <a:cs typeface="+mj-cs"/>
              </a:rPr>
              <a:t>3. Use the Clipping Tool to determin</a:t>
            </a:r>
            <a:r>
              <a:rPr lang="en-US" sz="2600" noProof="0" dirty="0">
                <a:solidFill>
                  <a:schemeClr val="tx2"/>
                </a:solidFill>
                <a:latin typeface="+mj-lt"/>
                <a:ea typeface="+mj-ea"/>
                <a:cs typeface="+mj-cs"/>
              </a:rPr>
              <a:t>e</a:t>
            </a:r>
            <a:r>
              <a:rPr lang="en-US" sz="2600" dirty="0">
                <a:solidFill>
                  <a:schemeClr val="tx2"/>
                </a:solidFill>
                <a:latin typeface="+mj-lt"/>
                <a:ea typeface="+mj-ea"/>
                <a:cs typeface="+mj-cs"/>
              </a:rPr>
              <a:t> how much of the </a:t>
            </a:r>
            <a:r>
              <a:rPr kumimoji="0" lang="en-US" sz="2600" b="0" i="0" u="none" strike="noStrike" kern="1200" cap="none" spc="0" normalizeH="0" baseline="0" noProof="0" dirty="0">
                <a:ln>
                  <a:noFill/>
                </a:ln>
                <a:solidFill>
                  <a:schemeClr val="tx2"/>
                </a:solidFill>
                <a:effectLst/>
                <a:uLnTx/>
                <a:uFillTx/>
                <a:latin typeface="+mj-lt"/>
                <a:ea typeface="+mj-ea"/>
                <a:cs typeface="+mj-cs"/>
              </a:rPr>
              <a:t>Creek Pond Marsh CFA Core Area is already in conservation</a:t>
            </a:r>
          </a:p>
        </p:txBody>
      </p:sp>
      <p:pic>
        <p:nvPicPr>
          <p:cNvPr id="6" name="Picture 5" descr="Clipping tool1.jpg"/>
          <p:cNvPicPr>
            <a:picLocks noChangeAspect="1"/>
          </p:cNvPicPr>
          <p:nvPr/>
        </p:nvPicPr>
        <p:blipFill>
          <a:blip r:embed="rId3" cstate="print"/>
          <a:stretch>
            <a:fillRect/>
          </a:stretch>
        </p:blipFill>
        <p:spPr>
          <a:xfrm>
            <a:off x="4366260" y="2472214"/>
            <a:ext cx="4320540" cy="3776186"/>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6202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2952"/>
            <a:ext cx="3810000" cy="4575048"/>
          </a:xfrm>
        </p:spPr>
        <p:txBody>
          <a:bodyPr>
            <a:normAutofit/>
          </a:bodyPr>
          <a:lstStyle/>
          <a:p>
            <a:pPr lvl="0"/>
            <a:r>
              <a:rPr lang="en-US" sz="2000" dirty="0">
                <a:solidFill>
                  <a:schemeClr val="accent3">
                    <a:lumMod val="50000"/>
                  </a:schemeClr>
                </a:solidFill>
                <a:latin typeface="+mj-lt"/>
              </a:rPr>
              <a:t>Select Conservation Focus Areas – 2006 (NH) as the </a:t>
            </a:r>
            <a:r>
              <a:rPr lang="en-US" sz="2000" b="1" dirty="0">
                <a:solidFill>
                  <a:schemeClr val="accent3">
                    <a:lumMod val="50000"/>
                  </a:schemeClr>
                </a:solidFill>
                <a:latin typeface="+mj-lt"/>
              </a:rPr>
              <a:t>Source Layer</a:t>
            </a:r>
          </a:p>
          <a:p>
            <a:pPr lvl="0"/>
            <a:r>
              <a:rPr lang="en-US" sz="2000" dirty="0">
                <a:solidFill>
                  <a:schemeClr val="accent3">
                    <a:lumMod val="50000"/>
                  </a:schemeClr>
                </a:solidFill>
                <a:latin typeface="+mj-lt"/>
              </a:rPr>
              <a:t>Click</a:t>
            </a:r>
            <a:r>
              <a:rPr lang="en-US" sz="2000" b="1" dirty="0">
                <a:solidFill>
                  <a:schemeClr val="accent3">
                    <a:lumMod val="50000"/>
                  </a:schemeClr>
                </a:solidFill>
                <a:latin typeface="+mj-lt"/>
              </a:rPr>
              <a:t> Next</a:t>
            </a:r>
          </a:p>
          <a:p>
            <a:pPr lvl="0"/>
            <a:r>
              <a:rPr lang="en-US" sz="2000" dirty="0">
                <a:solidFill>
                  <a:schemeClr val="accent3">
                    <a:lumMod val="50000"/>
                  </a:schemeClr>
                </a:solidFill>
                <a:latin typeface="+mj-lt"/>
              </a:rPr>
              <a:t>Choose </a:t>
            </a:r>
            <a:r>
              <a:rPr lang="en-US" sz="2000" b="1" dirty="0">
                <a:solidFill>
                  <a:schemeClr val="accent3">
                    <a:lumMod val="50000"/>
                  </a:schemeClr>
                </a:solidFill>
                <a:latin typeface="+mj-lt"/>
              </a:rPr>
              <a:t>Conservation and Public Lands </a:t>
            </a:r>
            <a:r>
              <a:rPr lang="en-US" sz="2000" dirty="0">
                <a:solidFill>
                  <a:schemeClr val="accent3">
                    <a:lumMod val="50000"/>
                  </a:schemeClr>
                </a:solidFill>
                <a:latin typeface="+mj-lt"/>
              </a:rPr>
              <a:t>as the </a:t>
            </a:r>
            <a:r>
              <a:rPr lang="en-US" sz="2000" b="1" dirty="0">
                <a:solidFill>
                  <a:schemeClr val="accent3">
                    <a:lumMod val="50000"/>
                  </a:schemeClr>
                </a:solidFill>
                <a:latin typeface="+mj-lt"/>
              </a:rPr>
              <a:t>Target Layer</a:t>
            </a:r>
            <a:r>
              <a:rPr lang="en-US" sz="2000" dirty="0">
                <a:solidFill>
                  <a:schemeClr val="accent3">
                    <a:lumMod val="50000"/>
                  </a:schemeClr>
                </a:solidFill>
                <a:latin typeface="+mj-lt"/>
              </a:rPr>
              <a:t> to clip</a:t>
            </a:r>
          </a:p>
          <a:p>
            <a:pPr lvl="0"/>
            <a:r>
              <a:rPr lang="en-US" sz="2000" dirty="0">
                <a:solidFill>
                  <a:schemeClr val="accent3">
                    <a:lumMod val="50000"/>
                  </a:schemeClr>
                </a:solidFill>
                <a:latin typeface="+mj-lt"/>
              </a:rPr>
              <a:t>Click</a:t>
            </a:r>
            <a:r>
              <a:rPr lang="en-US" sz="2000" b="1" dirty="0">
                <a:solidFill>
                  <a:schemeClr val="accent3">
                    <a:lumMod val="50000"/>
                  </a:schemeClr>
                </a:solidFill>
                <a:latin typeface="+mj-lt"/>
              </a:rPr>
              <a:t> Next</a:t>
            </a:r>
          </a:p>
          <a:p>
            <a:pPr lvl="0"/>
            <a:r>
              <a:rPr lang="en-US" sz="2000" dirty="0">
                <a:solidFill>
                  <a:schemeClr val="accent3">
                    <a:lumMod val="50000"/>
                  </a:schemeClr>
                </a:solidFill>
                <a:latin typeface="+mj-lt"/>
              </a:rPr>
              <a:t>Choose</a:t>
            </a:r>
            <a:r>
              <a:rPr lang="en-US" sz="2000" b="1" dirty="0">
                <a:solidFill>
                  <a:schemeClr val="accent3">
                    <a:lumMod val="50000"/>
                  </a:schemeClr>
                </a:solidFill>
                <a:latin typeface="+mj-lt"/>
              </a:rPr>
              <a:t> None </a:t>
            </a:r>
            <a:r>
              <a:rPr lang="en-US" sz="2000" dirty="0">
                <a:solidFill>
                  <a:schemeClr val="accent3">
                    <a:lumMod val="50000"/>
                  </a:schemeClr>
                </a:solidFill>
                <a:latin typeface="+mj-lt"/>
              </a:rPr>
              <a:t>as the Grouping Field (we will not further group these results)</a:t>
            </a:r>
          </a:p>
          <a:p>
            <a:pPr lvl="0"/>
            <a:r>
              <a:rPr lang="en-US" sz="2000" dirty="0">
                <a:solidFill>
                  <a:schemeClr val="accent3">
                    <a:lumMod val="50000"/>
                  </a:schemeClr>
                </a:solidFill>
                <a:latin typeface="+mj-lt"/>
              </a:rPr>
              <a:t>Click</a:t>
            </a:r>
            <a:r>
              <a:rPr lang="en-US" sz="2000" b="1" dirty="0">
                <a:solidFill>
                  <a:schemeClr val="accent3">
                    <a:lumMod val="50000"/>
                  </a:schemeClr>
                </a:solidFill>
                <a:latin typeface="+mj-lt"/>
              </a:rPr>
              <a:t> Done</a:t>
            </a:r>
          </a:p>
          <a:p>
            <a:pPr lvl="0">
              <a:buNone/>
            </a:pPr>
            <a:endParaRPr lang="en-US" sz="18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p:txBody>
      </p:sp>
      <p:pic>
        <p:nvPicPr>
          <p:cNvPr id="7" name="Picture 6" descr="Identify4.jpg"/>
          <p:cNvPicPr>
            <a:picLocks noChangeAspect="1"/>
          </p:cNvPicPr>
          <p:nvPr/>
        </p:nvPicPr>
        <p:blipFill>
          <a:blip r:embed="rId3" cstate="print"/>
          <a:stretch>
            <a:fillRect/>
          </a:stretch>
        </p:blipFill>
        <p:spPr>
          <a:xfrm>
            <a:off x="4267200" y="2380583"/>
            <a:ext cx="4512564" cy="3944017"/>
          </a:xfrm>
          <a:prstGeom prst="rect">
            <a:avLst/>
          </a:prstGeom>
          <a:ln w="3175">
            <a:solidFill>
              <a:schemeClr val="tx1"/>
            </a:solidFill>
          </a:ln>
          <a:effectLst>
            <a:outerShdw blurRad="50800" dist="38100" dir="2700000" algn="tl" rotWithShape="0">
              <a:prstClr val="black">
                <a:alpha val="40000"/>
              </a:prstClr>
            </a:outerShdw>
          </a:effectLst>
        </p:spPr>
      </p:pic>
      <p:pic>
        <p:nvPicPr>
          <p:cNvPr id="8" name="Picture 7" descr="Identify5.jpg"/>
          <p:cNvPicPr>
            <a:picLocks noChangeAspect="1"/>
          </p:cNvPicPr>
          <p:nvPr/>
        </p:nvPicPr>
        <p:blipFill>
          <a:blip r:embed="rId4" cstate="print"/>
          <a:stretch>
            <a:fillRect/>
          </a:stretch>
        </p:blipFill>
        <p:spPr>
          <a:xfrm>
            <a:off x="4267200" y="2380583"/>
            <a:ext cx="4512564" cy="3944017"/>
          </a:xfrm>
          <a:prstGeom prst="rect">
            <a:avLst/>
          </a:prstGeom>
          <a:ln w="3175">
            <a:solidFill>
              <a:schemeClr val="tx1"/>
            </a:solidFill>
          </a:ln>
        </p:spPr>
      </p:pic>
      <p:pic>
        <p:nvPicPr>
          <p:cNvPr id="9" name="Picture 8" descr="Clipping tool4.jpg"/>
          <p:cNvPicPr>
            <a:picLocks noChangeAspect="1"/>
          </p:cNvPicPr>
          <p:nvPr/>
        </p:nvPicPr>
        <p:blipFill>
          <a:blip r:embed="rId5" cstate="print"/>
          <a:stretch>
            <a:fillRect/>
          </a:stretch>
        </p:blipFill>
        <p:spPr>
          <a:xfrm>
            <a:off x="4267200" y="2380583"/>
            <a:ext cx="4512564" cy="3944017"/>
          </a:xfrm>
          <a:prstGeom prst="rect">
            <a:avLst/>
          </a:prstGeom>
          <a:ln w="3175">
            <a:solidFill>
              <a:schemeClr val="tx1"/>
            </a:solidFill>
          </a:ln>
          <a:effectLst>
            <a:outerShdw blurRad="50800" dist="38100" dir="2700000" algn="tl" rotWithShape="0">
              <a:prstClr val="black">
                <a:alpha val="40000"/>
              </a:prstClr>
            </a:outerShdw>
          </a:effectLst>
        </p:spPr>
      </p:pic>
      <p:sp>
        <p:nvSpPr>
          <p:cNvPr id="11"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kumimoji="0" lang="en-US" sz="2600" b="0" i="0" u="none" strike="noStrike" kern="1200" cap="none" spc="0" normalizeH="0" baseline="0" noProof="0" dirty="0">
                <a:ln>
                  <a:noFill/>
                </a:ln>
                <a:solidFill>
                  <a:schemeClr val="tx2"/>
                </a:solidFill>
                <a:effectLst/>
                <a:uLnTx/>
                <a:uFillTx/>
                <a:latin typeface="+mj-lt"/>
                <a:ea typeface="+mj-ea"/>
                <a:cs typeface="+mj-cs"/>
              </a:rPr>
              <a:t>3. Use the Clipping Tool to determin</a:t>
            </a:r>
            <a:r>
              <a:rPr lang="en-US" sz="2600" noProof="0" dirty="0">
                <a:solidFill>
                  <a:schemeClr val="tx2"/>
                </a:solidFill>
                <a:latin typeface="+mj-lt"/>
                <a:ea typeface="+mj-ea"/>
                <a:cs typeface="+mj-cs"/>
              </a:rPr>
              <a:t>e</a:t>
            </a:r>
            <a:r>
              <a:rPr lang="en-US" sz="2600" dirty="0">
                <a:solidFill>
                  <a:schemeClr val="tx2"/>
                </a:solidFill>
                <a:latin typeface="+mj-lt"/>
                <a:ea typeface="+mj-ea"/>
                <a:cs typeface="+mj-cs"/>
              </a:rPr>
              <a:t> how much of the </a:t>
            </a:r>
            <a:r>
              <a:rPr kumimoji="0" lang="en-US" sz="2600" b="0" i="0" u="none" strike="noStrike" kern="1200" cap="none" spc="0" normalizeH="0" baseline="0" noProof="0" dirty="0">
                <a:ln>
                  <a:noFill/>
                </a:ln>
                <a:solidFill>
                  <a:schemeClr val="tx2"/>
                </a:solidFill>
                <a:effectLst/>
                <a:uLnTx/>
                <a:uFillTx/>
                <a:latin typeface="+mj-lt"/>
                <a:ea typeface="+mj-ea"/>
                <a:cs typeface="+mj-cs"/>
              </a:rPr>
              <a:t>Creek Pond Marsh CFA Core </a:t>
            </a:r>
            <a:r>
              <a:rPr kumimoji="0" lang="en-US" sz="2600" b="0" i="0" u="none" strike="noStrike" kern="1200" cap="none" spc="0" normalizeH="0" baseline="0" noProof="0">
                <a:ln>
                  <a:noFill/>
                </a:ln>
                <a:solidFill>
                  <a:schemeClr val="tx2"/>
                </a:solidFill>
                <a:effectLst/>
                <a:uLnTx/>
                <a:uFillTx/>
                <a:latin typeface="+mj-lt"/>
                <a:ea typeface="+mj-ea"/>
                <a:cs typeface="+mj-cs"/>
              </a:rPr>
              <a:t>Area is </a:t>
            </a:r>
            <a:r>
              <a:rPr kumimoji="0" lang="en-US" sz="2600" b="0" i="0" u="none" strike="noStrike" kern="1200" cap="none" spc="0" normalizeH="0" baseline="0" noProof="0" dirty="0">
                <a:ln>
                  <a:noFill/>
                </a:ln>
                <a:solidFill>
                  <a:schemeClr val="tx2"/>
                </a:solidFill>
                <a:effectLst/>
                <a:uLnTx/>
                <a:uFillTx/>
                <a:latin typeface="+mj-lt"/>
                <a:ea typeface="+mj-ea"/>
                <a:cs typeface="+mj-cs"/>
              </a:rPr>
              <a:t>already in conservation</a:t>
            </a:r>
          </a:p>
        </p:txBody>
      </p:sp>
    </p:spTree>
    <p:extLst>
      <p:ext uri="{BB962C8B-B14F-4D97-AF65-F5344CB8AC3E}">
        <p14:creationId xmlns:p14="http://schemas.microsoft.com/office/powerpoint/2010/main" val="3606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600200"/>
          </a:xfrm>
        </p:spPr>
        <p:txBody>
          <a:bodyPr>
            <a:noAutofit/>
          </a:bodyPr>
          <a:lstStyle/>
          <a:p>
            <a:pPr>
              <a:lnSpc>
                <a:spcPct val="150000"/>
              </a:lnSpc>
            </a:pPr>
            <a:r>
              <a:rPr lang="en-US" sz="3200" b="1" dirty="0"/>
              <a:t>Training Exercise 1 – Explore the Coastal Viewer</a:t>
            </a:r>
            <a:br>
              <a:rPr lang="en-US" sz="3000" b="1" dirty="0"/>
            </a:br>
            <a:r>
              <a:rPr lang="en-US" sz="2600" dirty="0"/>
              <a:t>1. Get to Know the Interface</a:t>
            </a:r>
          </a:p>
        </p:txBody>
      </p:sp>
      <p:sp>
        <p:nvSpPr>
          <p:cNvPr id="3" name="Content Placeholder 2"/>
          <p:cNvSpPr>
            <a:spLocks noGrp="1"/>
          </p:cNvSpPr>
          <p:nvPr>
            <p:ph idx="1"/>
          </p:nvPr>
        </p:nvSpPr>
        <p:spPr>
          <a:xfrm>
            <a:off x="457200" y="2133600"/>
            <a:ext cx="3581400" cy="4267200"/>
          </a:xfrm>
        </p:spPr>
        <p:txBody>
          <a:bodyPr>
            <a:normAutofit/>
          </a:bodyPr>
          <a:lstStyle/>
          <a:p>
            <a:pPr>
              <a:spcBef>
                <a:spcPts val="1000"/>
              </a:spcBef>
            </a:pPr>
            <a:r>
              <a:rPr lang="en-US" sz="2000" dirty="0">
                <a:solidFill>
                  <a:schemeClr val="accent3">
                    <a:lumMod val="50000"/>
                  </a:schemeClr>
                </a:solidFill>
                <a:latin typeface="+mj-lt"/>
                <a:cs typeface="Arial" panose="020B0604020202020204" pitchFamily="34" charset="0"/>
              </a:rPr>
              <a:t>The </a:t>
            </a:r>
            <a:r>
              <a:rPr lang="en-US" sz="2000" b="1" dirty="0">
                <a:solidFill>
                  <a:schemeClr val="accent3">
                    <a:lumMod val="50000"/>
                  </a:schemeClr>
                </a:solidFill>
                <a:latin typeface="+mj-lt"/>
                <a:cs typeface="Arial" panose="020B0604020202020204" pitchFamily="34" charset="0"/>
              </a:rPr>
              <a:t>Toolbar</a:t>
            </a:r>
            <a:r>
              <a:rPr lang="en-US" sz="2000" dirty="0">
                <a:solidFill>
                  <a:schemeClr val="accent3">
                    <a:lumMod val="50000"/>
                  </a:schemeClr>
                </a:solidFill>
                <a:latin typeface="+mj-lt"/>
                <a:cs typeface="Arial" panose="020B0604020202020204" pitchFamily="34" charset="0"/>
              </a:rPr>
              <a:t> buttons allow you to manipulate the map</a:t>
            </a:r>
          </a:p>
          <a:p>
            <a:pPr>
              <a:spcBef>
                <a:spcPts val="1000"/>
              </a:spcBef>
            </a:pPr>
            <a:r>
              <a:rPr lang="en-US" sz="2000" dirty="0">
                <a:solidFill>
                  <a:schemeClr val="accent3">
                    <a:lumMod val="50000"/>
                  </a:schemeClr>
                </a:solidFill>
                <a:latin typeface="+mj-lt"/>
                <a:cs typeface="Arial" panose="020B0604020202020204" pitchFamily="34" charset="0"/>
              </a:rPr>
              <a:t>Toolbars are arranged in </a:t>
            </a:r>
            <a:r>
              <a:rPr lang="en-US" sz="2000" b="1" dirty="0">
                <a:solidFill>
                  <a:schemeClr val="accent3">
                    <a:lumMod val="50000"/>
                  </a:schemeClr>
                </a:solidFill>
                <a:latin typeface="+mj-lt"/>
                <a:cs typeface="Arial" panose="020B0604020202020204" pitchFamily="34" charset="0"/>
              </a:rPr>
              <a:t>Tabs</a:t>
            </a:r>
          </a:p>
          <a:p>
            <a:pPr>
              <a:spcBef>
                <a:spcPts val="1000"/>
              </a:spcBef>
            </a:pPr>
            <a:r>
              <a:rPr lang="en-US" sz="2000" dirty="0">
                <a:solidFill>
                  <a:schemeClr val="accent3">
                    <a:lumMod val="50000"/>
                  </a:schemeClr>
                </a:solidFill>
                <a:latin typeface="+mj-lt"/>
                <a:cs typeface="Arial" panose="020B0604020202020204" pitchFamily="34" charset="0"/>
              </a:rPr>
              <a:t>Table of Contents will be displayed in the </a:t>
            </a:r>
            <a:r>
              <a:rPr lang="en-US" sz="2000" b="1" dirty="0">
                <a:solidFill>
                  <a:schemeClr val="accent3">
                    <a:lumMod val="50000"/>
                  </a:schemeClr>
                </a:solidFill>
                <a:latin typeface="+mj-lt"/>
                <a:cs typeface="Arial" panose="020B0604020202020204" pitchFamily="34" charset="0"/>
              </a:rPr>
              <a:t>Map Layers Panel</a:t>
            </a:r>
          </a:p>
          <a:p>
            <a:pPr>
              <a:spcBef>
                <a:spcPts val="1000"/>
              </a:spcBef>
            </a:pPr>
            <a:r>
              <a:rPr lang="en-US" sz="2000" dirty="0">
                <a:solidFill>
                  <a:schemeClr val="accent3">
                    <a:lumMod val="50000"/>
                  </a:schemeClr>
                </a:solidFill>
                <a:latin typeface="+mj-lt"/>
                <a:cs typeface="Arial" panose="020B0604020202020204" pitchFamily="34" charset="0"/>
              </a:rPr>
              <a:t>Turn on and off the </a:t>
            </a:r>
            <a:r>
              <a:rPr lang="en-US" sz="2000" b="1" dirty="0">
                <a:solidFill>
                  <a:schemeClr val="accent3">
                    <a:lumMod val="50000"/>
                  </a:schemeClr>
                </a:solidFill>
                <a:latin typeface="+mj-lt"/>
                <a:cs typeface="Arial" panose="020B0604020202020204" pitchFamily="34" charset="0"/>
              </a:rPr>
              <a:t>Overview Map </a:t>
            </a:r>
            <a:r>
              <a:rPr lang="en-US" sz="2000" dirty="0">
                <a:solidFill>
                  <a:schemeClr val="accent3">
                    <a:lumMod val="50000"/>
                  </a:schemeClr>
                </a:solidFill>
                <a:latin typeface="+mj-lt"/>
                <a:cs typeface="Arial" panose="020B0604020202020204" pitchFamily="34" charset="0"/>
              </a:rPr>
              <a:t>by clicking the arrow in the lower right corner</a:t>
            </a:r>
          </a:p>
          <a:p>
            <a:pPr>
              <a:spcBef>
                <a:spcPts val="1000"/>
              </a:spcBef>
            </a:pPr>
            <a:endParaRPr lang="en-US" sz="2000" dirty="0">
              <a:solidFill>
                <a:schemeClr val="accent3">
                  <a:lumMod val="50000"/>
                </a:schemeClr>
              </a:solidFill>
              <a:latin typeface="+mj-lt"/>
              <a:cs typeface="Arial" panose="020B0604020202020204" pitchFamily="34" charset="0"/>
            </a:endParaRPr>
          </a:p>
        </p:txBody>
      </p:sp>
      <p:pic>
        <p:nvPicPr>
          <p:cNvPr id="5" name="Picture 4" descr="UsingCV.jpg"/>
          <p:cNvPicPr>
            <a:picLocks noChangeAspect="1"/>
          </p:cNvPicPr>
          <p:nvPr/>
        </p:nvPicPr>
        <p:blipFill>
          <a:blip r:embed="rId3" cstate="print"/>
          <a:stretch>
            <a:fillRect/>
          </a:stretch>
        </p:blipFill>
        <p:spPr>
          <a:xfrm>
            <a:off x="4156329" y="2133601"/>
            <a:ext cx="4530471" cy="3706749"/>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6202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awing3.jpg"/>
          <p:cNvPicPr>
            <a:picLocks noChangeAspect="1"/>
          </p:cNvPicPr>
          <p:nvPr/>
        </p:nvPicPr>
        <p:blipFill>
          <a:blip r:embed="rId3" cstate="print"/>
          <a:stretch>
            <a:fillRect/>
          </a:stretch>
        </p:blipFill>
        <p:spPr>
          <a:xfrm>
            <a:off x="4366260" y="2396014"/>
            <a:ext cx="4320540" cy="3776186"/>
          </a:xfrm>
          <a:prstGeom prst="rect">
            <a:avLst/>
          </a:prstGeom>
          <a:ln w="3175">
            <a:solidFill>
              <a:schemeClr val="tx1"/>
            </a:solidFill>
          </a:ln>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381000" y="2438400"/>
            <a:ext cx="3962400" cy="4495800"/>
          </a:xfrm>
        </p:spPr>
        <p:txBody>
          <a:bodyPr>
            <a:normAutofit/>
          </a:bodyPr>
          <a:lstStyle/>
          <a:p>
            <a:pPr lvl="0"/>
            <a:r>
              <a:rPr lang="en-US" sz="2000" dirty="0">
                <a:solidFill>
                  <a:schemeClr val="accent3">
                    <a:lumMod val="50000"/>
                  </a:schemeClr>
                </a:solidFill>
                <a:latin typeface="+mj-lt"/>
              </a:rPr>
              <a:t>Click </a:t>
            </a:r>
            <a:r>
              <a:rPr lang="en-US" sz="2000" b="1" dirty="0">
                <a:solidFill>
                  <a:schemeClr val="accent3">
                    <a:lumMod val="50000"/>
                  </a:schemeClr>
                </a:solidFill>
                <a:latin typeface="+mj-lt"/>
              </a:rPr>
              <a:t>Generate </a:t>
            </a:r>
            <a:r>
              <a:rPr lang="en-US" sz="2000" b="1" dirty="0" err="1">
                <a:solidFill>
                  <a:schemeClr val="accent3">
                    <a:lumMod val="50000"/>
                  </a:schemeClr>
                </a:solidFill>
                <a:latin typeface="+mj-lt"/>
              </a:rPr>
              <a:t>pdf</a:t>
            </a:r>
            <a:endParaRPr lang="en-US" sz="2000" b="1" dirty="0">
              <a:solidFill>
                <a:schemeClr val="accent3">
                  <a:lumMod val="50000"/>
                </a:schemeClr>
              </a:solidFill>
              <a:latin typeface="+mj-lt"/>
            </a:endParaRPr>
          </a:p>
          <a:p>
            <a:pPr lvl="0"/>
            <a:r>
              <a:rPr lang="en-US" sz="2000" dirty="0">
                <a:solidFill>
                  <a:schemeClr val="accent3">
                    <a:lumMod val="50000"/>
                  </a:schemeClr>
                </a:solidFill>
                <a:latin typeface="+mj-lt"/>
              </a:rPr>
              <a:t>Click</a:t>
            </a:r>
            <a:r>
              <a:rPr lang="en-US" sz="2000" b="1" dirty="0">
                <a:solidFill>
                  <a:schemeClr val="accent3">
                    <a:lumMod val="50000"/>
                  </a:schemeClr>
                </a:solidFill>
                <a:latin typeface="+mj-lt"/>
              </a:rPr>
              <a:t> Download</a:t>
            </a:r>
          </a:p>
          <a:p>
            <a:pPr lvl="0"/>
            <a:r>
              <a:rPr lang="en-US" sz="2000" dirty="0">
                <a:solidFill>
                  <a:schemeClr val="accent3">
                    <a:lumMod val="50000"/>
                  </a:schemeClr>
                </a:solidFill>
                <a:latin typeface="+mj-lt"/>
              </a:rPr>
              <a:t>Downloading procedure may vary depending on your web browser</a:t>
            </a:r>
          </a:p>
          <a:p>
            <a:pPr lvl="0"/>
            <a:r>
              <a:rPr lang="en-US" sz="2000" dirty="0">
                <a:solidFill>
                  <a:schemeClr val="accent3">
                    <a:lumMod val="50000"/>
                  </a:schemeClr>
                </a:solidFill>
                <a:latin typeface="+mj-lt"/>
              </a:rPr>
              <a:t>Open the resulting </a:t>
            </a:r>
            <a:r>
              <a:rPr lang="en-US" sz="2000" dirty="0" err="1">
                <a:solidFill>
                  <a:schemeClr val="accent3">
                    <a:lumMod val="50000"/>
                  </a:schemeClr>
                </a:solidFill>
                <a:latin typeface="+mj-lt"/>
              </a:rPr>
              <a:t>pdf</a:t>
            </a:r>
            <a:r>
              <a:rPr lang="en-US" sz="2000" dirty="0">
                <a:solidFill>
                  <a:schemeClr val="accent3">
                    <a:lumMod val="50000"/>
                  </a:schemeClr>
                </a:solidFill>
                <a:latin typeface="+mj-lt"/>
              </a:rPr>
              <a:t> to view your Clipping Tool results</a:t>
            </a:r>
            <a:endParaRPr lang="en-US" sz="18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p:txBody>
      </p:sp>
      <p:pic>
        <p:nvPicPr>
          <p:cNvPr id="9" name="Picture 8" descr="Identify7.jpg"/>
          <p:cNvPicPr>
            <a:picLocks noChangeAspect="1"/>
          </p:cNvPicPr>
          <p:nvPr/>
        </p:nvPicPr>
        <p:blipFill>
          <a:blip r:embed="rId4" cstate="print"/>
          <a:stretch>
            <a:fillRect/>
          </a:stretch>
        </p:blipFill>
        <p:spPr>
          <a:xfrm>
            <a:off x="4366260" y="2362200"/>
            <a:ext cx="4320540" cy="3776186"/>
          </a:xfrm>
          <a:prstGeom prst="rect">
            <a:avLst/>
          </a:prstGeom>
        </p:spPr>
      </p:pic>
      <p:sp>
        <p:nvSpPr>
          <p:cNvPr id="7"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kumimoji="0" lang="en-US" sz="2600" b="0" i="0" u="none" strike="noStrike" kern="1200" cap="none" spc="0" normalizeH="0" baseline="0" noProof="0" dirty="0">
                <a:ln>
                  <a:noFill/>
                </a:ln>
                <a:solidFill>
                  <a:schemeClr val="tx2"/>
                </a:solidFill>
                <a:effectLst/>
                <a:uLnTx/>
                <a:uFillTx/>
                <a:latin typeface="+mj-lt"/>
                <a:ea typeface="+mj-ea"/>
                <a:cs typeface="+mj-cs"/>
              </a:rPr>
              <a:t>3. Use the Clipping Tool to determin</a:t>
            </a:r>
            <a:r>
              <a:rPr lang="en-US" sz="2600" noProof="0" dirty="0">
                <a:solidFill>
                  <a:schemeClr val="tx2"/>
                </a:solidFill>
                <a:latin typeface="+mj-lt"/>
                <a:ea typeface="+mj-ea"/>
                <a:cs typeface="+mj-cs"/>
              </a:rPr>
              <a:t>e</a:t>
            </a:r>
            <a:r>
              <a:rPr lang="en-US" sz="2600" dirty="0">
                <a:solidFill>
                  <a:schemeClr val="tx2"/>
                </a:solidFill>
                <a:latin typeface="+mj-lt"/>
                <a:ea typeface="+mj-ea"/>
                <a:cs typeface="+mj-cs"/>
              </a:rPr>
              <a:t> how much of the </a:t>
            </a:r>
            <a:r>
              <a:rPr kumimoji="0" lang="en-US" sz="2600" b="0" i="0" u="none" strike="noStrike" kern="1200" cap="none" spc="0" normalizeH="0" baseline="0" noProof="0" dirty="0">
                <a:ln>
                  <a:noFill/>
                </a:ln>
                <a:solidFill>
                  <a:schemeClr val="tx2"/>
                </a:solidFill>
                <a:effectLst/>
                <a:uLnTx/>
                <a:uFillTx/>
                <a:latin typeface="+mj-lt"/>
                <a:ea typeface="+mj-ea"/>
                <a:cs typeface="+mj-cs"/>
              </a:rPr>
              <a:t>Creek Pond Marsh CFA Core Area is already in conservation</a:t>
            </a:r>
          </a:p>
        </p:txBody>
      </p:sp>
    </p:spTree>
    <p:extLst>
      <p:ext uri="{BB962C8B-B14F-4D97-AF65-F5344CB8AC3E}">
        <p14:creationId xmlns:p14="http://schemas.microsoft.com/office/powerpoint/2010/main" val="3606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awing3.jpg"/>
          <p:cNvPicPr>
            <a:picLocks noChangeAspect="1"/>
          </p:cNvPicPr>
          <p:nvPr/>
        </p:nvPicPr>
        <p:blipFill>
          <a:blip r:embed="rId3" cstate="print"/>
          <a:srcRect l="38020" t="25397"/>
          <a:stretch>
            <a:fillRect/>
          </a:stretch>
        </p:blipFill>
        <p:spPr>
          <a:xfrm>
            <a:off x="4724400" y="2209800"/>
            <a:ext cx="3908938" cy="3886200"/>
          </a:xfrm>
          <a:prstGeom prst="rect">
            <a:avLst/>
          </a:prstGeom>
          <a:ln w="3175">
            <a:solidFill>
              <a:schemeClr val="tx1"/>
            </a:solidFill>
          </a:ln>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381000" y="3200400"/>
            <a:ext cx="4191000" cy="3048000"/>
          </a:xfrm>
        </p:spPr>
        <p:txBody>
          <a:bodyPr>
            <a:normAutofit lnSpcReduction="10000"/>
          </a:bodyPr>
          <a:lstStyle/>
          <a:p>
            <a:pPr lvl="0"/>
            <a:r>
              <a:rPr lang="en-US" sz="2000" dirty="0">
                <a:solidFill>
                  <a:schemeClr val="accent3">
                    <a:lumMod val="50000"/>
                  </a:schemeClr>
                </a:solidFill>
                <a:latin typeface="+mj-lt"/>
              </a:rPr>
              <a:t>The Report gives the area (in ft</a:t>
            </a:r>
            <a:r>
              <a:rPr lang="en-US" sz="2000" baseline="30000" dirty="0">
                <a:solidFill>
                  <a:schemeClr val="accent3">
                    <a:lumMod val="50000"/>
                  </a:schemeClr>
                </a:solidFill>
                <a:latin typeface="+mj-lt"/>
              </a:rPr>
              <a:t>2</a:t>
            </a:r>
            <a:r>
              <a:rPr lang="en-US" sz="2000" dirty="0">
                <a:solidFill>
                  <a:schemeClr val="accent3">
                    <a:lumMod val="50000"/>
                  </a:schemeClr>
                </a:solidFill>
                <a:latin typeface="+mj-lt"/>
              </a:rPr>
              <a:t>) of Conservation/Public Lands within the Creek Pond Marsh CFA</a:t>
            </a:r>
          </a:p>
          <a:p>
            <a:pPr lvl="0"/>
            <a:r>
              <a:rPr lang="en-US" sz="2000" dirty="0">
                <a:solidFill>
                  <a:schemeClr val="accent3">
                    <a:lumMod val="50000"/>
                  </a:schemeClr>
                </a:solidFill>
                <a:latin typeface="+mj-lt"/>
              </a:rPr>
              <a:t>Find the </a:t>
            </a:r>
            <a:r>
              <a:rPr lang="en-US" sz="2000" dirty="0" err="1">
                <a:solidFill>
                  <a:schemeClr val="accent3">
                    <a:lumMod val="50000"/>
                  </a:schemeClr>
                </a:solidFill>
                <a:latin typeface="+mj-lt"/>
              </a:rPr>
              <a:t>Shape_Area</a:t>
            </a:r>
            <a:r>
              <a:rPr lang="en-US" sz="2000" dirty="0">
                <a:solidFill>
                  <a:schemeClr val="accent3">
                    <a:lumMod val="50000"/>
                  </a:schemeClr>
                </a:solidFill>
                <a:latin typeface="+mj-lt"/>
              </a:rPr>
              <a:t> (in ft</a:t>
            </a:r>
            <a:r>
              <a:rPr lang="en-US" sz="2000" baseline="30000" dirty="0">
                <a:solidFill>
                  <a:schemeClr val="accent3">
                    <a:lumMod val="50000"/>
                  </a:schemeClr>
                </a:solidFill>
                <a:latin typeface="+mj-lt"/>
              </a:rPr>
              <a:t>2</a:t>
            </a:r>
            <a:r>
              <a:rPr lang="en-US" sz="2000" dirty="0">
                <a:solidFill>
                  <a:schemeClr val="accent3">
                    <a:lumMod val="50000"/>
                  </a:schemeClr>
                </a:solidFill>
                <a:latin typeface="+mj-lt"/>
              </a:rPr>
              <a:t>) of the Creek Pond Marsh CFA in the Coastal Viewer </a:t>
            </a:r>
            <a:r>
              <a:rPr lang="en-US" sz="2000" b="1" dirty="0">
                <a:solidFill>
                  <a:schemeClr val="accent3">
                    <a:lumMod val="50000"/>
                  </a:schemeClr>
                </a:solidFill>
                <a:latin typeface="+mj-lt"/>
              </a:rPr>
              <a:t>Identify Results</a:t>
            </a:r>
          </a:p>
          <a:p>
            <a:pPr lvl="0"/>
            <a:r>
              <a:rPr lang="en-US" sz="2000" dirty="0">
                <a:solidFill>
                  <a:schemeClr val="accent3">
                    <a:lumMod val="50000"/>
                  </a:schemeClr>
                </a:solidFill>
                <a:latin typeface="+mj-lt"/>
              </a:rPr>
              <a:t>You can use your computer’s calculator to find that 94% of the Creek Pond Marsh CFA is in some form of conservation</a:t>
            </a:r>
          </a:p>
        </p:txBody>
      </p:sp>
      <p:pic>
        <p:nvPicPr>
          <p:cNvPr id="7" name="Picture 6" descr="Identify8.jpg"/>
          <p:cNvPicPr>
            <a:picLocks noChangeAspect="1"/>
          </p:cNvPicPr>
          <p:nvPr/>
        </p:nvPicPr>
        <p:blipFill>
          <a:blip r:embed="rId4" cstate="print"/>
          <a:stretch>
            <a:fillRect/>
          </a:stretch>
        </p:blipFill>
        <p:spPr>
          <a:xfrm>
            <a:off x="381000" y="1524000"/>
            <a:ext cx="4669155" cy="1371600"/>
          </a:xfrm>
          <a:prstGeom prst="rect">
            <a:avLst/>
          </a:prstGeom>
          <a:ln w="6350">
            <a:solidFill>
              <a:schemeClr val="tx1"/>
            </a:solidFill>
          </a:ln>
          <a:effectLst>
            <a:outerShdw blurRad="50800" dist="38100" dir="2700000" algn="tl" rotWithShape="0">
              <a:prstClr val="black">
                <a:alpha val="40000"/>
              </a:prstClr>
            </a:outerShdw>
          </a:effectLst>
        </p:spPr>
      </p:pic>
      <p:sp>
        <p:nvSpPr>
          <p:cNvPr id="8" name="Rounded Rectangle 7"/>
          <p:cNvSpPr/>
          <p:nvPr/>
        </p:nvSpPr>
        <p:spPr>
          <a:xfrm>
            <a:off x="8001000" y="5257800"/>
            <a:ext cx="6858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304800" y="228600"/>
            <a:ext cx="8534400" cy="1143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awing3.jpg"/>
          <p:cNvPicPr>
            <a:picLocks noChangeAspect="1"/>
          </p:cNvPicPr>
          <p:nvPr/>
        </p:nvPicPr>
        <p:blipFill>
          <a:blip r:embed="rId3" cstate="print"/>
          <a:stretch>
            <a:fillRect/>
          </a:stretch>
        </p:blipFill>
        <p:spPr>
          <a:xfrm>
            <a:off x="4463223" y="2038351"/>
            <a:ext cx="4119469" cy="3600449"/>
          </a:xfrm>
          <a:prstGeom prst="rect">
            <a:avLst/>
          </a:prstGeom>
          <a:ln w="3175">
            <a:solidFill>
              <a:schemeClr val="tx1"/>
            </a:solidFill>
          </a:ln>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381000" y="2057400"/>
            <a:ext cx="3962400" cy="4038600"/>
          </a:xfrm>
        </p:spPr>
        <p:txBody>
          <a:bodyPr>
            <a:normAutofit/>
          </a:bodyPr>
          <a:lstStyle/>
          <a:p>
            <a:pPr lvl="0"/>
            <a:r>
              <a:rPr lang="en-US" sz="2000" dirty="0">
                <a:solidFill>
                  <a:schemeClr val="accent3">
                    <a:lumMod val="50000"/>
                  </a:schemeClr>
                </a:solidFill>
                <a:latin typeface="+mj-lt"/>
              </a:rPr>
              <a:t>Click </a:t>
            </a:r>
            <a:r>
              <a:rPr lang="en-US" sz="2000" b="1" dirty="0">
                <a:solidFill>
                  <a:schemeClr val="accent3">
                    <a:lumMod val="50000"/>
                  </a:schemeClr>
                </a:solidFill>
                <a:latin typeface="+mj-lt"/>
              </a:rPr>
              <a:t>Close</a:t>
            </a:r>
            <a:r>
              <a:rPr lang="en-US" sz="2000" dirty="0">
                <a:solidFill>
                  <a:schemeClr val="accent3">
                    <a:lumMod val="50000"/>
                  </a:schemeClr>
                </a:solidFill>
                <a:latin typeface="+mj-lt"/>
              </a:rPr>
              <a:t> to leave the Clipping Tool</a:t>
            </a:r>
          </a:p>
          <a:p>
            <a:pPr lvl="0"/>
            <a:endParaRPr lang="en-US" sz="2000" dirty="0">
              <a:solidFill>
                <a:schemeClr val="accent3">
                  <a:lumMod val="50000"/>
                </a:schemeClr>
              </a:solidFill>
              <a:latin typeface="+mj-lt"/>
            </a:endParaRPr>
          </a:p>
          <a:p>
            <a:pPr lvl="0"/>
            <a:r>
              <a:rPr lang="en-US" sz="2000" dirty="0">
                <a:solidFill>
                  <a:schemeClr val="accent3">
                    <a:lumMod val="50000"/>
                  </a:schemeClr>
                </a:solidFill>
                <a:latin typeface="+mj-lt"/>
              </a:rPr>
              <a:t>A </a:t>
            </a:r>
            <a:r>
              <a:rPr lang="en-US" sz="2000" b="1" dirty="0">
                <a:solidFill>
                  <a:schemeClr val="accent3">
                    <a:lumMod val="50000"/>
                  </a:schemeClr>
                </a:solidFill>
                <a:latin typeface="+mj-lt"/>
              </a:rPr>
              <a:t>Help</a:t>
            </a:r>
            <a:r>
              <a:rPr lang="en-US" sz="2000" dirty="0">
                <a:solidFill>
                  <a:schemeClr val="accent3">
                    <a:lumMod val="50000"/>
                  </a:schemeClr>
                </a:solidFill>
                <a:latin typeface="+mj-lt"/>
              </a:rPr>
              <a:t> document for the Clipping Tool is available in the </a:t>
            </a:r>
            <a:r>
              <a:rPr lang="en-US" sz="2000" b="1" dirty="0">
                <a:solidFill>
                  <a:schemeClr val="accent3">
                    <a:lumMod val="50000"/>
                  </a:schemeClr>
                </a:solidFill>
                <a:latin typeface="+mj-lt"/>
              </a:rPr>
              <a:t>Help Tab</a:t>
            </a: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a:p>
            <a:pPr lvl="0"/>
            <a:endParaRPr lang="en-US" sz="2000" dirty="0">
              <a:solidFill>
                <a:schemeClr val="accent3">
                  <a:lumMod val="50000"/>
                </a:schemeClr>
              </a:solidFill>
              <a:latin typeface="+mj-lt"/>
            </a:endParaRPr>
          </a:p>
        </p:txBody>
      </p:sp>
      <p:sp>
        <p:nvSpPr>
          <p:cNvPr id="8" name="Title 1"/>
          <p:cNvSpPr txBox="1">
            <a:spLocks/>
          </p:cNvSpPr>
          <p:nvPr/>
        </p:nvSpPr>
        <p:spPr>
          <a:xfrm>
            <a:off x="304800" y="228600"/>
            <a:ext cx="8534400" cy="12954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438400"/>
            <a:ext cx="5029200" cy="4191000"/>
          </a:xfrm>
        </p:spPr>
        <p:txBody>
          <a:bodyPr>
            <a:noAutofit/>
          </a:bodyPr>
          <a:lstStyle/>
          <a:p>
            <a:pPr lvl="0"/>
            <a:r>
              <a:rPr lang="en-US" sz="2200" dirty="0">
                <a:solidFill>
                  <a:schemeClr val="accent3">
                    <a:lumMod val="50000"/>
                  </a:schemeClr>
                </a:solidFill>
                <a:latin typeface="+mj-lt"/>
              </a:rPr>
              <a:t>The </a:t>
            </a:r>
            <a:r>
              <a:rPr lang="en-US" sz="2200" dirty="0" err="1">
                <a:solidFill>
                  <a:schemeClr val="accent3">
                    <a:lumMod val="50000"/>
                  </a:schemeClr>
                </a:solidFill>
                <a:latin typeface="+mj-lt"/>
              </a:rPr>
              <a:t>LaRoche</a:t>
            </a:r>
            <a:r>
              <a:rPr lang="en-US" sz="2200" dirty="0">
                <a:solidFill>
                  <a:schemeClr val="accent3">
                    <a:lumMod val="50000"/>
                  </a:schemeClr>
                </a:solidFill>
                <a:latin typeface="+mj-lt"/>
              </a:rPr>
              <a:t> and Woodman Brooks CFA in Durham contains parcels with a variety of Protection Levels</a:t>
            </a:r>
          </a:p>
          <a:p>
            <a:pPr lvl="0"/>
            <a:r>
              <a:rPr lang="en-US" sz="2200" dirty="0">
                <a:solidFill>
                  <a:schemeClr val="accent3">
                    <a:lumMod val="50000"/>
                  </a:schemeClr>
                </a:solidFill>
                <a:latin typeface="+mj-lt"/>
              </a:rPr>
              <a:t>To view Conservation Lands by Level, go to </a:t>
            </a:r>
            <a:r>
              <a:rPr lang="en-US" sz="2200" b="1" dirty="0">
                <a:solidFill>
                  <a:schemeClr val="accent3">
                    <a:lumMod val="50000"/>
                  </a:schemeClr>
                </a:solidFill>
                <a:latin typeface="+mj-lt"/>
              </a:rPr>
              <a:t>Turn on/off layer visualizations </a:t>
            </a:r>
            <a:r>
              <a:rPr lang="en-US" sz="2200" dirty="0">
                <a:solidFill>
                  <a:schemeClr val="accent3">
                    <a:lumMod val="50000"/>
                  </a:schemeClr>
                </a:solidFill>
                <a:latin typeface="+mj-lt"/>
              </a:rPr>
              <a:t>and select </a:t>
            </a:r>
            <a:r>
              <a:rPr lang="en-US" sz="2200" b="1" dirty="0">
                <a:solidFill>
                  <a:schemeClr val="accent3">
                    <a:lumMod val="50000"/>
                  </a:schemeClr>
                </a:solidFill>
                <a:latin typeface="+mj-lt"/>
              </a:rPr>
              <a:t>None</a:t>
            </a:r>
            <a:r>
              <a:rPr lang="en-US" sz="2200" dirty="0">
                <a:solidFill>
                  <a:schemeClr val="accent3">
                    <a:lumMod val="50000"/>
                  </a:schemeClr>
                </a:solidFill>
                <a:latin typeface="+mj-lt"/>
              </a:rPr>
              <a:t> as the visualization. This restores the default visualization for this layer.</a:t>
            </a:r>
          </a:p>
          <a:p>
            <a:pPr lvl="0"/>
            <a:r>
              <a:rPr lang="en-US" sz="2200" dirty="0">
                <a:solidFill>
                  <a:schemeClr val="accent3">
                    <a:lumMod val="50000"/>
                  </a:schemeClr>
                </a:solidFill>
                <a:latin typeface="+mj-lt"/>
              </a:rPr>
              <a:t>We will use the Data Query Tool to find the </a:t>
            </a:r>
            <a:r>
              <a:rPr lang="en-US" sz="2200" dirty="0" err="1">
                <a:solidFill>
                  <a:schemeClr val="accent3">
                    <a:lumMod val="50000"/>
                  </a:schemeClr>
                </a:solidFill>
                <a:latin typeface="+mj-lt"/>
              </a:rPr>
              <a:t>LaRoche</a:t>
            </a:r>
            <a:r>
              <a:rPr lang="en-US" sz="2200" dirty="0">
                <a:solidFill>
                  <a:schemeClr val="accent3">
                    <a:lumMod val="50000"/>
                  </a:schemeClr>
                </a:solidFill>
                <a:latin typeface="+mj-lt"/>
              </a:rPr>
              <a:t> and Woodman Brooks CFA</a:t>
            </a:r>
          </a:p>
        </p:txBody>
      </p:sp>
      <p:pic>
        <p:nvPicPr>
          <p:cNvPr id="8" name="Picture 7" descr="laroche_CFA.jpg"/>
          <p:cNvPicPr>
            <a:picLocks noChangeAspect="1"/>
          </p:cNvPicPr>
          <p:nvPr/>
        </p:nvPicPr>
        <p:blipFill>
          <a:blip r:embed="rId3" cstate="print"/>
          <a:srcRect l="38800" t="25493"/>
          <a:stretch>
            <a:fillRect/>
          </a:stretch>
        </p:blipFill>
        <p:spPr>
          <a:xfrm>
            <a:off x="5638800" y="2514981"/>
            <a:ext cx="2764441" cy="2895219"/>
          </a:xfrm>
          <a:prstGeom prst="rect">
            <a:avLst/>
          </a:prstGeom>
          <a:ln w="3175">
            <a:solidFill>
              <a:schemeClr val="tx1"/>
            </a:solidFill>
          </a:ln>
          <a:effectLst>
            <a:outerShdw blurRad="50800" dist="38100" dir="2700000" algn="tl" rotWithShape="0">
              <a:prstClr val="black">
                <a:alpha val="40000"/>
              </a:prstClr>
            </a:outerShdw>
          </a:effectLst>
        </p:spPr>
      </p:pic>
      <p:sp>
        <p:nvSpPr>
          <p:cNvPr id="7"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kumimoji="0" lang="en-US" sz="2600" b="0" i="0" u="none" strike="noStrike" kern="1200" cap="none" spc="0" normalizeH="0" baseline="0" noProof="0" dirty="0">
                <a:ln>
                  <a:noFill/>
                </a:ln>
                <a:solidFill>
                  <a:schemeClr val="tx2"/>
                </a:solidFill>
                <a:effectLst/>
                <a:uLnTx/>
                <a:uFillTx/>
                <a:latin typeface="+mj-lt"/>
                <a:ea typeface="+mj-ea"/>
                <a:cs typeface="+mj-cs"/>
              </a:rPr>
              <a:t>4. Use the Data Query Tool to find the </a:t>
            </a:r>
            <a:r>
              <a:rPr kumimoji="0" lang="en-US" sz="2600" b="0" i="0" u="none" strike="noStrike" kern="1200" cap="none" spc="0" normalizeH="0" baseline="0" noProof="0" dirty="0" err="1">
                <a:ln>
                  <a:noFill/>
                </a:ln>
                <a:solidFill>
                  <a:schemeClr val="tx2"/>
                </a:solidFill>
                <a:effectLst/>
                <a:uLnTx/>
                <a:uFillTx/>
                <a:latin typeface="+mj-lt"/>
                <a:ea typeface="+mj-ea"/>
                <a:cs typeface="+mj-cs"/>
              </a:rPr>
              <a:t>LaRoche</a:t>
            </a:r>
            <a:r>
              <a:rPr kumimoji="0" lang="en-US" sz="2600" b="0" i="0" u="none" strike="noStrike" kern="1200" cap="none" spc="0" normalizeH="0" baseline="0" noProof="0" dirty="0">
                <a:ln>
                  <a:noFill/>
                </a:ln>
                <a:solidFill>
                  <a:schemeClr val="tx2"/>
                </a:solidFill>
                <a:effectLst/>
                <a:uLnTx/>
                <a:uFillTx/>
                <a:latin typeface="+mj-lt"/>
                <a:ea typeface="+mj-ea"/>
                <a:cs typeface="+mj-cs"/>
              </a:rPr>
              <a:t> and Woodman</a:t>
            </a:r>
            <a:r>
              <a:rPr kumimoji="0" lang="en-US" sz="2600" b="0" i="0" u="none" strike="noStrike" kern="1200" cap="none" spc="0" normalizeH="0" noProof="0" dirty="0">
                <a:ln>
                  <a:noFill/>
                </a:ln>
                <a:solidFill>
                  <a:schemeClr val="tx2"/>
                </a:solidFill>
                <a:effectLst/>
                <a:uLnTx/>
                <a:uFillTx/>
                <a:latin typeface="+mj-lt"/>
                <a:ea typeface="+mj-ea"/>
                <a:cs typeface="+mj-cs"/>
              </a:rPr>
              <a:t> Brooks CFA in Durham</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715000" y="2304383"/>
            <a:ext cx="2590800" cy="3944017"/>
            <a:chOff x="5867400" y="1600200"/>
            <a:chExt cx="2590800" cy="3944017"/>
          </a:xfrm>
        </p:grpSpPr>
        <p:pic>
          <p:nvPicPr>
            <p:cNvPr id="5" name="Picture 4" descr="Query.jpg"/>
            <p:cNvPicPr>
              <a:picLocks noChangeAspect="1"/>
            </p:cNvPicPr>
            <p:nvPr/>
          </p:nvPicPr>
          <p:blipFill>
            <a:blip r:embed="rId3" cstate="print"/>
            <a:srcRect r="42587"/>
            <a:stretch>
              <a:fillRect/>
            </a:stretch>
          </p:blipFill>
          <p:spPr>
            <a:xfrm>
              <a:off x="5867400" y="1600200"/>
              <a:ext cx="2590800" cy="3944017"/>
            </a:xfrm>
            <a:prstGeom prst="rect">
              <a:avLst/>
            </a:prstGeom>
            <a:ln w="3175">
              <a:solidFill>
                <a:schemeClr val="tx1"/>
              </a:solidFill>
            </a:ln>
            <a:effectLst>
              <a:outerShdw blurRad="50800" dist="38100" dir="2700000" algn="tl" rotWithShape="0">
                <a:prstClr val="black">
                  <a:alpha val="40000"/>
                </a:prstClr>
              </a:outerShdw>
            </a:effectLst>
          </p:spPr>
        </p:pic>
        <p:sp>
          <p:nvSpPr>
            <p:cNvPr id="11" name="Rounded Rectangle 10"/>
            <p:cNvSpPr/>
            <p:nvPr/>
          </p:nvSpPr>
          <p:spPr>
            <a:xfrm>
              <a:off x="6705600" y="1905000"/>
              <a:ext cx="457200" cy="228600"/>
            </a:xfrm>
            <a:prstGeom prst="roundRect">
              <a:avLst/>
            </a:pr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381000" y="2362200"/>
            <a:ext cx="5257800" cy="4038600"/>
          </a:xfrm>
        </p:spPr>
        <p:txBody>
          <a:bodyPr>
            <a:normAutofit/>
          </a:bodyPr>
          <a:lstStyle/>
          <a:p>
            <a:pPr lvl="0"/>
            <a:r>
              <a:rPr lang="en-US" sz="2000" dirty="0">
                <a:solidFill>
                  <a:schemeClr val="accent3">
                    <a:lumMod val="50000"/>
                  </a:schemeClr>
                </a:solidFill>
                <a:latin typeface="+mj-lt"/>
              </a:rPr>
              <a:t>To use the </a:t>
            </a:r>
            <a:r>
              <a:rPr lang="en-US" sz="2000" b="1" dirty="0">
                <a:solidFill>
                  <a:schemeClr val="accent3">
                    <a:lumMod val="50000"/>
                  </a:schemeClr>
                </a:solidFill>
                <a:latin typeface="+mj-lt"/>
              </a:rPr>
              <a:t>Query Tool</a:t>
            </a:r>
            <a:r>
              <a:rPr lang="en-US" sz="2000" dirty="0">
                <a:solidFill>
                  <a:schemeClr val="accent3">
                    <a:lumMod val="50000"/>
                  </a:schemeClr>
                </a:solidFill>
                <a:latin typeface="+mj-lt"/>
              </a:rPr>
              <a:t>, click the </a:t>
            </a:r>
            <a:r>
              <a:rPr lang="en-US" sz="2000" b="1" dirty="0">
                <a:solidFill>
                  <a:schemeClr val="accent3">
                    <a:lumMod val="50000"/>
                  </a:schemeClr>
                </a:solidFill>
                <a:latin typeface="+mj-lt"/>
              </a:rPr>
              <a:t>Layer Info</a:t>
            </a:r>
            <a:r>
              <a:rPr lang="en-US" sz="2000" dirty="0">
                <a:solidFill>
                  <a:schemeClr val="accent3">
                    <a:lumMod val="50000"/>
                  </a:schemeClr>
                </a:solidFill>
                <a:latin typeface="+mj-lt"/>
              </a:rPr>
              <a:t> Tab</a:t>
            </a:r>
          </a:p>
          <a:p>
            <a:pPr lvl="0"/>
            <a:r>
              <a:rPr lang="en-US" sz="2000" dirty="0">
                <a:solidFill>
                  <a:schemeClr val="accent3">
                    <a:lumMod val="50000"/>
                  </a:schemeClr>
                </a:solidFill>
                <a:latin typeface="+mj-lt"/>
              </a:rPr>
              <a:t>Click </a:t>
            </a:r>
            <a:r>
              <a:rPr lang="en-US" sz="2000" b="1" dirty="0">
                <a:solidFill>
                  <a:schemeClr val="accent3">
                    <a:lumMod val="50000"/>
                  </a:schemeClr>
                </a:solidFill>
                <a:latin typeface="+mj-lt"/>
              </a:rPr>
              <a:t>Attributes</a:t>
            </a:r>
          </a:p>
          <a:p>
            <a:pPr lvl="0"/>
            <a:r>
              <a:rPr lang="en-US" sz="2000" dirty="0">
                <a:solidFill>
                  <a:schemeClr val="accent3">
                    <a:lumMod val="50000"/>
                  </a:schemeClr>
                </a:solidFill>
                <a:latin typeface="+mj-lt"/>
              </a:rPr>
              <a:t>Choose </a:t>
            </a:r>
            <a:r>
              <a:rPr lang="en-US" sz="2000" b="1" dirty="0">
                <a:solidFill>
                  <a:schemeClr val="accent3">
                    <a:lumMod val="50000"/>
                  </a:schemeClr>
                </a:solidFill>
                <a:latin typeface="+mj-lt"/>
              </a:rPr>
              <a:t>Conservation Focus Areas – 2006 (NH)</a:t>
            </a:r>
            <a:r>
              <a:rPr lang="en-US" sz="2000" dirty="0">
                <a:solidFill>
                  <a:schemeClr val="accent3">
                    <a:lumMod val="50000"/>
                  </a:schemeClr>
                </a:solidFill>
                <a:latin typeface="+mj-lt"/>
              </a:rPr>
              <a:t> as the </a:t>
            </a:r>
            <a:r>
              <a:rPr lang="en-US" sz="2000" b="1" dirty="0">
                <a:solidFill>
                  <a:schemeClr val="accent3">
                    <a:lumMod val="50000"/>
                  </a:schemeClr>
                </a:solidFill>
                <a:latin typeface="+mj-lt"/>
              </a:rPr>
              <a:t>Data Source</a:t>
            </a:r>
          </a:p>
          <a:p>
            <a:pPr lvl="0"/>
            <a:r>
              <a:rPr lang="en-US" sz="2000" dirty="0">
                <a:solidFill>
                  <a:schemeClr val="accent3">
                    <a:lumMod val="50000"/>
                  </a:schemeClr>
                </a:solidFill>
                <a:latin typeface="+mj-lt"/>
              </a:rPr>
              <a:t>Use the boxes to enter the parameters “Name” contains “</a:t>
            </a:r>
            <a:r>
              <a:rPr lang="en-US" sz="2000" dirty="0" err="1">
                <a:solidFill>
                  <a:schemeClr val="accent3">
                    <a:lumMod val="50000"/>
                  </a:schemeClr>
                </a:solidFill>
                <a:latin typeface="+mj-lt"/>
              </a:rPr>
              <a:t>LaRoche</a:t>
            </a:r>
            <a:r>
              <a:rPr lang="en-US" sz="2000" dirty="0">
                <a:solidFill>
                  <a:schemeClr val="accent3">
                    <a:lumMod val="50000"/>
                  </a:schemeClr>
                </a:solidFill>
                <a:latin typeface="+mj-lt"/>
              </a:rPr>
              <a:t> and Woodman Brooks” (as you begin to type “</a:t>
            </a:r>
            <a:r>
              <a:rPr lang="en-US" sz="2000" dirty="0" err="1">
                <a:solidFill>
                  <a:schemeClr val="accent3">
                    <a:lumMod val="50000"/>
                  </a:schemeClr>
                </a:solidFill>
                <a:latin typeface="+mj-lt"/>
              </a:rPr>
              <a:t>LaRoche</a:t>
            </a:r>
            <a:r>
              <a:rPr lang="en-US" sz="2000" dirty="0">
                <a:solidFill>
                  <a:schemeClr val="accent3">
                    <a:lumMod val="50000"/>
                  </a:schemeClr>
                </a:solidFill>
                <a:latin typeface="+mj-lt"/>
              </a:rPr>
              <a:t>”, a drop-down menu will appear)</a:t>
            </a:r>
          </a:p>
          <a:p>
            <a:pPr lvl="0"/>
            <a:r>
              <a:rPr lang="en-US" sz="2000" dirty="0">
                <a:solidFill>
                  <a:schemeClr val="accent3">
                    <a:lumMod val="50000"/>
                  </a:schemeClr>
                </a:solidFill>
                <a:latin typeface="+mj-lt"/>
              </a:rPr>
              <a:t>Click Search</a:t>
            </a:r>
          </a:p>
        </p:txBody>
      </p:sp>
      <p:grpSp>
        <p:nvGrpSpPr>
          <p:cNvPr id="14" name="Group 13"/>
          <p:cNvGrpSpPr/>
          <p:nvPr/>
        </p:nvGrpSpPr>
        <p:grpSpPr>
          <a:xfrm>
            <a:off x="5715000" y="2285736"/>
            <a:ext cx="2590800" cy="3962664"/>
            <a:chOff x="5715000" y="1980936"/>
            <a:chExt cx="2590800" cy="3962664"/>
          </a:xfrm>
        </p:grpSpPr>
        <p:pic>
          <p:nvPicPr>
            <p:cNvPr id="6" name="Picture 5" descr="Query1.jpg"/>
            <p:cNvPicPr>
              <a:picLocks noChangeAspect="1"/>
            </p:cNvPicPr>
            <p:nvPr/>
          </p:nvPicPr>
          <p:blipFill>
            <a:blip r:embed="rId4" cstate="print"/>
            <a:srcRect r="42857"/>
            <a:stretch>
              <a:fillRect/>
            </a:stretch>
          </p:blipFill>
          <p:spPr>
            <a:xfrm>
              <a:off x="5715000" y="1980936"/>
              <a:ext cx="2590800" cy="3962664"/>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8" name="Picture 7" descr="searchbutton.jpg"/>
            <p:cNvPicPr>
              <a:picLocks noChangeAspect="1"/>
            </p:cNvPicPr>
            <p:nvPr/>
          </p:nvPicPr>
          <p:blipFill>
            <a:blip r:embed="rId5" cstate="print"/>
            <a:srcRect l="28201" t="8471" b="46596"/>
            <a:stretch>
              <a:fillRect/>
            </a:stretch>
          </p:blipFill>
          <p:spPr>
            <a:xfrm>
              <a:off x="6858000" y="5502440"/>
              <a:ext cx="582007" cy="212296"/>
            </a:xfrm>
            <a:prstGeom prst="rect">
              <a:avLst/>
            </a:prstGeom>
            <a:noFill/>
            <a:ln>
              <a:noFill/>
            </a:ln>
          </p:spPr>
        </p:pic>
      </p:grpSp>
      <p:pic>
        <p:nvPicPr>
          <p:cNvPr id="7" name="Picture 6" descr="Query2.jpg"/>
          <p:cNvPicPr>
            <a:picLocks noChangeAspect="1"/>
          </p:cNvPicPr>
          <p:nvPr/>
        </p:nvPicPr>
        <p:blipFill>
          <a:blip r:embed="rId6" cstate="print"/>
          <a:srcRect r="42587"/>
          <a:stretch>
            <a:fillRect/>
          </a:stretch>
        </p:blipFill>
        <p:spPr>
          <a:xfrm>
            <a:off x="5715000" y="2286000"/>
            <a:ext cx="2590800" cy="3944017"/>
          </a:xfrm>
          <a:prstGeom prst="rect">
            <a:avLst/>
          </a:prstGeom>
          <a:noFill/>
          <a:ln w="3175">
            <a:solidFill>
              <a:schemeClr val="tx1"/>
            </a:solidFill>
          </a:ln>
          <a:effectLst>
            <a:outerShdw blurRad="50800" dist="38100" dir="2700000" algn="tl" rotWithShape="0">
              <a:prstClr val="black">
                <a:alpha val="40000"/>
              </a:prstClr>
            </a:outerShdw>
          </a:effectLst>
        </p:spPr>
      </p:pic>
      <p:sp>
        <p:nvSpPr>
          <p:cNvPr id="15"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lang="en-US" sz="2600" dirty="0">
                <a:solidFill>
                  <a:schemeClr val="tx2"/>
                </a:solidFill>
                <a:latin typeface="+mj-lt"/>
                <a:ea typeface="+mj-ea"/>
                <a:cs typeface="+mj-cs"/>
              </a:rPr>
              <a:t>4</a:t>
            </a:r>
            <a:r>
              <a:rPr kumimoji="0" lang="en-US" sz="2600" b="0" i="0" u="none" strike="noStrike" kern="1200" cap="none" spc="0" normalizeH="0" baseline="0" noProof="0" dirty="0">
                <a:ln>
                  <a:noFill/>
                </a:ln>
                <a:solidFill>
                  <a:schemeClr val="tx2"/>
                </a:solidFill>
                <a:effectLst/>
                <a:uLnTx/>
                <a:uFillTx/>
                <a:latin typeface="+mj-lt"/>
                <a:ea typeface="+mj-ea"/>
                <a:cs typeface="+mj-cs"/>
              </a:rPr>
              <a:t>. Use the Data Query Tool to find the </a:t>
            </a:r>
            <a:r>
              <a:rPr kumimoji="0" lang="en-US" sz="2600" b="0" i="0" u="none" strike="noStrike" kern="1200" cap="none" spc="0" normalizeH="0" baseline="0" noProof="0" dirty="0" err="1">
                <a:ln>
                  <a:noFill/>
                </a:ln>
                <a:solidFill>
                  <a:schemeClr val="tx2"/>
                </a:solidFill>
                <a:effectLst/>
                <a:uLnTx/>
                <a:uFillTx/>
                <a:latin typeface="+mj-lt"/>
                <a:ea typeface="+mj-ea"/>
                <a:cs typeface="+mj-cs"/>
              </a:rPr>
              <a:t>LaRoche</a:t>
            </a:r>
            <a:r>
              <a:rPr kumimoji="0" lang="en-US" sz="2600" b="0" i="0" u="none" strike="noStrike" kern="1200" cap="none" spc="0" normalizeH="0" baseline="0" noProof="0" dirty="0">
                <a:ln>
                  <a:noFill/>
                </a:ln>
                <a:solidFill>
                  <a:schemeClr val="tx2"/>
                </a:solidFill>
                <a:effectLst/>
                <a:uLnTx/>
                <a:uFillTx/>
                <a:latin typeface="+mj-lt"/>
                <a:ea typeface="+mj-ea"/>
                <a:cs typeface="+mj-cs"/>
              </a:rPr>
              <a:t> and Woodman</a:t>
            </a:r>
            <a:r>
              <a:rPr kumimoji="0" lang="en-US" sz="2600" b="0" i="0" u="none" strike="noStrike" kern="1200" cap="none" spc="0" normalizeH="0" noProof="0" dirty="0">
                <a:ln>
                  <a:noFill/>
                </a:ln>
                <a:solidFill>
                  <a:schemeClr val="tx2"/>
                </a:solidFill>
                <a:effectLst/>
                <a:uLnTx/>
                <a:uFillTx/>
                <a:latin typeface="+mj-lt"/>
                <a:ea typeface="+mj-ea"/>
                <a:cs typeface="+mj-cs"/>
              </a:rPr>
              <a:t> Brooks CFA in Durham</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0"/>
            <a:ext cx="3886200" cy="4114800"/>
          </a:xfrm>
        </p:spPr>
        <p:txBody>
          <a:bodyPr>
            <a:normAutofit/>
          </a:bodyPr>
          <a:lstStyle/>
          <a:p>
            <a:pPr lvl="0"/>
            <a:r>
              <a:rPr lang="en-US" sz="2000" dirty="0">
                <a:solidFill>
                  <a:schemeClr val="accent3">
                    <a:lumMod val="50000"/>
                  </a:schemeClr>
                </a:solidFill>
                <a:latin typeface="+mj-lt"/>
              </a:rPr>
              <a:t>The </a:t>
            </a:r>
            <a:r>
              <a:rPr lang="en-US" sz="2000" b="1" dirty="0">
                <a:solidFill>
                  <a:schemeClr val="accent3">
                    <a:lumMod val="50000"/>
                  </a:schemeClr>
                </a:solidFill>
                <a:latin typeface="+mj-lt"/>
              </a:rPr>
              <a:t>Query Results </a:t>
            </a:r>
            <a:r>
              <a:rPr lang="en-US" sz="2000" dirty="0">
                <a:solidFill>
                  <a:schemeClr val="accent3">
                    <a:lumMod val="50000"/>
                  </a:schemeClr>
                </a:solidFill>
                <a:latin typeface="+mj-lt"/>
              </a:rPr>
              <a:t>window will show two results – the Core Area and Supporting Area</a:t>
            </a:r>
          </a:p>
          <a:p>
            <a:pPr lvl="0"/>
            <a:r>
              <a:rPr lang="en-US" sz="2000" dirty="0">
                <a:solidFill>
                  <a:schemeClr val="accent3">
                    <a:lumMod val="50000"/>
                  </a:schemeClr>
                </a:solidFill>
                <a:latin typeface="+mj-lt"/>
              </a:rPr>
              <a:t>Click the second choice, which will be the Supporting Area polygon</a:t>
            </a:r>
          </a:p>
          <a:p>
            <a:pPr lvl="0"/>
            <a:r>
              <a:rPr lang="en-US" sz="2000" dirty="0">
                <a:solidFill>
                  <a:schemeClr val="accent3">
                    <a:lumMod val="50000"/>
                  </a:schemeClr>
                </a:solidFill>
                <a:latin typeface="+mj-lt"/>
              </a:rPr>
              <a:t>The map will zoom to the polygon you have selected</a:t>
            </a:r>
          </a:p>
          <a:p>
            <a:pPr lvl="0"/>
            <a:r>
              <a:rPr lang="en-US" sz="2000" dirty="0">
                <a:solidFill>
                  <a:schemeClr val="accent3">
                    <a:lumMod val="50000"/>
                  </a:schemeClr>
                </a:solidFill>
                <a:latin typeface="+mj-lt"/>
              </a:rPr>
              <a:t>Close out of the Query dialogue boxes</a:t>
            </a:r>
          </a:p>
        </p:txBody>
      </p:sp>
      <p:pic>
        <p:nvPicPr>
          <p:cNvPr id="8" name="Picture 7" descr="Query3.jpg"/>
          <p:cNvPicPr>
            <a:picLocks noChangeAspect="1"/>
          </p:cNvPicPr>
          <p:nvPr/>
        </p:nvPicPr>
        <p:blipFill>
          <a:blip r:embed="rId3" cstate="print"/>
          <a:stretch>
            <a:fillRect/>
          </a:stretch>
        </p:blipFill>
        <p:spPr>
          <a:xfrm>
            <a:off x="4290060" y="2319814"/>
            <a:ext cx="4320540" cy="3776186"/>
          </a:xfrm>
          <a:prstGeom prst="rect">
            <a:avLst/>
          </a:prstGeom>
          <a:ln w="3175">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lang="en-US" sz="2600" dirty="0">
                <a:solidFill>
                  <a:schemeClr val="tx2"/>
                </a:solidFill>
                <a:latin typeface="+mj-lt"/>
                <a:ea typeface="+mj-ea"/>
                <a:cs typeface="+mj-cs"/>
              </a:rPr>
              <a:t>4</a:t>
            </a:r>
            <a:r>
              <a:rPr kumimoji="0" lang="en-US" sz="2600" b="0" i="0" u="none" strike="noStrike" kern="1200" cap="none" spc="0" normalizeH="0" baseline="0" noProof="0" dirty="0">
                <a:ln>
                  <a:noFill/>
                </a:ln>
                <a:solidFill>
                  <a:schemeClr val="tx2"/>
                </a:solidFill>
                <a:effectLst/>
                <a:uLnTx/>
                <a:uFillTx/>
                <a:latin typeface="+mj-lt"/>
                <a:ea typeface="+mj-ea"/>
                <a:cs typeface="+mj-cs"/>
              </a:rPr>
              <a:t>. Use the Data Query Tool to find the </a:t>
            </a:r>
            <a:r>
              <a:rPr kumimoji="0" lang="en-US" sz="2600" b="0" i="0" u="none" strike="noStrike" kern="1200" cap="none" spc="0" normalizeH="0" baseline="0" noProof="0" dirty="0" err="1">
                <a:ln>
                  <a:noFill/>
                </a:ln>
                <a:solidFill>
                  <a:schemeClr val="tx2"/>
                </a:solidFill>
                <a:effectLst/>
                <a:uLnTx/>
                <a:uFillTx/>
                <a:latin typeface="+mj-lt"/>
                <a:ea typeface="+mj-ea"/>
                <a:cs typeface="+mj-cs"/>
              </a:rPr>
              <a:t>LaRoche</a:t>
            </a:r>
            <a:r>
              <a:rPr kumimoji="0" lang="en-US" sz="2600" b="0" i="0" u="none" strike="noStrike" kern="1200" cap="none" spc="0" normalizeH="0" baseline="0" noProof="0" dirty="0">
                <a:ln>
                  <a:noFill/>
                </a:ln>
                <a:solidFill>
                  <a:schemeClr val="tx2"/>
                </a:solidFill>
                <a:effectLst/>
                <a:uLnTx/>
                <a:uFillTx/>
                <a:latin typeface="+mj-lt"/>
                <a:ea typeface="+mj-ea"/>
                <a:cs typeface="+mj-cs"/>
              </a:rPr>
              <a:t> and Woodman</a:t>
            </a:r>
            <a:r>
              <a:rPr kumimoji="0" lang="en-US" sz="2600" b="0" i="0" u="none" strike="noStrike" kern="1200" cap="none" spc="0" normalizeH="0" noProof="0" dirty="0">
                <a:ln>
                  <a:noFill/>
                </a:ln>
                <a:solidFill>
                  <a:schemeClr val="tx2"/>
                </a:solidFill>
                <a:effectLst/>
                <a:uLnTx/>
                <a:uFillTx/>
                <a:latin typeface="+mj-lt"/>
                <a:ea typeface="+mj-ea"/>
                <a:cs typeface="+mj-cs"/>
              </a:rPr>
              <a:t> Brooks CFA in Durham</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362200"/>
            <a:ext cx="3886200" cy="4114800"/>
          </a:xfrm>
        </p:spPr>
        <p:txBody>
          <a:bodyPr>
            <a:normAutofit/>
          </a:bodyPr>
          <a:lstStyle/>
          <a:p>
            <a:pPr lvl="0"/>
            <a:r>
              <a:rPr lang="en-US" sz="2000" dirty="0">
                <a:solidFill>
                  <a:schemeClr val="accent3">
                    <a:lumMod val="50000"/>
                  </a:schemeClr>
                </a:solidFill>
                <a:latin typeface="+mj-lt"/>
              </a:rPr>
              <a:t>The Clipping Tool can also be used to summarize data within multiple polygons</a:t>
            </a:r>
          </a:p>
          <a:p>
            <a:pPr lvl="0"/>
            <a:r>
              <a:rPr lang="en-US" sz="2000" dirty="0">
                <a:solidFill>
                  <a:schemeClr val="accent3">
                    <a:lumMod val="50000"/>
                  </a:schemeClr>
                </a:solidFill>
                <a:latin typeface="+mj-lt"/>
              </a:rPr>
              <a:t>Start by using the </a:t>
            </a:r>
            <a:r>
              <a:rPr lang="en-US" sz="2000" b="1" dirty="0">
                <a:solidFill>
                  <a:schemeClr val="accent3">
                    <a:lumMod val="50000"/>
                  </a:schemeClr>
                </a:solidFill>
                <a:latin typeface="+mj-lt"/>
              </a:rPr>
              <a:t>Identify Tool </a:t>
            </a:r>
            <a:r>
              <a:rPr lang="en-US" sz="2000" dirty="0">
                <a:solidFill>
                  <a:schemeClr val="accent3">
                    <a:lumMod val="50000"/>
                  </a:schemeClr>
                </a:solidFill>
                <a:latin typeface="+mj-lt"/>
              </a:rPr>
              <a:t>to select both the Core Area and Supporting Area of the </a:t>
            </a:r>
            <a:r>
              <a:rPr lang="en-US" sz="2000" dirty="0" err="1">
                <a:solidFill>
                  <a:schemeClr val="accent3">
                    <a:lumMod val="50000"/>
                  </a:schemeClr>
                </a:solidFill>
                <a:latin typeface="+mj-lt"/>
              </a:rPr>
              <a:t>LaRoche</a:t>
            </a:r>
            <a:r>
              <a:rPr lang="en-US" sz="2000" dirty="0">
                <a:solidFill>
                  <a:schemeClr val="accent3">
                    <a:lumMod val="50000"/>
                  </a:schemeClr>
                </a:solidFill>
                <a:latin typeface="+mj-lt"/>
              </a:rPr>
              <a:t> and Woodman Brooks CFA.  </a:t>
            </a:r>
          </a:p>
          <a:p>
            <a:pPr lvl="1"/>
            <a:r>
              <a:rPr lang="en-US" sz="1900" dirty="0">
                <a:solidFill>
                  <a:schemeClr val="accent3">
                    <a:lumMod val="50000"/>
                  </a:schemeClr>
                </a:solidFill>
                <a:latin typeface="+mj-lt"/>
              </a:rPr>
              <a:t>Click the </a:t>
            </a:r>
            <a:r>
              <a:rPr lang="en-US" sz="1900" b="1" dirty="0">
                <a:solidFill>
                  <a:schemeClr val="accent3">
                    <a:lumMod val="50000"/>
                  </a:schemeClr>
                </a:solidFill>
                <a:latin typeface="+mj-lt"/>
              </a:rPr>
              <a:t>Home </a:t>
            </a:r>
            <a:r>
              <a:rPr lang="en-US" sz="1900" dirty="0">
                <a:solidFill>
                  <a:schemeClr val="accent3">
                    <a:lumMod val="50000"/>
                  </a:schemeClr>
                </a:solidFill>
                <a:latin typeface="+mj-lt"/>
              </a:rPr>
              <a:t>Tab</a:t>
            </a:r>
          </a:p>
          <a:p>
            <a:pPr lvl="1"/>
            <a:r>
              <a:rPr lang="en-US" sz="1900" dirty="0">
                <a:solidFill>
                  <a:schemeClr val="accent3">
                    <a:lumMod val="50000"/>
                  </a:schemeClr>
                </a:solidFill>
                <a:latin typeface="+mj-lt"/>
              </a:rPr>
              <a:t>Click the </a:t>
            </a:r>
            <a:r>
              <a:rPr lang="en-US" sz="1900" b="1" dirty="0">
                <a:solidFill>
                  <a:schemeClr val="accent3">
                    <a:lumMod val="50000"/>
                  </a:schemeClr>
                </a:solidFill>
                <a:latin typeface="+mj-lt"/>
              </a:rPr>
              <a:t>Identify Tool</a:t>
            </a:r>
          </a:p>
          <a:p>
            <a:pPr lvl="1"/>
            <a:r>
              <a:rPr lang="en-US" sz="1900" dirty="0">
                <a:solidFill>
                  <a:schemeClr val="accent3">
                    <a:lumMod val="50000"/>
                  </a:schemeClr>
                </a:solidFill>
                <a:latin typeface="+mj-lt"/>
              </a:rPr>
              <a:t>Drag a box in the Map Area that covers both CFA polygons</a:t>
            </a:r>
          </a:p>
        </p:txBody>
      </p:sp>
      <p:pic>
        <p:nvPicPr>
          <p:cNvPr id="7" name="Picture 6" descr="Identify3.jpg"/>
          <p:cNvPicPr>
            <a:picLocks noChangeAspect="1"/>
          </p:cNvPicPr>
          <p:nvPr/>
        </p:nvPicPr>
        <p:blipFill>
          <a:blip r:embed="rId3" cstate="print"/>
          <a:stretch>
            <a:fillRect/>
          </a:stretch>
        </p:blipFill>
        <p:spPr>
          <a:xfrm>
            <a:off x="4366260" y="2472214"/>
            <a:ext cx="4320540" cy="3776186"/>
          </a:xfrm>
          <a:prstGeom prst="rect">
            <a:avLst/>
          </a:prstGeom>
          <a:ln w="3175">
            <a:solidFill>
              <a:schemeClr val="tx1"/>
            </a:solidFill>
          </a:ln>
          <a:effectLst>
            <a:outerShdw blurRad="50800" dist="38100" dir="2700000" algn="tl" rotWithShape="0">
              <a:prstClr val="black">
                <a:alpha val="40000"/>
              </a:prstClr>
            </a:outerShdw>
          </a:effectLst>
        </p:spPr>
      </p:pic>
      <p:sp>
        <p:nvSpPr>
          <p:cNvPr id="9" name="Rounded Rectangle 8"/>
          <p:cNvSpPr/>
          <p:nvPr/>
        </p:nvSpPr>
        <p:spPr>
          <a:xfrm>
            <a:off x="4343400" y="2819400"/>
            <a:ext cx="381000" cy="152400"/>
          </a:xfrm>
          <a:prstGeom prst="roundRect">
            <a:avLst/>
          </a:pr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400800" y="2971800"/>
            <a:ext cx="381000" cy="304800"/>
          </a:xfrm>
          <a:prstGeom prst="roundRect">
            <a:avLst/>
          </a:pr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lang="en-US" sz="2600" dirty="0">
                <a:solidFill>
                  <a:schemeClr val="tx2"/>
                </a:solidFill>
                <a:latin typeface="+mj-lt"/>
                <a:ea typeface="+mj-ea"/>
                <a:cs typeface="+mj-cs"/>
              </a:rPr>
              <a:t>5</a:t>
            </a:r>
            <a:r>
              <a:rPr kumimoji="0" lang="en-US" sz="2600" b="0" i="0" u="none" strike="noStrike" kern="1200" cap="none" spc="0" normalizeH="0" baseline="0" noProof="0" dirty="0">
                <a:ln>
                  <a:noFill/>
                </a:ln>
                <a:solidFill>
                  <a:schemeClr val="tx2"/>
                </a:solidFill>
                <a:effectLst/>
                <a:uLnTx/>
                <a:uFillTx/>
                <a:latin typeface="+mj-lt"/>
                <a:ea typeface="+mj-ea"/>
                <a:cs typeface="+mj-cs"/>
              </a:rPr>
              <a:t>. How much of the </a:t>
            </a:r>
            <a:r>
              <a:rPr kumimoji="0" lang="en-US" sz="2600" b="0" i="0" u="none" strike="noStrike" kern="1200" cap="none" spc="0" normalizeH="0" baseline="0" noProof="0" dirty="0" err="1">
                <a:ln>
                  <a:noFill/>
                </a:ln>
                <a:solidFill>
                  <a:schemeClr val="tx2"/>
                </a:solidFill>
                <a:effectLst/>
                <a:uLnTx/>
                <a:uFillTx/>
                <a:latin typeface="+mj-lt"/>
                <a:ea typeface="+mj-ea"/>
                <a:cs typeface="+mj-cs"/>
              </a:rPr>
              <a:t>LaRoche</a:t>
            </a:r>
            <a:r>
              <a:rPr kumimoji="0" lang="en-US" sz="2600" b="0" i="0" u="none" strike="noStrike" kern="1200" cap="none" spc="0" normalizeH="0" baseline="0" noProof="0" dirty="0">
                <a:ln>
                  <a:noFill/>
                </a:ln>
                <a:solidFill>
                  <a:schemeClr val="tx2"/>
                </a:solidFill>
                <a:effectLst/>
                <a:uLnTx/>
                <a:uFillTx/>
                <a:latin typeface="+mj-lt"/>
                <a:ea typeface="+mj-ea"/>
                <a:cs typeface="+mj-cs"/>
              </a:rPr>
              <a:t> and Woodman</a:t>
            </a:r>
            <a:r>
              <a:rPr kumimoji="0" lang="en-US" sz="2600" b="0" i="0" u="none" strike="noStrike" kern="1200" cap="none" spc="0" normalizeH="0" noProof="0" dirty="0">
                <a:ln>
                  <a:noFill/>
                </a:ln>
                <a:solidFill>
                  <a:schemeClr val="tx2"/>
                </a:solidFill>
                <a:effectLst/>
                <a:uLnTx/>
                <a:uFillTx/>
                <a:latin typeface="+mj-lt"/>
                <a:ea typeface="+mj-ea"/>
                <a:cs typeface="+mj-cs"/>
              </a:rPr>
              <a:t> Brooks CFA Core and Supporting Areas is protected at each Level?</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362200"/>
            <a:ext cx="3886200" cy="4038600"/>
          </a:xfrm>
        </p:spPr>
        <p:txBody>
          <a:bodyPr>
            <a:normAutofit fontScale="92500"/>
          </a:bodyPr>
          <a:lstStyle/>
          <a:p>
            <a:pPr lvl="0"/>
            <a:r>
              <a:rPr lang="en-US" sz="2000" dirty="0">
                <a:solidFill>
                  <a:schemeClr val="accent3">
                    <a:lumMod val="50000"/>
                  </a:schemeClr>
                </a:solidFill>
                <a:latin typeface="+mj-lt"/>
              </a:rPr>
              <a:t>Use the Clipping Tool to determine the area of conserved land by Level in the Core and Supporting Areas of this CFA</a:t>
            </a:r>
          </a:p>
          <a:p>
            <a:pPr lvl="1"/>
            <a:r>
              <a:rPr lang="en-US" sz="1800" dirty="0">
                <a:solidFill>
                  <a:schemeClr val="accent3">
                    <a:lumMod val="50000"/>
                  </a:schemeClr>
                </a:solidFill>
                <a:latin typeface="+mj-lt"/>
              </a:rPr>
              <a:t>Run the Clipping Tool</a:t>
            </a:r>
          </a:p>
          <a:p>
            <a:pPr lvl="1"/>
            <a:r>
              <a:rPr lang="en-US" sz="1800" dirty="0">
                <a:solidFill>
                  <a:schemeClr val="accent3">
                    <a:lumMod val="50000"/>
                  </a:schemeClr>
                </a:solidFill>
                <a:latin typeface="+mj-lt"/>
              </a:rPr>
              <a:t>Source Layer is Conservation Focus Areas – 2006 (NH)</a:t>
            </a:r>
          </a:p>
          <a:p>
            <a:pPr lvl="1"/>
            <a:r>
              <a:rPr lang="en-US" sz="1800" dirty="0">
                <a:solidFill>
                  <a:schemeClr val="accent3">
                    <a:lumMod val="50000"/>
                  </a:schemeClr>
                </a:solidFill>
                <a:latin typeface="+mj-lt"/>
              </a:rPr>
              <a:t>Target Layer is Conservation and Public Lands</a:t>
            </a:r>
          </a:p>
          <a:p>
            <a:pPr lvl="1"/>
            <a:r>
              <a:rPr lang="en-US" sz="1800" dirty="0">
                <a:solidFill>
                  <a:schemeClr val="accent3">
                    <a:lumMod val="50000"/>
                  </a:schemeClr>
                </a:solidFill>
                <a:latin typeface="+mj-lt"/>
              </a:rPr>
              <a:t>Group Results by Protection Level</a:t>
            </a:r>
          </a:p>
          <a:p>
            <a:pPr lvl="1"/>
            <a:r>
              <a:rPr lang="en-US" sz="1800" dirty="0">
                <a:solidFill>
                  <a:schemeClr val="accent3">
                    <a:lumMod val="50000"/>
                  </a:schemeClr>
                </a:solidFill>
                <a:latin typeface="+mj-lt"/>
              </a:rPr>
              <a:t>Generate </a:t>
            </a:r>
            <a:r>
              <a:rPr lang="en-US" sz="1800" dirty="0" err="1">
                <a:solidFill>
                  <a:schemeClr val="accent3">
                    <a:lumMod val="50000"/>
                  </a:schemeClr>
                </a:solidFill>
                <a:latin typeface="+mj-lt"/>
              </a:rPr>
              <a:t>pdf</a:t>
            </a:r>
            <a:r>
              <a:rPr lang="en-US" sz="1800" dirty="0">
                <a:solidFill>
                  <a:schemeClr val="accent3">
                    <a:lumMod val="50000"/>
                  </a:schemeClr>
                </a:solidFill>
                <a:latin typeface="+mj-lt"/>
              </a:rPr>
              <a:t> Report</a:t>
            </a:r>
            <a:endParaRPr lang="en-US" sz="2000" dirty="0">
              <a:solidFill>
                <a:schemeClr val="accent3">
                  <a:lumMod val="50000"/>
                </a:schemeClr>
              </a:solidFill>
            </a:endParaRPr>
          </a:p>
          <a:p>
            <a:pPr lvl="0"/>
            <a:r>
              <a:rPr lang="en-US" sz="2000" dirty="0">
                <a:solidFill>
                  <a:schemeClr val="accent3">
                    <a:lumMod val="50000"/>
                  </a:schemeClr>
                </a:solidFill>
                <a:latin typeface="+mj-lt"/>
              </a:rPr>
              <a:t>Which Level is most of the conservation land?</a:t>
            </a:r>
          </a:p>
          <a:p>
            <a:pPr lvl="1">
              <a:buNone/>
            </a:pPr>
            <a:endParaRPr lang="en-US" sz="1800" dirty="0">
              <a:solidFill>
                <a:schemeClr val="accent3">
                  <a:lumMod val="50000"/>
                </a:schemeClr>
              </a:solidFill>
              <a:latin typeface="+mj-lt"/>
            </a:endParaRPr>
          </a:p>
          <a:p>
            <a:pPr lvl="1"/>
            <a:endParaRPr lang="en-US" sz="1800" dirty="0">
              <a:solidFill>
                <a:schemeClr val="accent3">
                  <a:lumMod val="50000"/>
                </a:schemeClr>
              </a:solidFill>
              <a:latin typeface="+mj-lt"/>
            </a:endParaRPr>
          </a:p>
          <a:p>
            <a:pPr lvl="1">
              <a:buNone/>
            </a:pPr>
            <a:endParaRPr lang="en-US" sz="1800" dirty="0">
              <a:solidFill>
                <a:schemeClr val="accent3">
                  <a:lumMod val="50000"/>
                </a:schemeClr>
              </a:solidFill>
              <a:latin typeface="+mj-lt"/>
            </a:endParaRPr>
          </a:p>
        </p:txBody>
      </p:sp>
      <p:pic>
        <p:nvPicPr>
          <p:cNvPr id="4" name="Picture 3" descr="Clipping tool8.jpg"/>
          <p:cNvPicPr>
            <a:picLocks noChangeAspect="1"/>
          </p:cNvPicPr>
          <p:nvPr/>
        </p:nvPicPr>
        <p:blipFill>
          <a:blip r:embed="rId3" cstate="print"/>
          <a:stretch>
            <a:fillRect/>
          </a:stretch>
        </p:blipFill>
        <p:spPr>
          <a:xfrm>
            <a:off x="4366260" y="2362200"/>
            <a:ext cx="4320540" cy="3776186"/>
          </a:xfrm>
          <a:prstGeom prst="rect">
            <a:avLst/>
          </a:prstGeom>
          <a:ln w="3175">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lang="en-US" sz="2600" noProof="0" dirty="0">
                <a:solidFill>
                  <a:schemeClr val="tx2"/>
                </a:solidFill>
                <a:latin typeface="+mj-lt"/>
                <a:ea typeface="+mj-ea"/>
                <a:cs typeface="+mj-cs"/>
              </a:rPr>
              <a:t>5</a:t>
            </a:r>
            <a:r>
              <a:rPr kumimoji="0" lang="en-US" sz="2600" b="0" i="0" u="none" strike="noStrike" kern="1200" cap="none" spc="0" normalizeH="0" baseline="0" noProof="0" dirty="0">
                <a:ln>
                  <a:noFill/>
                </a:ln>
                <a:solidFill>
                  <a:schemeClr val="tx2"/>
                </a:solidFill>
                <a:effectLst/>
                <a:uLnTx/>
                <a:uFillTx/>
                <a:latin typeface="+mj-lt"/>
                <a:ea typeface="+mj-ea"/>
                <a:cs typeface="+mj-cs"/>
              </a:rPr>
              <a:t>. How much of the </a:t>
            </a:r>
            <a:r>
              <a:rPr kumimoji="0" lang="en-US" sz="2600" b="0" i="0" u="none" strike="noStrike" kern="1200" cap="none" spc="0" normalizeH="0" baseline="0" noProof="0" dirty="0" err="1">
                <a:ln>
                  <a:noFill/>
                </a:ln>
                <a:solidFill>
                  <a:schemeClr val="tx2"/>
                </a:solidFill>
                <a:effectLst/>
                <a:uLnTx/>
                <a:uFillTx/>
                <a:latin typeface="+mj-lt"/>
                <a:ea typeface="+mj-ea"/>
                <a:cs typeface="+mj-cs"/>
              </a:rPr>
              <a:t>LaRoche</a:t>
            </a:r>
            <a:r>
              <a:rPr kumimoji="0" lang="en-US" sz="2600" b="0" i="0" u="none" strike="noStrike" kern="1200" cap="none" spc="0" normalizeH="0" baseline="0" noProof="0" dirty="0">
                <a:ln>
                  <a:noFill/>
                </a:ln>
                <a:solidFill>
                  <a:schemeClr val="tx2"/>
                </a:solidFill>
                <a:effectLst/>
                <a:uLnTx/>
                <a:uFillTx/>
                <a:latin typeface="+mj-lt"/>
                <a:ea typeface="+mj-ea"/>
                <a:cs typeface="+mj-cs"/>
              </a:rPr>
              <a:t> and Woodman</a:t>
            </a:r>
            <a:r>
              <a:rPr kumimoji="0" lang="en-US" sz="2600" b="0" i="0" u="none" strike="noStrike" kern="1200" cap="none" spc="0" normalizeH="0" noProof="0" dirty="0">
                <a:ln>
                  <a:noFill/>
                </a:ln>
                <a:solidFill>
                  <a:schemeClr val="tx2"/>
                </a:solidFill>
                <a:effectLst/>
                <a:uLnTx/>
                <a:uFillTx/>
                <a:latin typeface="+mj-lt"/>
                <a:ea typeface="+mj-ea"/>
                <a:cs typeface="+mj-cs"/>
              </a:rPr>
              <a:t> Brooks CFA Core and Supporting Areas is protected at each Level?</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09800"/>
            <a:ext cx="8229600" cy="4191000"/>
          </a:xfrm>
        </p:spPr>
        <p:txBody>
          <a:bodyPr>
            <a:normAutofit/>
          </a:bodyPr>
          <a:lstStyle/>
          <a:p>
            <a:pPr lvl="0"/>
            <a:r>
              <a:rPr lang="en-US" sz="2000" dirty="0">
                <a:solidFill>
                  <a:schemeClr val="accent3">
                    <a:lumMod val="50000"/>
                  </a:schemeClr>
                </a:solidFill>
                <a:latin typeface="+mj-lt"/>
              </a:rPr>
              <a:t>Which Protection Level is most of the conservation land in the </a:t>
            </a:r>
            <a:r>
              <a:rPr lang="en-US" sz="2000" dirty="0" err="1">
                <a:solidFill>
                  <a:schemeClr val="accent3">
                    <a:lumMod val="50000"/>
                  </a:schemeClr>
                </a:solidFill>
                <a:latin typeface="+mj-lt"/>
              </a:rPr>
              <a:t>LaRoche</a:t>
            </a:r>
            <a:r>
              <a:rPr lang="en-US" sz="2000" dirty="0">
                <a:solidFill>
                  <a:schemeClr val="accent3">
                    <a:lumMod val="50000"/>
                  </a:schemeClr>
                </a:solidFill>
                <a:latin typeface="+mj-lt"/>
              </a:rPr>
              <a:t> and Woodman Brooks Conservation Focus Area?</a:t>
            </a:r>
          </a:p>
          <a:p>
            <a:pPr lvl="1">
              <a:buNone/>
            </a:pPr>
            <a:r>
              <a:rPr lang="en-US" sz="1800" dirty="0">
                <a:solidFill>
                  <a:schemeClr val="accent3">
                    <a:lumMod val="50000"/>
                  </a:schemeClr>
                </a:solidFill>
                <a:latin typeface="+mj-lt"/>
              </a:rPr>
              <a:t>		Level 1 = Official/Permanent Conservation Land</a:t>
            </a:r>
          </a:p>
          <a:p>
            <a:pPr lvl="1">
              <a:buNone/>
            </a:pPr>
            <a:r>
              <a:rPr lang="en-US" sz="1800" dirty="0">
                <a:solidFill>
                  <a:schemeClr val="accent3">
                    <a:lumMod val="50000"/>
                  </a:schemeClr>
                </a:solidFill>
                <a:latin typeface="+mj-lt"/>
              </a:rPr>
              <a:t>		Level 2 = Unofficial Conservation Land</a:t>
            </a:r>
          </a:p>
          <a:p>
            <a:pPr lvl="1">
              <a:buNone/>
            </a:pPr>
            <a:r>
              <a:rPr lang="en-US" sz="1800" dirty="0">
                <a:solidFill>
                  <a:schemeClr val="accent3">
                    <a:lumMod val="50000"/>
                  </a:schemeClr>
                </a:solidFill>
                <a:latin typeface="+mj-lt"/>
              </a:rPr>
              <a:t>		Level 3 = Unprotected water supply land (not permanent protection, but 		controlled by public drinking water supplier)</a:t>
            </a:r>
          </a:p>
          <a:p>
            <a:pPr lvl="1">
              <a:buNone/>
            </a:pPr>
            <a:r>
              <a:rPr lang="en-US" sz="1800" dirty="0">
                <a:solidFill>
                  <a:schemeClr val="accent3">
                    <a:lumMod val="50000"/>
                  </a:schemeClr>
                </a:solidFill>
                <a:latin typeface="+mj-lt"/>
              </a:rPr>
              <a:t>		Level 4 = Developed Public Land (ball fields, boat ramps, beaches, etc)</a:t>
            </a:r>
          </a:p>
          <a:p>
            <a:pPr lvl="1">
              <a:buNone/>
            </a:pPr>
            <a:r>
              <a:rPr lang="en-US" sz="1800" dirty="0">
                <a:solidFill>
                  <a:schemeClr val="accent3">
                    <a:lumMod val="50000"/>
                  </a:schemeClr>
                </a:solidFill>
                <a:latin typeface="+mj-lt"/>
              </a:rPr>
              <a:t>		Level 9 = Unknown</a:t>
            </a:r>
          </a:p>
          <a:p>
            <a:pPr lvl="1"/>
            <a:endParaRPr lang="en-US" sz="1800" dirty="0">
              <a:solidFill>
                <a:schemeClr val="accent3">
                  <a:lumMod val="50000"/>
                </a:schemeClr>
              </a:solidFill>
              <a:latin typeface="+mj-lt"/>
            </a:endParaRPr>
          </a:p>
          <a:p>
            <a:pPr lvl="1">
              <a:buNone/>
            </a:pPr>
            <a:endParaRPr lang="en-US" sz="1800" dirty="0">
              <a:solidFill>
                <a:schemeClr val="accent3">
                  <a:lumMod val="50000"/>
                </a:schemeClr>
              </a:solidFill>
              <a:latin typeface="+mj-lt"/>
            </a:endParaRPr>
          </a:p>
        </p:txBody>
      </p:sp>
      <p:pic>
        <p:nvPicPr>
          <p:cNvPr id="4" name="Picture 3" descr="Clipping tool9.jpg"/>
          <p:cNvPicPr>
            <a:picLocks noChangeAspect="1"/>
          </p:cNvPicPr>
          <p:nvPr/>
        </p:nvPicPr>
        <p:blipFill>
          <a:blip r:embed="rId3" cstate="print"/>
          <a:srcRect t="4000" b="4000"/>
          <a:stretch>
            <a:fillRect/>
          </a:stretch>
        </p:blipFill>
        <p:spPr>
          <a:xfrm>
            <a:off x="2041165" y="4876800"/>
            <a:ext cx="5197835" cy="1752600"/>
          </a:xfrm>
          <a:prstGeom prst="rect">
            <a:avLst/>
          </a:prstGeom>
          <a:ln w="3175">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lang="en-US" sz="2600" dirty="0">
                <a:solidFill>
                  <a:schemeClr val="tx2"/>
                </a:solidFill>
                <a:latin typeface="+mj-lt"/>
                <a:ea typeface="+mj-ea"/>
                <a:cs typeface="+mj-cs"/>
              </a:rPr>
              <a:t>5</a:t>
            </a:r>
            <a:r>
              <a:rPr kumimoji="0" lang="en-US" sz="2600" b="0" i="0" u="none" strike="noStrike" kern="1200" cap="none" spc="0" normalizeH="0" baseline="0" noProof="0" dirty="0">
                <a:ln>
                  <a:noFill/>
                </a:ln>
                <a:solidFill>
                  <a:schemeClr val="tx2"/>
                </a:solidFill>
                <a:effectLst/>
                <a:uLnTx/>
                <a:uFillTx/>
                <a:latin typeface="+mj-lt"/>
                <a:ea typeface="+mj-ea"/>
                <a:cs typeface="+mj-cs"/>
              </a:rPr>
              <a:t>. How much of the </a:t>
            </a:r>
            <a:r>
              <a:rPr kumimoji="0" lang="en-US" sz="2600" b="0" i="0" u="none" strike="noStrike" kern="1200" cap="none" spc="0" normalizeH="0" baseline="0" noProof="0" dirty="0" err="1">
                <a:ln>
                  <a:noFill/>
                </a:ln>
                <a:solidFill>
                  <a:schemeClr val="tx2"/>
                </a:solidFill>
                <a:effectLst/>
                <a:uLnTx/>
                <a:uFillTx/>
                <a:latin typeface="+mj-lt"/>
                <a:ea typeface="+mj-ea"/>
                <a:cs typeface="+mj-cs"/>
              </a:rPr>
              <a:t>LaRoche</a:t>
            </a:r>
            <a:r>
              <a:rPr kumimoji="0" lang="en-US" sz="2600" b="0" i="0" u="none" strike="noStrike" kern="1200" cap="none" spc="0" normalizeH="0" baseline="0" noProof="0" dirty="0">
                <a:ln>
                  <a:noFill/>
                </a:ln>
                <a:solidFill>
                  <a:schemeClr val="tx2"/>
                </a:solidFill>
                <a:effectLst/>
                <a:uLnTx/>
                <a:uFillTx/>
                <a:latin typeface="+mj-lt"/>
                <a:ea typeface="+mj-ea"/>
                <a:cs typeface="+mj-cs"/>
              </a:rPr>
              <a:t> and Woodman</a:t>
            </a:r>
            <a:r>
              <a:rPr kumimoji="0" lang="en-US" sz="2600" b="0" i="0" u="none" strike="noStrike" kern="1200" cap="none" spc="0" normalizeH="0" noProof="0" dirty="0">
                <a:ln>
                  <a:noFill/>
                </a:ln>
                <a:solidFill>
                  <a:schemeClr val="tx2"/>
                </a:solidFill>
                <a:effectLst/>
                <a:uLnTx/>
                <a:uFillTx/>
                <a:latin typeface="+mj-lt"/>
                <a:ea typeface="+mj-ea"/>
                <a:cs typeface="+mj-cs"/>
              </a:rPr>
              <a:t> Brooks CFA Core and Supporting Areas is protected at each Level?</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438400"/>
            <a:ext cx="8229600" cy="3657600"/>
          </a:xfrm>
        </p:spPr>
        <p:txBody>
          <a:bodyPr>
            <a:normAutofit/>
          </a:bodyPr>
          <a:lstStyle/>
          <a:p>
            <a:pPr lvl="0"/>
            <a:r>
              <a:rPr lang="en-US" sz="2000" b="1" dirty="0">
                <a:solidFill>
                  <a:schemeClr val="accent3">
                    <a:lumMod val="50000"/>
                  </a:schemeClr>
                </a:solidFill>
                <a:latin typeface="+mj-lt"/>
              </a:rPr>
              <a:t>Conservation Lands Data Standards </a:t>
            </a:r>
            <a:r>
              <a:rPr lang="en-US" sz="2000" dirty="0">
                <a:solidFill>
                  <a:schemeClr val="accent3">
                    <a:lumMod val="50000"/>
                  </a:schemeClr>
                </a:solidFill>
                <a:latin typeface="+mj-lt"/>
              </a:rPr>
              <a:t>documents are available on the GRANIT website</a:t>
            </a:r>
          </a:p>
          <a:p>
            <a:pPr lvl="0"/>
            <a:r>
              <a:rPr lang="en-US" sz="2000" dirty="0">
                <a:solidFill>
                  <a:schemeClr val="accent3">
                    <a:lumMod val="50000"/>
                  </a:schemeClr>
                </a:solidFill>
                <a:latin typeface="+mj-lt"/>
              </a:rPr>
              <a:t>Most of the conservation land in the CFA we analyzed is Protection Level 2:</a:t>
            </a:r>
          </a:p>
          <a:p>
            <a:pPr lvl="1">
              <a:buNone/>
            </a:pPr>
            <a:r>
              <a:rPr lang="en-US" sz="1800" dirty="0">
                <a:solidFill>
                  <a:schemeClr val="accent3">
                    <a:lumMod val="50000"/>
                  </a:schemeClr>
                </a:solidFill>
                <a:latin typeface="+mj-lt"/>
              </a:rPr>
              <a:t>	“Unofficial conservation land. Not permanently protected through any legal mechanisms. Owned by a public institution, public agency, or other organization whose mission may not be focused on conservation, but whose clear intent is to keep land for conservation, recreation or educational purposes and in mostly natural land cover.”</a:t>
            </a:r>
          </a:p>
          <a:p>
            <a:pPr lvl="1"/>
            <a:endParaRPr lang="en-US" sz="1800" dirty="0">
              <a:solidFill>
                <a:schemeClr val="accent3">
                  <a:lumMod val="50000"/>
                </a:schemeClr>
              </a:solidFill>
              <a:latin typeface="+mj-lt"/>
            </a:endParaRPr>
          </a:p>
          <a:p>
            <a:pPr lvl="1">
              <a:buNone/>
            </a:pPr>
            <a:endParaRPr lang="en-US" sz="1800" dirty="0">
              <a:solidFill>
                <a:schemeClr val="accent3">
                  <a:lumMod val="50000"/>
                </a:schemeClr>
              </a:solidFill>
              <a:latin typeface="+mj-lt"/>
            </a:endParaRPr>
          </a:p>
        </p:txBody>
      </p:sp>
      <p:sp>
        <p:nvSpPr>
          <p:cNvPr id="6" name="Title 1"/>
          <p:cNvSpPr txBox="1">
            <a:spLocks/>
          </p:cNvSpPr>
          <p:nvPr/>
        </p:nvSpPr>
        <p:spPr>
          <a:xfrm>
            <a:off x="304800" y="228600"/>
            <a:ext cx="8534400" cy="1905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lang="en-US" sz="2600" dirty="0">
                <a:solidFill>
                  <a:schemeClr val="tx2"/>
                </a:solidFill>
                <a:latin typeface="+mj-lt"/>
                <a:ea typeface="+mj-ea"/>
                <a:cs typeface="+mj-cs"/>
              </a:rPr>
              <a:t>5</a:t>
            </a:r>
            <a:r>
              <a:rPr kumimoji="0" lang="en-US" sz="2600" b="0" i="0" u="none" strike="noStrike" kern="1200" cap="none" spc="0" normalizeH="0" baseline="0" noProof="0" dirty="0">
                <a:ln>
                  <a:noFill/>
                </a:ln>
                <a:solidFill>
                  <a:schemeClr val="tx2"/>
                </a:solidFill>
                <a:effectLst/>
                <a:uLnTx/>
                <a:uFillTx/>
                <a:latin typeface="+mj-lt"/>
                <a:ea typeface="+mj-ea"/>
                <a:cs typeface="+mj-cs"/>
              </a:rPr>
              <a:t>. </a:t>
            </a:r>
            <a:r>
              <a:rPr lang="en-US" sz="2600" dirty="0">
                <a:solidFill>
                  <a:schemeClr val="tx2"/>
                </a:solidFill>
                <a:latin typeface="+mj-lt"/>
              </a:rPr>
              <a:t>How much of the </a:t>
            </a:r>
            <a:r>
              <a:rPr lang="en-US" sz="2600" dirty="0" err="1">
                <a:solidFill>
                  <a:schemeClr val="tx2"/>
                </a:solidFill>
                <a:latin typeface="+mj-lt"/>
              </a:rPr>
              <a:t>LaRoche</a:t>
            </a:r>
            <a:r>
              <a:rPr lang="en-US" sz="2600" dirty="0">
                <a:solidFill>
                  <a:schemeClr val="tx2"/>
                </a:solidFill>
                <a:latin typeface="+mj-lt"/>
              </a:rPr>
              <a:t> and Woodman Brooks CFA Core and Supporting Areas is protected at each Level?</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600200"/>
          </a:xfrm>
        </p:spPr>
        <p:txBody>
          <a:bodyPr>
            <a:noAutofit/>
          </a:bodyPr>
          <a:lstStyle/>
          <a:p>
            <a:pPr>
              <a:lnSpc>
                <a:spcPct val="150000"/>
              </a:lnSpc>
            </a:pPr>
            <a:r>
              <a:rPr lang="en-US" sz="3200" b="1" dirty="0"/>
              <a:t>Training Exercise 1 – Explore the Coastal Viewer</a:t>
            </a:r>
            <a:br>
              <a:rPr lang="en-US" sz="3000" b="1" dirty="0"/>
            </a:br>
            <a:r>
              <a:rPr lang="en-US" sz="2600" dirty="0"/>
              <a:t>2. Turn on Data Layers</a:t>
            </a:r>
          </a:p>
        </p:txBody>
      </p:sp>
      <p:sp>
        <p:nvSpPr>
          <p:cNvPr id="3" name="Content Placeholder 2"/>
          <p:cNvSpPr>
            <a:spLocks noGrp="1"/>
          </p:cNvSpPr>
          <p:nvPr>
            <p:ph idx="1"/>
          </p:nvPr>
        </p:nvSpPr>
        <p:spPr>
          <a:xfrm>
            <a:off x="457200" y="2133600"/>
            <a:ext cx="3352800" cy="4267200"/>
          </a:xfrm>
        </p:spPr>
        <p:txBody>
          <a:bodyPr>
            <a:normAutofit/>
          </a:bodyPr>
          <a:lstStyle/>
          <a:p>
            <a:pPr>
              <a:spcBef>
                <a:spcPts val="1000"/>
              </a:spcBef>
            </a:pPr>
            <a:r>
              <a:rPr lang="en-US" sz="2000" dirty="0">
                <a:solidFill>
                  <a:schemeClr val="accent3">
                    <a:lumMod val="50000"/>
                  </a:schemeClr>
                </a:solidFill>
                <a:latin typeface="+mj-lt"/>
                <a:cs typeface="Arial" panose="020B0604020202020204" pitchFamily="34" charset="0"/>
              </a:rPr>
              <a:t>Click </a:t>
            </a:r>
            <a:r>
              <a:rPr lang="en-US" sz="2000" b="1" dirty="0">
                <a:solidFill>
                  <a:schemeClr val="accent3">
                    <a:lumMod val="50000"/>
                  </a:schemeClr>
                </a:solidFill>
                <a:latin typeface="+mj-lt"/>
                <a:cs typeface="Arial" panose="020B0604020202020204" pitchFamily="34" charset="0"/>
              </a:rPr>
              <a:t>Layers</a:t>
            </a:r>
            <a:r>
              <a:rPr lang="en-US" sz="2000" dirty="0">
                <a:solidFill>
                  <a:schemeClr val="accent3">
                    <a:lumMod val="50000"/>
                  </a:schemeClr>
                </a:solidFill>
                <a:latin typeface="+mj-lt"/>
                <a:cs typeface="Arial" panose="020B0604020202020204" pitchFamily="34" charset="0"/>
              </a:rPr>
              <a:t> to view Table of Contents</a:t>
            </a:r>
          </a:p>
          <a:p>
            <a:pPr>
              <a:spcBef>
                <a:spcPts val="1000"/>
              </a:spcBef>
            </a:pPr>
            <a:r>
              <a:rPr lang="en-US" sz="2000" dirty="0">
                <a:solidFill>
                  <a:schemeClr val="accent3">
                    <a:lumMod val="50000"/>
                  </a:schemeClr>
                </a:solidFill>
                <a:latin typeface="+mj-lt"/>
                <a:cs typeface="Arial" panose="020B0604020202020204" pitchFamily="34" charset="0"/>
              </a:rPr>
              <a:t>Turn layers on and off by checking the boxes  </a:t>
            </a:r>
          </a:p>
          <a:p>
            <a:pPr>
              <a:spcBef>
                <a:spcPts val="1000"/>
              </a:spcBef>
            </a:pPr>
            <a:r>
              <a:rPr lang="en-US" sz="2000" dirty="0">
                <a:solidFill>
                  <a:schemeClr val="accent3">
                    <a:lumMod val="50000"/>
                  </a:schemeClr>
                </a:solidFill>
                <a:latin typeface="+mj-lt"/>
                <a:cs typeface="Arial" panose="020B0604020202020204" pitchFamily="34" charset="0"/>
              </a:rPr>
              <a:t>Expand and collapse data categories by clicking the </a:t>
            </a:r>
            <a:r>
              <a:rPr lang="en-US" sz="2000" b="1" dirty="0">
                <a:solidFill>
                  <a:schemeClr val="accent3">
                    <a:lumMod val="50000"/>
                  </a:schemeClr>
                </a:solidFill>
                <a:latin typeface="+mj-lt"/>
                <a:cs typeface="Arial" panose="020B0604020202020204" pitchFamily="34" charset="0"/>
              </a:rPr>
              <a:t>+/-</a:t>
            </a:r>
            <a:r>
              <a:rPr lang="en-US" sz="2000" dirty="0">
                <a:solidFill>
                  <a:schemeClr val="accent3">
                    <a:lumMod val="50000"/>
                  </a:schemeClr>
                </a:solidFill>
                <a:latin typeface="+mj-lt"/>
                <a:cs typeface="Arial" panose="020B0604020202020204" pitchFamily="34" charset="0"/>
              </a:rPr>
              <a:t> symbols</a:t>
            </a:r>
          </a:p>
          <a:p>
            <a:pPr>
              <a:spcBef>
                <a:spcPts val="1000"/>
              </a:spcBef>
            </a:pPr>
            <a:r>
              <a:rPr lang="en-US" sz="2000" dirty="0">
                <a:solidFill>
                  <a:schemeClr val="accent3">
                    <a:lumMod val="50000"/>
                  </a:schemeClr>
                </a:solidFill>
                <a:latin typeface="+mj-lt"/>
                <a:cs typeface="Arial" panose="020B0604020202020204" pitchFamily="34" charset="0"/>
              </a:rPr>
              <a:t>All levels of the hierarchy must be checked for data to be visible</a:t>
            </a:r>
          </a:p>
          <a:p>
            <a:pPr>
              <a:spcBef>
                <a:spcPts val="1000"/>
              </a:spcBef>
            </a:pPr>
            <a:endParaRPr lang="en-US" sz="2000" dirty="0">
              <a:solidFill>
                <a:schemeClr val="accent3">
                  <a:lumMod val="50000"/>
                </a:schemeClr>
              </a:solidFill>
              <a:latin typeface="+mj-lt"/>
              <a:cs typeface="Arial" panose="020B0604020202020204" pitchFamily="34" charset="0"/>
            </a:endParaRPr>
          </a:p>
        </p:txBody>
      </p:sp>
      <p:pic>
        <p:nvPicPr>
          <p:cNvPr id="6" name="Picture 5" descr="UsingCV.jpg"/>
          <p:cNvPicPr>
            <a:picLocks noChangeAspect="1"/>
          </p:cNvPicPr>
          <p:nvPr/>
        </p:nvPicPr>
        <p:blipFill>
          <a:blip r:embed="rId3" cstate="print"/>
          <a:srcRect r="11462"/>
          <a:stretch>
            <a:fillRect/>
          </a:stretch>
        </p:blipFill>
        <p:spPr>
          <a:xfrm>
            <a:off x="4343400" y="1905000"/>
            <a:ext cx="4267222" cy="3943350"/>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
        <p:nvSpPr>
          <p:cNvPr id="7" name="Rounded Rectangle 6"/>
          <p:cNvSpPr/>
          <p:nvPr/>
        </p:nvSpPr>
        <p:spPr>
          <a:xfrm>
            <a:off x="4343400" y="3581400"/>
            <a:ext cx="38100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953000" y="5638800"/>
            <a:ext cx="5334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572000" y="3733800"/>
            <a:ext cx="228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202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ddleLittleRiver.jpg"/>
          <p:cNvPicPr>
            <a:picLocks noChangeAspect="1"/>
          </p:cNvPicPr>
          <p:nvPr/>
        </p:nvPicPr>
        <p:blipFill>
          <a:blip r:embed="rId3" cstate="print"/>
          <a:stretch>
            <a:fillRect/>
          </a:stretch>
        </p:blipFill>
        <p:spPr>
          <a:xfrm>
            <a:off x="5715000" y="3200400"/>
            <a:ext cx="2645049" cy="2819400"/>
          </a:xfrm>
          <a:prstGeom prst="rect">
            <a:avLst/>
          </a:prstGeom>
          <a:ln w="3175">
            <a:solidFill>
              <a:schemeClr val="tx1"/>
            </a:solidFill>
          </a:ln>
          <a:effectLst>
            <a:outerShdw blurRad="50800" dist="38100" dir="2700000" algn="tl" rotWithShape="0">
              <a:prstClr val="black">
                <a:alpha val="40000"/>
              </a:prstClr>
            </a:outerShdw>
          </a:effectLst>
        </p:spPr>
      </p:pic>
      <p:sp>
        <p:nvSpPr>
          <p:cNvPr id="6" name="Content Placeholder 2"/>
          <p:cNvSpPr txBox="1">
            <a:spLocks/>
          </p:cNvSpPr>
          <p:nvPr/>
        </p:nvSpPr>
        <p:spPr>
          <a:xfrm>
            <a:off x="381000" y="3048000"/>
            <a:ext cx="4953000" cy="28956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000" b="0" i="0" u="none" strike="noStrike" kern="1200" cap="none" spc="0" normalizeH="0" baseline="0" noProof="0" dirty="0">
              <a:ln>
                <a:noFill/>
              </a:ln>
              <a:solidFill>
                <a:schemeClr val="accent3">
                  <a:lumMod val="50000"/>
                </a:schemeClr>
              </a:solidFill>
              <a:effectLst/>
              <a:uLnTx/>
              <a:uFillTx/>
              <a:latin typeface="+mj-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200" b="0" i="0" u="none" strike="noStrike" kern="1200" cap="none" spc="0" normalizeH="0" baseline="0" noProof="0" dirty="0">
                <a:ln>
                  <a:noFill/>
                </a:ln>
                <a:solidFill>
                  <a:schemeClr val="accent3">
                    <a:lumMod val="50000"/>
                  </a:schemeClr>
                </a:solidFill>
                <a:effectLst/>
                <a:uLnTx/>
                <a:uFillTx/>
                <a:latin typeface="+mj-lt"/>
                <a:ea typeface="+mn-ea"/>
                <a:cs typeface="+mn-cs"/>
              </a:rPr>
              <a:t>Zoom to the Town of North Hampton</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200" b="0" i="0" u="none" strike="noStrike" kern="1200" cap="none" spc="0" normalizeH="0" baseline="0" noProof="0" dirty="0">
                <a:ln>
                  <a:noFill/>
                </a:ln>
                <a:solidFill>
                  <a:schemeClr val="accent3">
                    <a:lumMod val="50000"/>
                  </a:schemeClr>
                </a:solidFill>
                <a:effectLst/>
                <a:uLnTx/>
                <a:uFillTx/>
                <a:latin typeface="+mj-lt"/>
                <a:ea typeface="+mn-ea"/>
                <a:cs typeface="+mn-cs"/>
              </a:rPr>
              <a:t>Find the Middle Little River CFA </a:t>
            </a:r>
          </a:p>
          <a:p>
            <a:pPr marL="274320" marR="0" lvl="0" indent="-274320" algn="l" defTabSz="914400" rtl="0" eaLnBrk="1" fontAlgn="auto" latinLnBrk="0" hangingPunct="1">
              <a:lnSpc>
                <a:spcPct val="100000"/>
              </a:lnSpc>
              <a:spcBef>
                <a:spcPct val="20000"/>
              </a:spcBef>
              <a:spcAft>
                <a:spcPts val="0"/>
              </a:spcAft>
              <a:buClr>
                <a:schemeClr val="accent3"/>
              </a:buClr>
              <a:buSzPct val="95000"/>
              <a:tabLst/>
              <a:defRPr/>
            </a:pPr>
            <a:r>
              <a:rPr lang="en-US" sz="2200" dirty="0">
                <a:solidFill>
                  <a:schemeClr val="accent3">
                    <a:lumMod val="50000"/>
                  </a:schemeClr>
                </a:solidFill>
                <a:latin typeface="+mj-lt"/>
              </a:rPr>
              <a:t>	</a:t>
            </a:r>
            <a:r>
              <a:rPr kumimoji="0" lang="en-US" sz="2200" b="0" i="0" u="none" strike="noStrike" kern="1200" cap="none" spc="0" normalizeH="0" baseline="0" noProof="0" dirty="0">
                <a:ln>
                  <a:noFill/>
                </a:ln>
                <a:solidFill>
                  <a:schemeClr val="accent3">
                    <a:lumMod val="50000"/>
                  </a:schemeClr>
                </a:solidFill>
                <a:effectLst/>
                <a:uLnTx/>
                <a:uFillTx/>
                <a:latin typeface="+mj-lt"/>
                <a:ea typeface="+mn-ea"/>
                <a:cs typeface="+mn-cs"/>
              </a:rPr>
              <a:t>(marked with red star)</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200" b="0" i="0" u="none" strike="noStrike" kern="1200" cap="none" spc="0" normalizeH="0" baseline="0" noProof="0" dirty="0">
                <a:ln>
                  <a:noFill/>
                </a:ln>
                <a:solidFill>
                  <a:schemeClr val="accent3">
                    <a:lumMod val="50000"/>
                  </a:schemeClr>
                </a:solidFill>
                <a:effectLst/>
                <a:uLnTx/>
                <a:uFillTx/>
                <a:latin typeface="+mj-lt"/>
                <a:ea typeface="+mn-ea"/>
                <a:cs typeface="+mn-cs"/>
              </a:rPr>
              <a:t>Turn on </a:t>
            </a:r>
            <a:r>
              <a:rPr kumimoji="0" lang="en-US" sz="2200" b="1" i="0" u="none" strike="noStrike" kern="1200" cap="none" spc="0" normalizeH="0" baseline="0" noProof="0" dirty="0">
                <a:ln>
                  <a:noFill/>
                </a:ln>
                <a:solidFill>
                  <a:schemeClr val="accent3">
                    <a:lumMod val="50000"/>
                  </a:schemeClr>
                </a:solidFill>
                <a:effectLst/>
                <a:uLnTx/>
                <a:uFillTx/>
                <a:latin typeface="+mj-lt"/>
                <a:ea typeface="+mn-ea"/>
                <a:cs typeface="+mn-cs"/>
              </a:rPr>
              <a:t>National Wetlands Inventory </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200" b="0" i="0" u="none" strike="noStrike" kern="1200" cap="none" spc="0" normalizeH="0" baseline="0" noProof="0" dirty="0">
                <a:ln>
                  <a:noFill/>
                </a:ln>
                <a:solidFill>
                  <a:schemeClr val="accent3">
                    <a:lumMod val="50000"/>
                  </a:schemeClr>
                </a:solidFill>
                <a:effectLst/>
                <a:uLnTx/>
                <a:uFillTx/>
                <a:latin typeface="+mj-lt"/>
                <a:ea typeface="+mn-ea"/>
                <a:cs typeface="+mn-cs"/>
              </a:rPr>
              <a:t>Turn on </a:t>
            </a:r>
            <a:r>
              <a:rPr kumimoji="0" lang="en-US" sz="2200" b="1" i="0" u="none" strike="noStrike" kern="1200" cap="none" spc="0" normalizeH="0" baseline="0" noProof="0" dirty="0">
                <a:ln>
                  <a:noFill/>
                </a:ln>
                <a:solidFill>
                  <a:schemeClr val="accent3">
                    <a:lumMod val="50000"/>
                  </a:schemeClr>
                </a:solidFill>
                <a:effectLst/>
                <a:uLnTx/>
                <a:uFillTx/>
                <a:latin typeface="+mj-lt"/>
                <a:ea typeface="+mn-ea"/>
                <a:cs typeface="+mn-cs"/>
              </a:rPr>
              <a:t>Wildlife Action Plan 2015: </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200" b="1" i="0" u="none" strike="noStrike" kern="1200" cap="none" spc="0" normalizeH="0" baseline="0" noProof="0" dirty="0">
                <a:ln>
                  <a:noFill/>
                </a:ln>
                <a:solidFill>
                  <a:schemeClr val="accent3">
                    <a:lumMod val="50000"/>
                  </a:schemeClr>
                </a:solidFill>
                <a:effectLst/>
                <a:uLnTx/>
                <a:uFillTx/>
                <a:latin typeface="+mj-lt"/>
                <a:ea typeface="+mn-ea"/>
                <a:cs typeface="+mn-cs"/>
              </a:rPr>
              <a:t>		Highest Ranked Wildlife Habitat</a:t>
            </a: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1800" b="0" i="0" u="none" strike="noStrike" kern="1200" cap="none" spc="0" normalizeH="0" baseline="0" noProof="0" dirty="0">
              <a:ln>
                <a:noFill/>
              </a:ln>
              <a:solidFill>
                <a:schemeClr val="accent3">
                  <a:lumMod val="50000"/>
                </a:schemeClr>
              </a:solidFill>
              <a:effectLst/>
              <a:uLnTx/>
              <a:uFillTx/>
              <a:latin typeface="+mj-lt"/>
              <a:ea typeface="+mn-ea"/>
              <a:cs typeface="+mn-cs"/>
            </a:endParaRP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endParaRPr kumimoji="0" lang="en-US" sz="1800" b="0" i="0" u="none" strike="noStrike" kern="1200" cap="none" spc="0" normalizeH="0" baseline="0" noProof="0" dirty="0">
              <a:ln>
                <a:noFill/>
              </a:ln>
              <a:solidFill>
                <a:schemeClr val="accent3">
                  <a:lumMod val="50000"/>
                </a:schemeClr>
              </a:solidFill>
              <a:effectLst/>
              <a:uLnTx/>
              <a:uFillTx/>
              <a:latin typeface="+mj-lt"/>
              <a:ea typeface="+mn-ea"/>
              <a:cs typeface="+mn-cs"/>
            </a:endParaRPr>
          </a:p>
        </p:txBody>
      </p:sp>
      <p:sp>
        <p:nvSpPr>
          <p:cNvPr id="9" name="Title 1"/>
          <p:cNvSpPr txBox="1">
            <a:spLocks/>
          </p:cNvSpPr>
          <p:nvPr/>
        </p:nvSpPr>
        <p:spPr>
          <a:xfrm>
            <a:off x="304800" y="228600"/>
            <a:ext cx="8458200" cy="2667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lang="en-US" sz="2600" dirty="0">
                <a:solidFill>
                  <a:schemeClr val="tx2"/>
                </a:solidFill>
                <a:latin typeface="+mj-lt"/>
                <a:ea typeface="+mj-ea"/>
                <a:cs typeface="+mj-cs"/>
              </a:rPr>
              <a:t>6</a:t>
            </a:r>
            <a:r>
              <a:rPr kumimoji="0" lang="en-US" sz="2600" b="0" i="0" u="none" strike="noStrike" kern="1200" cap="none" spc="0" normalizeH="0" baseline="0" noProof="0" dirty="0">
                <a:ln>
                  <a:noFill/>
                </a:ln>
                <a:solidFill>
                  <a:schemeClr val="tx2"/>
                </a:solidFill>
                <a:effectLst/>
                <a:uLnTx/>
                <a:uFillTx/>
                <a:latin typeface="+mj-lt"/>
                <a:ea typeface="+mj-ea"/>
                <a:cs typeface="+mj-cs"/>
              </a:rPr>
              <a:t>. </a:t>
            </a:r>
            <a:r>
              <a:rPr kumimoji="0" lang="en-US" sz="2600" b="0" i="0" u="none" strike="noStrike" kern="1200" cap="none" spc="0" normalizeH="0" noProof="0" dirty="0">
                <a:ln>
                  <a:noFill/>
                </a:ln>
                <a:solidFill>
                  <a:schemeClr val="tx2"/>
                </a:solidFill>
                <a:effectLst/>
                <a:uLnTx/>
                <a:uFillTx/>
                <a:latin typeface="+mj-lt"/>
                <a:ea typeface="+mj-ea"/>
                <a:cs typeface="+mj-cs"/>
              </a:rPr>
              <a:t>Middle Little River CFA in North Hampton does not currently contain many protected parcels.  </a:t>
            </a:r>
            <a:r>
              <a:rPr lang="en-US" sz="2600" dirty="0">
                <a:solidFill>
                  <a:schemeClr val="tx2"/>
                </a:solidFill>
                <a:latin typeface="+mj-lt"/>
                <a:ea typeface="+mj-ea"/>
                <a:cs typeface="+mj-cs"/>
              </a:rPr>
              <a:t>Identify potential high-value parcels for conservation of wetlands and wildlife habitat in this Core Focus Area.</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590800"/>
            <a:ext cx="3886200" cy="3810000"/>
          </a:xfrm>
        </p:spPr>
        <p:txBody>
          <a:bodyPr>
            <a:normAutofit/>
          </a:bodyPr>
          <a:lstStyle/>
          <a:p>
            <a:pPr lvl="0"/>
            <a:r>
              <a:rPr lang="en-US" sz="2000" dirty="0">
                <a:solidFill>
                  <a:schemeClr val="accent3">
                    <a:lumMod val="50000"/>
                  </a:schemeClr>
                </a:solidFill>
                <a:latin typeface="+mj-lt"/>
              </a:rPr>
              <a:t>Adjust </a:t>
            </a:r>
            <a:r>
              <a:rPr lang="en-US" sz="2000" b="1" dirty="0">
                <a:solidFill>
                  <a:schemeClr val="accent3">
                    <a:lumMod val="50000"/>
                  </a:schemeClr>
                </a:solidFill>
                <a:latin typeface="+mj-lt"/>
              </a:rPr>
              <a:t>Visualizations</a:t>
            </a:r>
            <a:r>
              <a:rPr lang="en-US" sz="2000" dirty="0">
                <a:solidFill>
                  <a:schemeClr val="accent3">
                    <a:lumMod val="50000"/>
                  </a:schemeClr>
                </a:solidFill>
                <a:latin typeface="+mj-lt"/>
              </a:rPr>
              <a:t> for all the layers to maximize the amount of information you can show at once.  You may choose to change color, transparency, fill style, drawing order, etc</a:t>
            </a:r>
          </a:p>
          <a:p>
            <a:pPr lvl="0"/>
            <a:endParaRPr lang="en-US" sz="1400" dirty="0">
              <a:solidFill>
                <a:schemeClr val="accent3">
                  <a:lumMod val="50000"/>
                </a:schemeClr>
              </a:solidFill>
              <a:latin typeface="+mj-lt"/>
            </a:endParaRPr>
          </a:p>
          <a:p>
            <a:pPr lvl="0"/>
            <a:r>
              <a:rPr lang="en-US" sz="2000" b="1" dirty="0">
                <a:solidFill>
                  <a:schemeClr val="accent3">
                    <a:lumMod val="50000"/>
                  </a:schemeClr>
                </a:solidFill>
                <a:latin typeface="+mj-lt"/>
              </a:rPr>
              <a:t>Draw</a:t>
            </a:r>
            <a:r>
              <a:rPr lang="en-US" sz="2000" dirty="0">
                <a:solidFill>
                  <a:schemeClr val="accent3">
                    <a:lumMod val="50000"/>
                  </a:schemeClr>
                </a:solidFill>
                <a:latin typeface="+mj-lt"/>
              </a:rPr>
              <a:t> a polygon around an area that would be of interest for conserving wetland areas and highest priority wildlife habitat</a:t>
            </a:r>
          </a:p>
          <a:p>
            <a:pPr lvl="1"/>
            <a:endParaRPr lang="en-US" sz="1800" dirty="0">
              <a:solidFill>
                <a:schemeClr val="accent3">
                  <a:lumMod val="50000"/>
                </a:schemeClr>
              </a:solidFill>
              <a:latin typeface="+mj-lt"/>
            </a:endParaRPr>
          </a:p>
          <a:p>
            <a:pPr lvl="1">
              <a:buNone/>
            </a:pPr>
            <a:endParaRPr lang="en-US" sz="1800" dirty="0">
              <a:solidFill>
                <a:schemeClr val="accent3">
                  <a:lumMod val="50000"/>
                </a:schemeClr>
              </a:solidFill>
              <a:latin typeface="+mj-lt"/>
            </a:endParaRPr>
          </a:p>
        </p:txBody>
      </p:sp>
      <p:pic>
        <p:nvPicPr>
          <p:cNvPr id="6" name="Picture 5" descr="project2.jpg"/>
          <p:cNvPicPr>
            <a:picLocks noChangeAspect="1"/>
          </p:cNvPicPr>
          <p:nvPr/>
        </p:nvPicPr>
        <p:blipFill>
          <a:blip r:embed="rId3" cstate="print"/>
          <a:stretch>
            <a:fillRect/>
          </a:stretch>
        </p:blipFill>
        <p:spPr>
          <a:xfrm>
            <a:off x="4343400" y="2548414"/>
            <a:ext cx="4320540" cy="3776186"/>
          </a:xfrm>
          <a:prstGeom prst="rect">
            <a:avLst/>
          </a:prstGeom>
          <a:ln w="3175">
            <a:solidFill>
              <a:schemeClr val="tx1"/>
            </a:solidFill>
          </a:ln>
          <a:effectLst>
            <a:outerShdw blurRad="50800" dist="38100" dir="2700000" algn="tl" rotWithShape="0">
              <a:prstClr val="black">
                <a:alpha val="40000"/>
              </a:prstClr>
            </a:outerShdw>
          </a:effectLst>
        </p:spPr>
      </p:pic>
      <p:sp>
        <p:nvSpPr>
          <p:cNvPr id="7" name="Title 1"/>
          <p:cNvSpPr txBox="1">
            <a:spLocks/>
          </p:cNvSpPr>
          <p:nvPr/>
        </p:nvSpPr>
        <p:spPr>
          <a:xfrm>
            <a:off x="304800" y="228600"/>
            <a:ext cx="8534400" cy="2286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lang="en-US" sz="2600" dirty="0">
                <a:solidFill>
                  <a:schemeClr val="tx2"/>
                </a:solidFill>
                <a:latin typeface="+mj-lt"/>
                <a:ea typeface="+mj-ea"/>
                <a:cs typeface="+mj-cs"/>
              </a:rPr>
              <a:t>6</a:t>
            </a:r>
            <a:r>
              <a:rPr kumimoji="0" lang="en-US" sz="2600" b="0" i="0" u="none" strike="noStrike" kern="1200" cap="none" spc="0" normalizeH="0" baseline="0" noProof="0" dirty="0">
                <a:ln>
                  <a:noFill/>
                </a:ln>
                <a:solidFill>
                  <a:schemeClr val="tx2"/>
                </a:solidFill>
                <a:effectLst/>
                <a:uLnTx/>
                <a:uFillTx/>
                <a:latin typeface="+mj-lt"/>
                <a:ea typeface="+mj-ea"/>
                <a:cs typeface="+mj-cs"/>
              </a:rPr>
              <a:t>. Identify</a:t>
            </a:r>
            <a:r>
              <a:rPr kumimoji="0" lang="en-US" sz="2600" b="0" i="0" u="none" strike="noStrike" kern="1200" cap="none" spc="0" normalizeH="0" noProof="0" dirty="0">
                <a:ln>
                  <a:noFill/>
                </a:ln>
                <a:solidFill>
                  <a:schemeClr val="tx2"/>
                </a:solidFill>
                <a:effectLst/>
                <a:uLnTx/>
                <a:uFillTx/>
                <a:latin typeface="+mj-lt"/>
                <a:ea typeface="+mj-ea"/>
                <a:cs typeface="+mj-cs"/>
              </a:rPr>
              <a:t> potential new parcels for conservation of wetlands and wildlife habitat in the Middle Little River CFA in North Hampton</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6062024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81200"/>
            <a:ext cx="3886200" cy="4419600"/>
          </a:xfrm>
        </p:spPr>
        <p:txBody>
          <a:bodyPr>
            <a:normAutofit/>
          </a:bodyPr>
          <a:lstStyle/>
          <a:p>
            <a:pPr lvl="0"/>
            <a:r>
              <a:rPr lang="en-US" sz="2000" dirty="0">
                <a:solidFill>
                  <a:schemeClr val="accent3">
                    <a:lumMod val="50000"/>
                  </a:schemeClr>
                </a:solidFill>
                <a:latin typeface="+mj-lt"/>
              </a:rPr>
              <a:t>You can save your current map as a </a:t>
            </a:r>
            <a:r>
              <a:rPr lang="en-US" sz="2000" b="1" dirty="0">
                <a:solidFill>
                  <a:schemeClr val="accent3">
                    <a:lumMod val="50000"/>
                  </a:schemeClr>
                </a:solidFill>
                <a:latin typeface="+mj-lt"/>
              </a:rPr>
              <a:t>Project</a:t>
            </a:r>
          </a:p>
          <a:p>
            <a:pPr lvl="0"/>
            <a:r>
              <a:rPr lang="en-US" sz="2000" dirty="0">
                <a:solidFill>
                  <a:schemeClr val="accent3">
                    <a:lumMod val="50000"/>
                  </a:schemeClr>
                </a:solidFill>
                <a:latin typeface="+mj-lt"/>
              </a:rPr>
              <a:t>You must Sign In to </a:t>
            </a:r>
            <a:r>
              <a:rPr lang="en-US" sz="2000" dirty="0" err="1">
                <a:solidFill>
                  <a:schemeClr val="accent3">
                    <a:lumMod val="50000"/>
                  </a:schemeClr>
                </a:solidFill>
                <a:latin typeface="+mj-lt"/>
              </a:rPr>
              <a:t>ArcGIS</a:t>
            </a:r>
            <a:r>
              <a:rPr lang="en-US" sz="2000" dirty="0">
                <a:solidFill>
                  <a:schemeClr val="accent3">
                    <a:lumMod val="50000"/>
                  </a:schemeClr>
                </a:solidFill>
                <a:latin typeface="+mj-lt"/>
              </a:rPr>
              <a:t> online to save a Project</a:t>
            </a:r>
          </a:p>
          <a:p>
            <a:pPr lvl="0"/>
            <a:r>
              <a:rPr lang="en-US" sz="2000" dirty="0">
                <a:solidFill>
                  <a:schemeClr val="accent3">
                    <a:lumMod val="50000"/>
                  </a:schemeClr>
                </a:solidFill>
                <a:latin typeface="+mj-lt"/>
              </a:rPr>
              <a:t>Click the </a:t>
            </a:r>
            <a:r>
              <a:rPr lang="en-US" sz="2000" b="1" dirty="0">
                <a:solidFill>
                  <a:schemeClr val="accent3">
                    <a:lumMod val="50000"/>
                  </a:schemeClr>
                </a:solidFill>
                <a:latin typeface="+mj-lt"/>
              </a:rPr>
              <a:t>Save </a:t>
            </a:r>
            <a:r>
              <a:rPr lang="en-US" sz="2000" dirty="0">
                <a:solidFill>
                  <a:schemeClr val="accent3">
                    <a:lumMod val="50000"/>
                  </a:schemeClr>
                </a:solidFill>
                <a:latin typeface="+mj-lt"/>
              </a:rPr>
              <a:t>button in the toolbar</a:t>
            </a:r>
            <a:endParaRPr lang="en-US" sz="2000" b="1" dirty="0">
              <a:solidFill>
                <a:schemeClr val="accent3">
                  <a:lumMod val="50000"/>
                </a:schemeClr>
              </a:solidFill>
              <a:latin typeface="+mj-lt"/>
            </a:endParaRPr>
          </a:p>
          <a:p>
            <a:pPr lvl="0"/>
            <a:r>
              <a:rPr lang="en-US" sz="2000" dirty="0">
                <a:solidFill>
                  <a:schemeClr val="accent3">
                    <a:lumMod val="50000"/>
                  </a:schemeClr>
                </a:solidFill>
                <a:latin typeface="+mj-lt"/>
              </a:rPr>
              <a:t>Type a </a:t>
            </a:r>
            <a:r>
              <a:rPr lang="en-US" sz="2000" b="1" dirty="0">
                <a:solidFill>
                  <a:schemeClr val="accent3">
                    <a:lumMod val="50000"/>
                  </a:schemeClr>
                </a:solidFill>
                <a:latin typeface="+mj-lt"/>
              </a:rPr>
              <a:t>Name</a:t>
            </a:r>
            <a:r>
              <a:rPr lang="en-US" sz="2000" dirty="0">
                <a:solidFill>
                  <a:schemeClr val="accent3">
                    <a:lumMod val="50000"/>
                  </a:schemeClr>
                </a:solidFill>
                <a:latin typeface="+mj-lt"/>
              </a:rPr>
              <a:t> and </a:t>
            </a:r>
            <a:r>
              <a:rPr lang="en-US" sz="2000" b="1" dirty="0">
                <a:solidFill>
                  <a:schemeClr val="accent3">
                    <a:lumMod val="50000"/>
                  </a:schemeClr>
                </a:solidFill>
                <a:latin typeface="+mj-lt"/>
              </a:rPr>
              <a:t>Description</a:t>
            </a:r>
            <a:r>
              <a:rPr lang="en-US" sz="2000" dirty="0">
                <a:solidFill>
                  <a:schemeClr val="accent3">
                    <a:lumMod val="50000"/>
                  </a:schemeClr>
                </a:solidFill>
                <a:latin typeface="+mj-lt"/>
              </a:rPr>
              <a:t> for your Project</a:t>
            </a:r>
          </a:p>
          <a:p>
            <a:pPr lvl="0"/>
            <a:r>
              <a:rPr lang="en-US" sz="2000" dirty="0">
                <a:solidFill>
                  <a:schemeClr val="accent3">
                    <a:lumMod val="50000"/>
                  </a:schemeClr>
                </a:solidFill>
                <a:latin typeface="+mj-lt"/>
              </a:rPr>
              <a:t>Click </a:t>
            </a:r>
            <a:r>
              <a:rPr lang="en-US" sz="2000" b="1" dirty="0">
                <a:solidFill>
                  <a:schemeClr val="accent3">
                    <a:lumMod val="50000"/>
                  </a:schemeClr>
                </a:solidFill>
                <a:latin typeface="+mj-lt"/>
              </a:rPr>
              <a:t>Save</a:t>
            </a:r>
          </a:p>
          <a:p>
            <a:pPr lvl="0"/>
            <a:endParaRPr lang="en-US" sz="2000" dirty="0">
              <a:solidFill>
                <a:schemeClr val="accent3">
                  <a:lumMod val="50000"/>
                </a:schemeClr>
              </a:solidFill>
              <a:latin typeface="+mj-lt"/>
            </a:endParaRPr>
          </a:p>
          <a:p>
            <a:pPr lvl="1"/>
            <a:endParaRPr lang="en-US" sz="1800" dirty="0">
              <a:solidFill>
                <a:schemeClr val="accent3">
                  <a:lumMod val="50000"/>
                </a:schemeClr>
              </a:solidFill>
              <a:latin typeface="+mj-lt"/>
            </a:endParaRPr>
          </a:p>
          <a:p>
            <a:pPr lvl="1">
              <a:buNone/>
            </a:pPr>
            <a:endParaRPr lang="en-US" sz="1800" dirty="0">
              <a:solidFill>
                <a:schemeClr val="accent3">
                  <a:lumMod val="50000"/>
                </a:schemeClr>
              </a:solidFill>
              <a:latin typeface="+mj-lt"/>
            </a:endParaRPr>
          </a:p>
        </p:txBody>
      </p:sp>
      <p:pic>
        <p:nvPicPr>
          <p:cNvPr id="5" name="Picture 4" descr="project1.jpg"/>
          <p:cNvPicPr>
            <a:picLocks noChangeAspect="1"/>
          </p:cNvPicPr>
          <p:nvPr/>
        </p:nvPicPr>
        <p:blipFill>
          <a:blip r:embed="rId3" cstate="print"/>
          <a:stretch>
            <a:fillRect/>
          </a:stretch>
        </p:blipFill>
        <p:spPr>
          <a:xfrm>
            <a:off x="4267200" y="2075784"/>
            <a:ext cx="4512563" cy="3944016"/>
          </a:xfrm>
          <a:prstGeom prst="rect">
            <a:avLst/>
          </a:prstGeom>
          <a:ln w="3175">
            <a:solidFill>
              <a:schemeClr val="tx1"/>
            </a:solidFill>
          </a:ln>
          <a:effectLst>
            <a:outerShdw blurRad="50800" dist="38100" dir="2700000" algn="tl" rotWithShape="0">
              <a:prstClr val="black">
                <a:alpha val="40000"/>
              </a:prstClr>
            </a:outerShdw>
          </a:effectLst>
        </p:spPr>
      </p:pic>
      <p:pic>
        <p:nvPicPr>
          <p:cNvPr id="8" name="Picture 7" descr="project4.jpg"/>
          <p:cNvPicPr>
            <a:picLocks noChangeAspect="1"/>
          </p:cNvPicPr>
          <p:nvPr/>
        </p:nvPicPr>
        <p:blipFill>
          <a:blip r:embed="rId4" cstate="print"/>
          <a:stretch>
            <a:fillRect/>
          </a:stretch>
        </p:blipFill>
        <p:spPr>
          <a:xfrm>
            <a:off x="4267200" y="2080260"/>
            <a:ext cx="4512564" cy="3939540"/>
          </a:xfrm>
          <a:prstGeom prst="rect">
            <a:avLst/>
          </a:prstGeom>
          <a:ln w="3175">
            <a:solidFill>
              <a:schemeClr val="tx1"/>
            </a:solidFill>
          </a:ln>
          <a:effectLst>
            <a:outerShdw blurRad="50800" dist="38100" dir="2700000" algn="tl" rotWithShape="0">
              <a:prstClr val="black">
                <a:alpha val="40000"/>
              </a:prstClr>
            </a:outerShdw>
          </a:effectLst>
        </p:spPr>
      </p:pic>
      <p:sp>
        <p:nvSpPr>
          <p:cNvPr id="7" name="Title 1"/>
          <p:cNvSpPr txBox="1">
            <a:spLocks/>
          </p:cNvSpPr>
          <p:nvPr/>
        </p:nvSpPr>
        <p:spPr>
          <a:xfrm>
            <a:off x="304800" y="228600"/>
            <a:ext cx="8534400" cy="1524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lang="en-US" sz="2600" dirty="0">
                <a:solidFill>
                  <a:schemeClr val="tx2"/>
                </a:solidFill>
                <a:latin typeface="+mj-lt"/>
                <a:ea typeface="+mj-ea"/>
                <a:cs typeface="+mj-cs"/>
              </a:rPr>
              <a:t>7</a:t>
            </a:r>
            <a:r>
              <a:rPr kumimoji="0" lang="en-US" sz="2600" b="0" i="0" u="none" strike="noStrike" kern="1200" cap="none" spc="0" normalizeH="0" baseline="0" noProof="0" dirty="0">
                <a:ln>
                  <a:noFill/>
                </a:ln>
                <a:solidFill>
                  <a:schemeClr val="tx2"/>
                </a:solidFill>
                <a:effectLst/>
                <a:uLnTx/>
                <a:uFillTx/>
                <a:latin typeface="+mj-lt"/>
                <a:ea typeface="+mj-ea"/>
                <a:cs typeface="+mj-cs"/>
              </a:rPr>
              <a:t>. Save your work</a:t>
            </a:r>
            <a:r>
              <a:rPr kumimoji="0" lang="en-US" sz="2600" b="0" i="0" u="none" strike="noStrike" kern="1200" cap="none" spc="0" normalizeH="0" noProof="0" dirty="0">
                <a:ln>
                  <a:noFill/>
                </a:ln>
                <a:solidFill>
                  <a:schemeClr val="tx2"/>
                </a:solidFill>
                <a:effectLst/>
                <a:uLnTx/>
                <a:uFillTx/>
                <a:latin typeface="+mj-lt"/>
                <a:ea typeface="+mj-ea"/>
                <a:cs typeface="+mj-cs"/>
              </a:rPr>
              <a:t> as a </a:t>
            </a:r>
            <a:r>
              <a:rPr kumimoji="0" lang="en-US" sz="2600" b="0" i="0" u="none" strike="noStrike" kern="1200" cap="none" spc="0" normalizeH="0" baseline="0" noProof="0" dirty="0">
                <a:ln>
                  <a:noFill/>
                </a:ln>
                <a:solidFill>
                  <a:schemeClr val="tx2"/>
                </a:solidFill>
                <a:effectLst/>
                <a:uLnTx/>
                <a:uFillTx/>
                <a:latin typeface="+mj-lt"/>
                <a:ea typeface="+mj-ea"/>
                <a:cs typeface="+mj-cs"/>
              </a:rPr>
              <a:t>Project</a:t>
            </a:r>
          </a:p>
        </p:txBody>
      </p:sp>
    </p:spTree>
    <p:extLst>
      <p:ext uri="{BB962C8B-B14F-4D97-AF65-F5344CB8AC3E}">
        <p14:creationId xmlns:p14="http://schemas.microsoft.com/office/powerpoint/2010/main" val="3606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05000"/>
            <a:ext cx="8153400" cy="4343400"/>
          </a:xfrm>
        </p:spPr>
        <p:txBody>
          <a:bodyPr>
            <a:normAutofit/>
          </a:bodyPr>
          <a:lstStyle/>
          <a:p>
            <a:pPr lvl="0"/>
            <a:r>
              <a:rPr lang="en-US" sz="2000" dirty="0">
                <a:solidFill>
                  <a:schemeClr val="accent3">
                    <a:lumMod val="50000"/>
                  </a:schemeClr>
                </a:solidFill>
                <a:latin typeface="+mj-lt"/>
              </a:rPr>
              <a:t>To share your project with others, click </a:t>
            </a:r>
            <a:r>
              <a:rPr lang="en-US" sz="2000" b="1" dirty="0">
                <a:solidFill>
                  <a:schemeClr val="accent3">
                    <a:lumMod val="50000"/>
                  </a:schemeClr>
                </a:solidFill>
                <a:latin typeface="+mj-lt"/>
              </a:rPr>
              <a:t>Projects</a:t>
            </a:r>
          </a:p>
          <a:p>
            <a:pPr lvl="0"/>
            <a:r>
              <a:rPr lang="en-US" sz="2000" dirty="0">
                <a:solidFill>
                  <a:schemeClr val="accent3">
                    <a:lumMod val="50000"/>
                  </a:schemeClr>
                </a:solidFill>
                <a:latin typeface="+mj-lt"/>
              </a:rPr>
              <a:t>Click the arrow next to the project name, then click </a:t>
            </a:r>
            <a:r>
              <a:rPr lang="en-US" sz="2000" b="1" dirty="0">
                <a:solidFill>
                  <a:schemeClr val="accent3">
                    <a:lumMod val="50000"/>
                  </a:schemeClr>
                </a:solidFill>
                <a:latin typeface="+mj-lt"/>
              </a:rPr>
              <a:t>Share</a:t>
            </a:r>
            <a:endParaRPr lang="en-US" sz="1800" dirty="0">
              <a:solidFill>
                <a:schemeClr val="accent3">
                  <a:lumMod val="50000"/>
                </a:schemeClr>
              </a:solidFill>
              <a:latin typeface="+mj-lt"/>
            </a:endParaRPr>
          </a:p>
          <a:p>
            <a:pPr lvl="0"/>
            <a:r>
              <a:rPr lang="en-US" sz="2000" dirty="0">
                <a:solidFill>
                  <a:schemeClr val="accent3">
                    <a:lumMod val="50000"/>
                  </a:schemeClr>
                </a:solidFill>
                <a:latin typeface="+mj-lt"/>
              </a:rPr>
              <a:t>Assign </a:t>
            </a:r>
            <a:r>
              <a:rPr lang="en-US" sz="2000" b="1" dirty="0">
                <a:solidFill>
                  <a:schemeClr val="accent3">
                    <a:lumMod val="50000"/>
                  </a:schemeClr>
                </a:solidFill>
                <a:latin typeface="+mj-lt"/>
              </a:rPr>
              <a:t>Project Privileges </a:t>
            </a:r>
            <a:r>
              <a:rPr lang="en-US" sz="2000" dirty="0">
                <a:solidFill>
                  <a:schemeClr val="accent3">
                    <a:lumMod val="50000"/>
                  </a:schemeClr>
                </a:solidFill>
                <a:latin typeface="+mj-lt"/>
              </a:rPr>
              <a:t>for </a:t>
            </a:r>
            <a:r>
              <a:rPr lang="en-US" sz="2000" dirty="0" err="1">
                <a:solidFill>
                  <a:schemeClr val="accent3">
                    <a:lumMod val="50000"/>
                  </a:schemeClr>
                </a:solidFill>
                <a:latin typeface="+mj-lt"/>
              </a:rPr>
              <a:t>ArcGIS</a:t>
            </a:r>
            <a:r>
              <a:rPr lang="en-US" sz="2000" dirty="0">
                <a:solidFill>
                  <a:schemeClr val="accent3">
                    <a:lumMod val="50000"/>
                  </a:schemeClr>
                </a:solidFill>
                <a:latin typeface="+mj-lt"/>
              </a:rPr>
              <a:t> Online users in your network</a:t>
            </a:r>
          </a:p>
          <a:p>
            <a:pPr lvl="0"/>
            <a:r>
              <a:rPr lang="en-US" sz="2000" dirty="0">
                <a:solidFill>
                  <a:schemeClr val="accent3">
                    <a:lumMod val="50000"/>
                  </a:schemeClr>
                </a:solidFill>
                <a:latin typeface="+mj-lt"/>
              </a:rPr>
              <a:t>Or send a </a:t>
            </a:r>
            <a:r>
              <a:rPr lang="en-US" sz="2000" b="1" dirty="0">
                <a:solidFill>
                  <a:schemeClr val="accent3">
                    <a:lumMod val="50000"/>
                  </a:schemeClr>
                </a:solidFill>
                <a:latin typeface="+mj-lt"/>
              </a:rPr>
              <a:t>Guest Link </a:t>
            </a:r>
            <a:r>
              <a:rPr lang="en-US" sz="2000" dirty="0">
                <a:solidFill>
                  <a:schemeClr val="accent3">
                    <a:lumMod val="50000"/>
                  </a:schemeClr>
                </a:solidFill>
                <a:latin typeface="+mj-lt"/>
              </a:rPr>
              <a:t>to View or Edit the project</a:t>
            </a:r>
          </a:p>
          <a:p>
            <a:pPr lvl="0"/>
            <a:r>
              <a:rPr lang="en-US" sz="2000" dirty="0">
                <a:solidFill>
                  <a:schemeClr val="accent3">
                    <a:lumMod val="50000"/>
                  </a:schemeClr>
                </a:solidFill>
                <a:latin typeface="+mj-lt"/>
              </a:rPr>
              <a:t>Your </a:t>
            </a:r>
            <a:r>
              <a:rPr lang="en-US" sz="2000" b="1" dirty="0">
                <a:solidFill>
                  <a:schemeClr val="accent3">
                    <a:lumMod val="50000"/>
                  </a:schemeClr>
                </a:solidFill>
                <a:latin typeface="+mj-lt"/>
              </a:rPr>
              <a:t>Projects List </a:t>
            </a:r>
            <a:r>
              <a:rPr lang="en-US" sz="2000" dirty="0">
                <a:solidFill>
                  <a:schemeClr val="accent3">
                    <a:lumMod val="50000"/>
                  </a:schemeClr>
                </a:solidFill>
                <a:latin typeface="+mj-lt"/>
              </a:rPr>
              <a:t>will show any projects that have been </a:t>
            </a:r>
          </a:p>
          <a:p>
            <a:pPr lvl="0">
              <a:spcBef>
                <a:spcPts val="200"/>
              </a:spcBef>
              <a:buNone/>
            </a:pPr>
            <a:r>
              <a:rPr lang="en-US" sz="2000" dirty="0">
                <a:solidFill>
                  <a:schemeClr val="accent3">
                    <a:lumMod val="50000"/>
                  </a:schemeClr>
                </a:solidFill>
                <a:latin typeface="+mj-lt"/>
              </a:rPr>
              <a:t>	shared with you (turn off “Show my projects only”)</a:t>
            </a:r>
          </a:p>
          <a:p>
            <a:pPr lvl="0"/>
            <a:endParaRPr lang="en-US" sz="2000" dirty="0">
              <a:solidFill>
                <a:schemeClr val="accent3">
                  <a:lumMod val="50000"/>
                </a:schemeClr>
              </a:solidFill>
              <a:latin typeface="+mj-lt"/>
            </a:endParaRPr>
          </a:p>
          <a:p>
            <a:pPr lvl="1"/>
            <a:endParaRPr lang="en-US" sz="1800" dirty="0">
              <a:solidFill>
                <a:schemeClr val="accent3">
                  <a:lumMod val="50000"/>
                </a:schemeClr>
              </a:solidFill>
              <a:latin typeface="+mj-lt"/>
            </a:endParaRPr>
          </a:p>
          <a:p>
            <a:pPr lvl="1">
              <a:buNone/>
            </a:pPr>
            <a:endParaRPr lang="en-US" sz="1800" dirty="0">
              <a:solidFill>
                <a:schemeClr val="accent3">
                  <a:lumMod val="50000"/>
                </a:schemeClr>
              </a:solidFill>
              <a:latin typeface="+mj-lt"/>
            </a:endParaRPr>
          </a:p>
        </p:txBody>
      </p:sp>
      <p:pic>
        <p:nvPicPr>
          <p:cNvPr id="6" name="Picture 5" descr="project5.jpg"/>
          <p:cNvPicPr>
            <a:picLocks noChangeAspect="1"/>
          </p:cNvPicPr>
          <p:nvPr/>
        </p:nvPicPr>
        <p:blipFill>
          <a:blip r:embed="rId3" cstate="print"/>
          <a:srcRect b="3936"/>
          <a:stretch>
            <a:fillRect/>
          </a:stretch>
        </p:blipFill>
        <p:spPr>
          <a:xfrm>
            <a:off x="762000" y="4191000"/>
            <a:ext cx="2677096" cy="2438400"/>
          </a:xfrm>
          <a:prstGeom prst="rect">
            <a:avLst/>
          </a:prstGeom>
          <a:ln w="3175">
            <a:solidFill>
              <a:schemeClr val="tx1"/>
            </a:solidFill>
          </a:ln>
          <a:effectLst>
            <a:outerShdw blurRad="50800" dist="38100" dir="2700000" algn="tl" rotWithShape="0">
              <a:prstClr val="black">
                <a:alpha val="40000"/>
              </a:prstClr>
            </a:outerShdw>
          </a:effectLst>
        </p:spPr>
      </p:pic>
      <p:cxnSp>
        <p:nvCxnSpPr>
          <p:cNvPr id="11" name="Straight Connector 10"/>
          <p:cNvCxnSpPr/>
          <p:nvPr/>
        </p:nvCxnSpPr>
        <p:spPr>
          <a:xfrm flipV="1">
            <a:off x="2514600" y="4800600"/>
            <a:ext cx="1143000" cy="91440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14600" y="6248400"/>
            <a:ext cx="1143000" cy="7620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descr="project6.jpg"/>
          <p:cNvPicPr>
            <a:picLocks noChangeAspect="1"/>
          </p:cNvPicPr>
          <p:nvPr/>
        </p:nvPicPr>
        <p:blipFill>
          <a:blip r:embed="rId4" cstate="print"/>
          <a:stretch>
            <a:fillRect/>
          </a:stretch>
        </p:blipFill>
        <p:spPr>
          <a:xfrm>
            <a:off x="3657600" y="4800601"/>
            <a:ext cx="2030242" cy="1523999"/>
          </a:xfrm>
          <a:prstGeom prst="rect">
            <a:avLst/>
          </a:prstGeom>
          <a:ln w="6350">
            <a:solidFill>
              <a:schemeClr val="tx1"/>
            </a:solidFill>
          </a:ln>
          <a:effectLst>
            <a:outerShdw blurRad="50800" dist="38100" dir="2700000" algn="tl" rotWithShape="0">
              <a:prstClr val="black">
                <a:alpha val="40000"/>
              </a:prstClr>
            </a:outerShdw>
          </a:effectLst>
        </p:spPr>
      </p:pic>
      <p:pic>
        <p:nvPicPr>
          <p:cNvPr id="19" name="Picture 18" descr="project7.jpg"/>
          <p:cNvPicPr>
            <a:picLocks noChangeAspect="1"/>
          </p:cNvPicPr>
          <p:nvPr/>
        </p:nvPicPr>
        <p:blipFill>
          <a:blip r:embed="rId5" cstate="print"/>
          <a:stretch>
            <a:fillRect/>
          </a:stretch>
        </p:blipFill>
        <p:spPr>
          <a:xfrm>
            <a:off x="6678739" y="3124200"/>
            <a:ext cx="1855661" cy="3551015"/>
          </a:xfrm>
          <a:prstGeom prst="rect">
            <a:avLst/>
          </a:prstGeom>
          <a:ln w="3175">
            <a:solidFill>
              <a:schemeClr val="tx1"/>
            </a:solidFill>
          </a:ln>
          <a:effectLst>
            <a:outerShdw blurRad="50800" dist="38100" dir="2700000" algn="tl" rotWithShape="0">
              <a:prstClr val="black">
                <a:alpha val="40000"/>
              </a:prstClr>
            </a:outerShdw>
          </a:effectLst>
        </p:spPr>
      </p:pic>
      <p:sp>
        <p:nvSpPr>
          <p:cNvPr id="10" name="Title 1"/>
          <p:cNvSpPr txBox="1">
            <a:spLocks/>
          </p:cNvSpPr>
          <p:nvPr/>
        </p:nvSpPr>
        <p:spPr>
          <a:xfrm>
            <a:off x="304800" y="228600"/>
            <a:ext cx="8534400" cy="1524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lang="en-US" sz="2600" dirty="0">
                <a:solidFill>
                  <a:schemeClr val="tx2"/>
                </a:solidFill>
                <a:latin typeface="+mj-lt"/>
                <a:ea typeface="+mj-ea"/>
                <a:cs typeface="+mj-cs"/>
              </a:rPr>
              <a:t>7</a:t>
            </a:r>
            <a:r>
              <a:rPr kumimoji="0" lang="en-US" sz="2600" b="0" i="0" u="none" strike="noStrike" kern="1200" cap="none" spc="0" normalizeH="0" baseline="0" noProof="0" dirty="0">
                <a:ln>
                  <a:noFill/>
                </a:ln>
                <a:solidFill>
                  <a:schemeClr val="tx2"/>
                </a:solidFill>
                <a:effectLst/>
                <a:uLnTx/>
                <a:uFillTx/>
                <a:latin typeface="+mj-lt"/>
                <a:ea typeface="+mj-ea"/>
                <a:cs typeface="+mj-cs"/>
              </a:rPr>
              <a:t>. Save your work as a Project</a:t>
            </a:r>
          </a:p>
        </p:txBody>
      </p:sp>
    </p:spTree>
    <p:extLst>
      <p:ext uri="{BB962C8B-B14F-4D97-AF65-F5344CB8AC3E}">
        <p14:creationId xmlns:p14="http://schemas.microsoft.com/office/powerpoint/2010/main" val="36062024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0952"/>
            <a:ext cx="3886200" cy="4575048"/>
          </a:xfrm>
        </p:spPr>
        <p:txBody>
          <a:bodyPr>
            <a:normAutofit/>
          </a:bodyPr>
          <a:lstStyle/>
          <a:p>
            <a:pPr lvl="0"/>
            <a:endParaRPr lang="en-US" sz="2000" dirty="0">
              <a:solidFill>
                <a:schemeClr val="accent3">
                  <a:lumMod val="50000"/>
                </a:schemeClr>
              </a:solidFill>
              <a:latin typeface="+mj-lt"/>
            </a:endParaRPr>
          </a:p>
          <a:p>
            <a:pPr lvl="0"/>
            <a:r>
              <a:rPr lang="en-US" sz="2000" dirty="0">
                <a:solidFill>
                  <a:schemeClr val="accent3">
                    <a:lumMod val="50000"/>
                  </a:schemeClr>
                </a:solidFill>
                <a:latin typeface="+mj-lt"/>
              </a:rPr>
              <a:t>Click </a:t>
            </a:r>
            <a:r>
              <a:rPr lang="en-US" sz="2000" b="1" dirty="0">
                <a:solidFill>
                  <a:schemeClr val="accent3">
                    <a:lumMod val="50000"/>
                  </a:schemeClr>
                </a:solidFill>
                <a:latin typeface="+mj-lt"/>
              </a:rPr>
              <a:t>Print </a:t>
            </a:r>
            <a:r>
              <a:rPr lang="en-US" sz="2000" dirty="0">
                <a:solidFill>
                  <a:schemeClr val="accent3">
                    <a:lumMod val="50000"/>
                  </a:schemeClr>
                </a:solidFill>
                <a:latin typeface="+mj-lt"/>
              </a:rPr>
              <a:t>in the Toolbar</a:t>
            </a:r>
          </a:p>
          <a:p>
            <a:pPr lvl="0"/>
            <a:r>
              <a:rPr lang="en-US" sz="2000" dirty="0">
                <a:solidFill>
                  <a:schemeClr val="accent3">
                    <a:lumMod val="50000"/>
                  </a:schemeClr>
                </a:solidFill>
                <a:latin typeface="+mj-lt"/>
              </a:rPr>
              <a:t>Select desired Layout, Output Format, etc</a:t>
            </a:r>
          </a:p>
          <a:p>
            <a:pPr lvl="0"/>
            <a:r>
              <a:rPr lang="en-US" sz="2000" dirty="0">
                <a:solidFill>
                  <a:schemeClr val="accent3">
                    <a:lumMod val="50000"/>
                  </a:schemeClr>
                </a:solidFill>
                <a:latin typeface="+mj-lt"/>
              </a:rPr>
              <a:t>Type in a Title and any Notes</a:t>
            </a:r>
          </a:p>
          <a:p>
            <a:pPr lvl="0"/>
            <a:r>
              <a:rPr lang="en-US" sz="2000" dirty="0">
                <a:solidFill>
                  <a:schemeClr val="accent3">
                    <a:lumMod val="50000"/>
                  </a:schemeClr>
                </a:solidFill>
                <a:latin typeface="+mj-lt"/>
              </a:rPr>
              <a:t>The pink rectangle is the Print Preview extent</a:t>
            </a:r>
          </a:p>
          <a:p>
            <a:pPr lvl="0"/>
            <a:r>
              <a:rPr lang="en-US" sz="2000" dirty="0">
                <a:solidFill>
                  <a:schemeClr val="accent3">
                    <a:lumMod val="50000"/>
                  </a:schemeClr>
                </a:solidFill>
                <a:latin typeface="+mj-lt"/>
              </a:rPr>
              <a:t>Click </a:t>
            </a:r>
            <a:r>
              <a:rPr lang="en-US" sz="2000" b="1" dirty="0">
                <a:solidFill>
                  <a:schemeClr val="accent3">
                    <a:lumMod val="50000"/>
                  </a:schemeClr>
                </a:solidFill>
                <a:latin typeface="+mj-lt"/>
              </a:rPr>
              <a:t>Print</a:t>
            </a:r>
          </a:p>
          <a:p>
            <a:pPr lvl="0"/>
            <a:r>
              <a:rPr lang="en-US" sz="2000" dirty="0">
                <a:solidFill>
                  <a:schemeClr val="accent3">
                    <a:lumMod val="50000"/>
                  </a:schemeClr>
                </a:solidFill>
                <a:latin typeface="+mj-lt"/>
              </a:rPr>
              <a:t>Click </a:t>
            </a:r>
            <a:r>
              <a:rPr lang="en-US" sz="2000" b="1" dirty="0">
                <a:solidFill>
                  <a:schemeClr val="accent3">
                    <a:lumMod val="50000"/>
                  </a:schemeClr>
                </a:solidFill>
                <a:latin typeface="+mj-lt"/>
              </a:rPr>
              <a:t>Open File </a:t>
            </a:r>
            <a:r>
              <a:rPr lang="en-US" sz="2000" dirty="0">
                <a:solidFill>
                  <a:schemeClr val="accent3">
                    <a:lumMod val="50000"/>
                  </a:schemeClr>
                </a:solidFill>
                <a:latin typeface="+mj-lt"/>
              </a:rPr>
              <a:t>to open a PDF file that you can save or print</a:t>
            </a:r>
          </a:p>
          <a:p>
            <a:pPr lvl="0"/>
            <a:endParaRPr lang="en-US" sz="1800" dirty="0">
              <a:solidFill>
                <a:schemeClr val="accent3">
                  <a:lumMod val="50000"/>
                </a:schemeClr>
              </a:solidFill>
              <a:latin typeface="+mj-lt"/>
            </a:endParaRPr>
          </a:p>
          <a:p>
            <a:pPr lvl="1">
              <a:buNone/>
            </a:pPr>
            <a:endParaRPr lang="en-US" sz="1800" dirty="0">
              <a:solidFill>
                <a:schemeClr val="accent3">
                  <a:lumMod val="50000"/>
                </a:schemeClr>
              </a:solidFill>
              <a:latin typeface="+mj-lt"/>
            </a:endParaRPr>
          </a:p>
        </p:txBody>
      </p:sp>
      <p:pic>
        <p:nvPicPr>
          <p:cNvPr id="7" name="Picture 6" descr="print2.jpg"/>
          <p:cNvPicPr>
            <a:picLocks noChangeAspect="1"/>
          </p:cNvPicPr>
          <p:nvPr/>
        </p:nvPicPr>
        <p:blipFill>
          <a:blip r:embed="rId3" cstate="print"/>
          <a:stretch>
            <a:fillRect/>
          </a:stretch>
        </p:blipFill>
        <p:spPr>
          <a:xfrm>
            <a:off x="4412678" y="1975168"/>
            <a:ext cx="4069208" cy="3634515"/>
          </a:xfrm>
          <a:prstGeom prst="rect">
            <a:avLst/>
          </a:prstGeom>
          <a:ln w="3175">
            <a:solidFill>
              <a:schemeClr val="tx1"/>
            </a:solidFill>
          </a:ln>
          <a:effectLst>
            <a:outerShdw blurRad="50800" dist="38100" dir="2700000" algn="tl" rotWithShape="0">
              <a:prstClr val="black">
                <a:alpha val="40000"/>
              </a:prstClr>
            </a:outerShdw>
          </a:effectLst>
        </p:spPr>
      </p:pic>
      <p:sp>
        <p:nvSpPr>
          <p:cNvPr id="9" name="Title 1"/>
          <p:cNvSpPr txBox="1">
            <a:spLocks/>
          </p:cNvSpPr>
          <p:nvPr/>
        </p:nvSpPr>
        <p:spPr>
          <a:xfrm>
            <a:off x="304800" y="228600"/>
            <a:ext cx="8534400" cy="1524000"/>
          </a:xfrm>
          <a:prstGeom prst="rect">
            <a:avLst/>
          </a:prstGeom>
        </p:spPr>
        <p:txBody>
          <a:bodyPr vert="horz" lIns="0" rIns="0" bIns="0" anchor="b">
            <a:noAutofit/>
          </a:bodyPr>
          <a:lstStyle/>
          <a:p>
            <a:pPr marL="0" marR="0" lvl="0" indent="0" algn="l" defTabSz="914400" rtl="0" eaLnBrk="1" fontAlgn="auto" latinLnBrk="0" hangingPunct="1">
              <a:spcBef>
                <a:spcPct val="0"/>
              </a:spcBef>
              <a:spcAft>
                <a:spcPts val="0"/>
              </a:spcAft>
              <a:buClrTx/>
              <a:buSzTx/>
              <a:buFontTx/>
              <a:buNone/>
              <a:tabLst/>
              <a:defRPr/>
            </a:pPr>
            <a:r>
              <a:rPr kumimoji="0" lang="en-US" sz="3000" b="1" i="0" u="none" strike="noStrike" kern="1200" cap="none" spc="0" normalizeH="0" baseline="0" noProof="0" dirty="0">
                <a:ln>
                  <a:noFill/>
                </a:ln>
                <a:solidFill>
                  <a:schemeClr val="tx2"/>
                </a:solidFill>
                <a:effectLst/>
                <a:uLnTx/>
                <a:uFillTx/>
                <a:latin typeface="+mj-lt"/>
                <a:ea typeface="+mj-ea"/>
                <a:cs typeface="+mj-cs"/>
              </a:rPr>
              <a:t>Training Exercise 3 – Tools for Assessing Conservation</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1200" b="1" i="0" u="none" strike="noStrike" kern="1200" cap="none" spc="0" normalizeH="0" baseline="0" noProof="0" dirty="0">
                <a:ln>
                  <a:noFill/>
                </a:ln>
                <a:solidFill>
                  <a:schemeClr val="tx2"/>
                </a:solidFill>
                <a:effectLst/>
                <a:uLnTx/>
                <a:uFillTx/>
                <a:latin typeface="+mj-lt"/>
                <a:ea typeface="+mj-ea"/>
                <a:cs typeface="+mj-cs"/>
              </a:rPr>
              <a:t> </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a:p>
            <a:pPr>
              <a:spcBef>
                <a:spcPct val="0"/>
              </a:spcBef>
              <a:defRPr/>
            </a:pPr>
            <a:r>
              <a:rPr lang="en-US" sz="2600" dirty="0">
                <a:solidFill>
                  <a:schemeClr val="tx2"/>
                </a:solidFill>
                <a:latin typeface="+mj-lt"/>
                <a:ea typeface="+mj-ea"/>
                <a:cs typeface="+mj-cs"/>
              </a:rPr>
              <a:t>8</a:t>
            </a:r>
            <a:r>
              <a:rPr kumimoji="0" lang="en-US" sz="2600" b="0" i="0" u="none" strike="noStrike" kern="1200" cap="none" spc="0" normalizeH="0" baseline="0" noProof="0" dirty="0">
                <a:ln>
                  <a:noFill/>
                </a:ln>
                <a:solidFill>
                  <a:schemeClr val="tx2"/>
                </a:solidFill>
                <a:effectLst/>
                <a:uLnTx/>
                <a:uFillTx/>
                <a:latin typeface="+mj-lt"/>
                <a:ea typeface="+mj-ea"/>
                <a:cs typeface="+mj-cs"/>
              </a:rPr>
              <a:t>. Save a printable</a:t>
            </a:r>
            <a:r>
              <a:rPr kumimoji="0" lang="en-US" sz="2600" b="0" i="0" u="none" strike="noStrike" kern="1200" cap="none" spc="0" normalizeH="0" noProof="0" dirty="0">
                <a:ln>
                  <a:noFill/>
                </a:ln>
                <a:solidFill>
                  <a:schemeClr val="tx2"/>
                </a:solidFill>
                <a:effectLst/>
                <a:uLnTx/>
                <a:uFillTx/>
                <a:latin typeface="+mj-lt"/>
                <a:ea typeface="+mj-ea"/>
                <a:cs typeface="+mj-cs"/>
              </a:rPr>
              <a:t> PDF</a:t>
            </a:r>
            <a:r>
              <a:rPr lang="en-US" sz="2600" dirty="0">
                <a:solidFill>
                  <a:schemeClr val="tx2"/>
                </a:solidFill>
                <a:latin typeface="+mj-lt"/>
                <a:ea typeface="+mj-ea"/>
                <a:cs typeface="+mj-cs"/>
              </a:rPr>
              <a:t> map</a:t>
            </a:r>
            <a:endParaRPr kumimoji="0" lang="en-US" sz="2600" b="0" i="0" u="none" strike="noStrike" kern="1200" cap="none" spc="0" normalizeH="0" baseline="0" noProof="0" dirty="0">
              <a:ln>
                <a:noFill/>
              </a:ln>
              <a:solidFill>
                <a:schemeClr val="tx2"/>
              </a:solidFill>
              <a:effectLst/>
              <a:uLnTx/>
              <a:uFillTx/>
              <a:latin typeface="+mj-lt"/>
              <a:ea typeface="+mj-ea"/>
              <a:cs typeface="+mj-cs"/>
            </a:endParaRPr>
          </a:p>
        </p:txBody>
      </p:sp>
      <p:pic>
        <p:nvPicPr>
          <p:cNvPr id="6" name="Picture 5" descr="print3.jpg"/>
          <p:cNvPicPr>
            <a:picLocks noChangeAspect="1"/>
          </p:cNvPicPr>
          <p:nvPr/>
        </p:nvPicPr>
        <p:blipFill>
          <a:blip r:embed="rId4" cstate="print"/>
          <a:stretch>
            <a:fillRect/>
          </a:stretch>
        </p:blipFill>
        <p:spPr>
          <a:xfrm>
            <a:off x="4495800" y="1295400"/>
            <a:ext cx="3858387" cy="5027295"/>
          </a:xfrm>
          <a:prstGeom prst="rect">
            <a:avLst/>
          </a:prstGeom>
        </p:spPr>
      </p:pic>
    </p:spTree>
    <p:extLst>
      <p:ext uri="{BB962C8B-B14F-4D97-AF65-F5344CB8AC3E}">
        <p14:creationId xmlns:p14="http://schemas.microsoft.com/office/powerpoint/2010/main" val="3606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600200"/>
          </a:xfrm>
        </p:spPr>
        <p:txBody>
          <a:bodyPr>
            <a:noAutofit/>
          </a:bodyPr>
          <a:lstStyle/>
          <a:p>
            <a:pPr>
              <a:lnSpc>
                <a:spcPct val="150000"/>
              </a:lnSpc>
            </a:pPr>
            <a:r>
              <a:rPr lang="en-US" sz="3200" b="1" dirty="0"/>
              <a:t>Training Exercise 1 – Explore the Coastal Viewer</a:t>
            </a:r>
            <a:br>
              <a:rPr lang="en-US" sz="3000" b="1" dirty="0"/>
            </a:br>
            <a:r>
              <a:rPr lang="en-US" sz="2600" dirty="0"/>
              <a:t>2. Turn on Data Layers</a:t>
            </a:r>
          </a:p>
        </p:txBody>
      </p:sp>
      <p:sp>
        <p:nvSpPr>
          <p:cNvPr id="3" name="Content Placeholder 2"/>
          <p:cNvSpPr>
            <a:spLocks noGrp="1"/>
          </p:cNvSpPr>
          <p:nvPr>
            <p:ph idx="1"/>
          </p:nvPr>
        </p:nvSpPr>
        <p:spPr>
          <a:xfrm>
            <a:off x="457200" y="2133600"/>
            <a:ext cx="3581400" cy="4267200"/>
          </a:xfrm>
        </p:spPr>
        <p:txBody>
          <a:bodyPr>
            <a:normAutofit/>
          </a:bodyPr>
          <a:lstStyle/>
          <a:p>
            <a:pPr>
              <a:spcBef>
                <a:spcPts val="1000"/>
              </a:spcBef>
            </a:pPr>
            <a:r>
              <a:rPr lang="en-US" sz="2000" dirty="0">
                <a:solidFill>
                  <a:schemeClr val="accent3">
                    <a:lumMod val="50000"/>
                  </a:schemeClr>
                </a:solidFill>
                <a:latin typeface="+mj-lt"/>
                <a:cs typeface="Arial" panose="020B0604020202020204" pitchFamily="34" charset="0"/>
              </a:rPr>
              <a:t>If you accidentally close the Map Layers Panel (the Table of Contents), you can open it again by clicking </a:t>
            </a:r>
            <a:r>
              <a:rPr lang="en-US" sz="2000" b="1" dirty="0">
                <a:solidFill>
                  <a:schemeClr val="accent3">
                    <a:lumMod val="50000"/>
                  </a:schemeClr>
                </a:solidFill>
                <a:latin typeface="+mj-lt"/>
                <a:cs typeface="Arial" panose="020B0604020202020204" pitchFamily="34" charset="0"/>
              </a:rPr>
              <a:t>View Layers</a:t>
            </a:r>
            <a:endParaRPr lang="en-US" sz="2000" b="1" dirty="0">
              <a:solidFill>
                <a:schemeClr val="accent3">
                  <a:lumMod val="50000"/>
                </a:schemeClr>
              </a:solidFill>
              <a:latin typeface="+mj-lt"/>
            </a:endParaRPr>
          </a:p>
          <a:p>
            <a:pPr>
              <a:spcBef>
                <a:spcPts val="1000"/>
              </a:spcBef>
            </a:pPr>
            <a:endParaRPr lang="en-US" sz="2000" dirty="0">
              <a:solidFill>
                <a:schemeClr val="accent3">
                  <a:lumMod val="50000"/>
                </a:schemeClr>
              </a:solidFill>
              <a:latin typeface="+mj-lt"/>
              <a:cs typeface="Arial" panose="020B0604020202020204" pitchFamily="34" charset="0"/>
            </a:endParaRPr>
          </a:p>
        </p:txBody>
      </p:sp>
      <p:pic>
        <p:nvPicPr>
          <p:cNvPr id="7" name="Picture 6" descr="identify.jpg"/>
          <p:cNvPicPr>
            <a:picLocks noChangeAspect="1"/>
          </p:cNvPicPr>
          <p:nvPr/>
        </p:nvPicPr>
        <p:blipFill>
          <a:blip r:embed="rId3" cstate="print"/>
          <a:stretch>
            <a:fillRect/>
          </a:stretch>
        </p:blipFill>
        <p:spPr>
          <a:xfrm>
            <a:off x="4114800" y="1828800"/>
            <a:ext cx="4512564" cy="3952970"/>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6202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singCV.jpg"/>
          <p:cNvPicPr>
            <a:picLocks noChangeAspect="1"/>
          </p:cNvPicPr>
          <p:nvPr/>
        </p:nvPicPr>
        <p:blipFill>
          <a:blip r:embed="rId3" cstate="print"/>
          <a:stretch>
            <a:fillRect/>
          </a:stretch>
        </p:blipFill>
        <p:spPr>
          <a:xfrm>
            <a:off x="4038600" y="2138747"/>
            <a:ext cx="4548378" cy="3706749"/>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457200" y="1981200"/>
            <a:ext cx="3276600" cy="4419600"/>
          </a:xfrm>
        </p:spPr>
        <p:txBody>
          <a:bodyPr>
            <a:normAutofit/>
          </a:bodyPr>
          <a:lstStyle/>
          <a:p>
            <a:pPr>
              <a:spcBef>
                <a:spcPts val="1000"/>
              </a:spcBef>
            </a:pPr>
            <a:r>
              <a:rPr lang="en-US" sz="2000" dirty="0">
                <a:solidFill>
                  <a:schemeClr val="accent3">
                    <a:lumMod val="50000"/>
                  </a:schemeClr>
                </a:solidFill>
                <a:latin typeface="+mj-lt"/>
                <a:cs typeface="Arial" panose="020B0604020202020204" pitchFamily="34" charset="0"/>
              </a:rPr>
              <a:t>To Zoom In/Out, click the </a:t>
            </a:r>
            <a:r>
              <a:rPr lang="en-US" sz="2000" b="1" dirty="0">
                <a:solidFill>
                  <a:schemeClr val="accent3">
                    <a:lumMod val="50000"/>
                  </a:schemeClr>
                </a:solidFill>
                <a:latin typeface="+mj-lt"/>
                <a:cs typeface="Arial" panose="020B0604020202020204" pitchFamily="34" charset="0"/>
              </a:rPr>
              <a:t>Zoom In </a:t>
            </a:r>
            <a:r>
              <a:rPr lang="en-US" sz="2000" dirty="0">
                <a:solidFill>
                  <a:schemeClr val="accent3">
                    <a:lumMod val="50000"/>
                  </a:schemeClr>
                </a:solidFill>
                <a:latin typeface="+mj-lt"/>
                <a:cs typeface="Arial" panose="020B0604020202020204" pitchFamily="34" charset="0"/>
              </a:rPr>
              <a:t>or </a:t>
            </a:r>
            <a:r>
              <a:rPr lang="en-US" sz="2000" b="1" dirty="0">
                <a:solidFill>
                  <a:schemeClr val="accent3">
                    <a:lumMod val="50000"/>
                  </a:schemeClr>
                </a:solidFill>
                <a:latin typeface="+mj-lt"/>
                <a:cs typeface="Arial" panose="020B0604020202020204" pitchFamily="34" charset="0"/>
              </a:rPr>
              <a:t>Zoom Out </a:t>
            </a:r>
            <a:r>
              <a:rPr lang="en-US" sz="2000" dirty="0">
                <a:solidFill>
                  <a:schemeClr val="accent3">
                    <a:lumMod val="50000"/>
                  </a:schemeClr>
                </a:solidFill>
                <a:latin typeface="+mj-lt"/>
                <a:cs typeface="Arial" panose="020B0604020202020204" pitchFamily="34" charset="0"/>
              </a:rPr>
              <a:t>button, then drag a box in the map area</a:t>
            </a:r>
          </a:p>
          <a:p>
            <a:pPr>
              <a:spcBef>
                <a:spcPts val="1000"/>
              </a:spcBef>
            </a:pPr>
            <a:r>
              <a:rPr lang="en-US" sz="2000" dirty="0">
                <a:solidFill>
                  <a:schemeClr val="accent3">
                    <a:lumMod val="50000"/>
                  </a:schemeClr>
                </a:solidFill>
                <a:latin typeface="+mj-lt"/>
                <a:cs typeface="Arial" panose="020B0604020202020204" pitchFamily="34" charset="0"/>
              </a:rPr>
              <a:t>Each time you want to zoom, you must re-click the appropriate Navigation button</a:t>
            </a:r>
          </a:p>
          <a:p>
            <a:pPr>
              <a:spcBef>
                <a:spcPts val="1000"/>
              </a:spcBef>
            </a:pPr>
            <a:r>
              <a:rPr lang="en-US" sz="2000" dirty="0">
                <a:solidFill>
                  <a:schemeClr val="accent3">
                    <a:lumMod val="50000"/>
                  </a:schemeClr>
                </a:solidFill>
                <a:latin typeface="+mj-lt"/>
                <a:cs typeface="Arial" panose="020B0604020202020204" pitchFamily="34" charset="0"/>
              </a:rPr>
              <a:t>Layers that appear in gray font are scale-dependent. Notice “Access Sites to Public Waters” draws after we zoom in.</a:t>
            </a:r>
          </a:p>
          <a:p>
            <a:pPr>
              <a:spcBef>
                <a:spcPts val="1000"/>
              </a:spcBef>
            </a:pPr>
            <a:endParaRPr lang="en-US" sz="2000" dirty="0">
              <a:solidFill>
                <a:schemeClr val="accent3">
                  <a:lumMod val="50000"/>
                </a:schemeClr>
              </a:solidFill>
              <a:latin typeface="+mj-lt"/>
              <a:cs typeface="Arial" panose="020B0604020202020204" pitchFamily="34" charset="0"/>
            </a:endParaRPr>
          </a:p>
          <a:p>
            <a:pPr marL="274320" lvl="1" indent="0">
              <a:buNone/>
            </a:pPr>
            <a:endParaRPr lang="en-US" dirty="0">
              <a:latin typeface="+mj-lt"/>
            </a:endParaRPr>
          </a:p>
        </p:txBody>
      </p:sp>
      <p:sp>
        <p:nvSpPr>
          <p:cNvPr id="8" name="Rounded Rectangle 7"/>
          <p:cNvSpPr/>
          <p:nvPr/>
        </p:nvSpPr>
        <p:spPr>
          <a:xfrm>
            <a:off x="4343400" y="2672147"/>
            <a:ext cx="6858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zoom.jpg"/>
          <p:cNvPicPr>
            <a:picLocks noChangeAspect="1"/>
          </p:cNvPicPr>
          <p:nvPr/>
        </p:nvPicPr>
        <p:blipFill>
          <a:blip r:embed="rId4" cstate="print"/>
          <a:srcRect l="37856" t="26044"/>
          <a:stretch>
            <a:fillRect/>
          </a:stretch>
        </p:blipFill>
        <p:spPr>
          <a:xfrm>
            <a:off x="5791200" y="3124200"/>
            <a:ext cx="2784661" cy="2697480"/>
          </a:xfrm>
          <a:prstGeom prst="rect">
            <a:avLst/>
          </a:prstGeom>
        </p:spPr>
      </p:pic>
      <p:pic>
        <p:nvPicPr>
          <p:cNvPr id="20" name="Picture 19" descr="zoom2.jpg"/>
          <p:cNvPicPr>
            <a:picLocks noChangeAspect="1"/>
          </p:cNvPicPr>
          <p:nvPr/>
        </p:nvPicPr>
        <p:blipFill>
          <a:blip r:embed="rId5" cstate="print"/>
          <a:stretch>
            <a:fillRect/>
          </a:stretch>
        </p:blipFill>
        <p:spPr>
          <a:xfrm>
            <a:off x="4038600" y="2133600"/>
            <a:ext cx="4548378" cy="3702272"/>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
        <p:nvSpPr>
          <p:cNvPr id="19" name="Rounded Rectangle 18"/>
          <p:cNvSpPr/>
          <p:nvPr/>
        </p:nvSpPr>
        <p:spPr>
          <a:xfrm>
            <a:off x="4191000" y="4881947"/>
            <a:ext cx="12954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304800" y="228600"/>
            <a:ext cx="8534400" cy="1600200"/>
          </a:xfrm>
          <a:prstGeom prst="rect">
            <a:avLst/>
          </a:prstGeom>
        </p:spPr>
        <p:txBody>
          <a:bodyPr vert="horz" lIns="0" rIns="0" bIns="0" anchor="b">
            <a:no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mj-lt"/>
                <a:ea typeface="+mj-ea"/>
                <a:cs typeface="+mj-cs"/>
              </a:rPr>
              <a:t>Training Exercise 1 – Explore the Coastal Viewer</a:t>
            </a:r>
            <a:br>
              <a:rPr kumimoji="0" lang="en-US" sz="3000" b="1" i="0" u="none" strike="noStrike" kern="1200" cap="none" spc="0" normalizeH="0" baseline="0" noProof="0" dirty="0">
                <a:ln>
                  <a:noFill/>
                </a:ln>
                <a:solidFill>
                  <a:schemeClr val="tx2"/>
                </a:solidFill>
                <a:effectLst/>
                <a:uLnTx/>
                <a:uFillTx/>
                <a:latin typeface="+mj-lt"/>
                <a:ea typeface="+mj-ea"/>
                <a:cs typeface="+mj-cs"/>
              </a:rPr>
            </a:br>
            <a:r>
              <a:rPr kumimoji="0" lang="en-US" sz="2600" b="0" i="0" u="none" strike="noStrike" kern="1200" cap="none" spc="0" normalizeH="0" baseline="0" noProof="0" dirty="0">
                <a:ln>
                  <a:noFill/>
                </a:ln>
                <a:solidFill>
                  <a:schemeClr val="tx2"/>
                </a:solidFill>
                <a:effectLst/>
                <a:uLnTx/>
                <a:uFillTx/>
                <a:latin typeface="+mj-lt"/>
                <a:ea typeface="+mj-ea"/>
                <a:cs typeface="+mj-cs"/>
              </a:rPr>
              <a:t>3. Navigate within the Map Area</a:t>
            </a:r>
          </a:p>
        </p:txBody>
      </p:sp>
    </p:spTree>
    <p:extLst>
      <p:ext uri="{BB962C8B-B14F-4D97-AF65-F5344CB8AC3E}">
        <p14:creationId xmlns:p14="http://schemas.microsoft.com/office/powerpoint/2010/main" val="3606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1676400"/>
          </a:xfrm>
        </p:spPr>
        <p:txBody>
          <a:bodyPr>
            <a:noAutofit/>
          </a:bodyPr>
          <a:lstStyle/>
          <a:p>
            <a:pPr>
              <a:lnSpc>
                <a:spcPct val="150000"/>
              </a:lnSpc>
            </a:pPr>
            <a:r>
              <a:rPr lang="en-US" sz="3200" b="1" dirty="0"/>
              <a:t>Training Exercise 1 – Explore the Coastal Viewer</a:t>
            </a:r>
            <a:br>
              <a:rPr lang="en-US" sz="3000" b="1" dirty="0"/>
            </a:br>
            <a:r>
              <a:rPr lang="en-US" sz="2600" dirty="0"/>
              <a:t>3. Navigate within the Map Area</a:t>
            </a:r>
          </a:p>
        </p:txBody>
      </p:sp>
      <p:sp>
        <p:nvSpPr>
          <p:cNvPr id="3" name="Content Placeholder 2"/>
          <p:cNvSpPr>
            <a:spLocks noGrp="1"/>
          </p:cNvSpPr>
          <p:nvPr>
            <p:ph idx="1"/>
          </p:nvPr>
        </p:nvSpPr>
        <p:spPr>
          <a:xfrm>
            <a:off x="457200" y="2133600"/>
            <a:ext cx="3581400" cy="4267200"/>
          </a:xfrm>
        </p:spPr>
        <p:txBody>
          <a:bodyPr>
            <a:normAutofit/>
          </a:bodyPr>
          <a:lstStyle/>
          <a:p>
            <a:pPr>
              <a:spcBef>
                <a:spcPts val="1000"/>
              </a:spcBef>
            </a:pPr>
            <a:r>
              <a:rPr lang="en-US" sz="2000" dirty="0">
                <a:solidFill>
                  <a:schemeClr val="accent3">
                    <a:lumMod val="50000"/>
                  </a:schemeClr>
                </a:solidFill>
                <a:latin typeface="+mj-lt"/>
                <a:cs typeface="Arial" panose="020B0604020202020204" pitchFamily="34" charset="0"/>
              </a:rPr>
              <a:t>Click the hand icon to </a:t>
            </a:r>
            <a:r>
              <a:rPr lang="en-US" sz="2000" b="1" dirty="0">
                <a:solidFill>
                  <a:schemeClr val="accent3">
                    <a:lumMod val="50000"/>
                  </a:schemeClr>
                </a:solidFill>
                <a:latin typeface="+mj-lt"/>
                <a:cs typeface="Arial" panose="020B0604020202020204" pitchFamily="34" charset="0"/>
              </a:rPr>
              <a:t>Pan</a:t>
            </a:r>
          </a:p>
          <a:p>
            <a:pPr>
              <a:spcBef>
                <a:spcPts val="1000"/>
              </a:spcBef>
            </a:pPr>
            <a:r>
              <a:rPr lang="en-US" sz="2000" dirty="0">
                <a:solidFill>
                  <a:schemeClr val="accent3">
                    <a:lumMod val="50000"/>
                  </a:schemeClr>
                </a:solidFill>
                <a:latin typeface="+mj-lt"/>
                <a:cs typeface="Arial" panose="020B0604020202020204" pitchFamily="34" charset="0"/>
              </a:rPr>
              <a:t>Click </a:t>
            </a:r>
            <a:r>
              <a:rPr lang="en-US" sz="2000" b="1" dirty="0">
                <a:solidFill>
                  <a:schemeClr val="accent3">
                    <a:lumMod val="50000"/>
                  </a:schemeClr>
                </a:solidFill>
                <a:latin typeface="+mj-lt"/>
                <a:cs typeface="Arial" panose="020B0604020202020204" pitchFamily="34" charset="0"/>
              </a:rPr>
              <a:t>Back</a:t>
            </a:r>
            <a:r>
              <a:rPr lang="en-US" sz="2000" dirty="0">
                <a:solidFill>
                  <a:schemeClr val="accent3">
                    <a:lumMod val="50000"/>
                  </a:schemeClr>
                </a:solidFill>
                <a:latin typeface="+mj-lt"/>
                <a:cs typeface="Arial" panose="020B0604020202020204" pitchFamily="34" charset="0"/>
              </a:rPr>
              <a:t> to return to previous extent  </a:t>
            </a:r>
          </a:p>
          <a:p>
            <a:pPr>
              <a:spcBef>
                <a:spcPts val="1000"/>
              </a:spcBef>
            </a:pPr>
            <a:r>
              <a:rPr lang="en-US" sz="2000" b="1" dirty="0">
                <a:solidFill>
                  <a:schemeClr val="accent3">
                    <a:lumMod val="50000"/>
                  </a:schemeClr>
                </a:solidFill>
                <a:latin typeface="+mj-lt"/>
                <a:cs typeface="Arial" panose="020B0604020202020204" pitchFamily="34" charset="0"/>
              </a:rPr>
              <a:t>Initial View </a:t>
            </a:r>
            <a:r>
              <a:rPr lang="en-US" sz="2000" dirty="0">
                <a:solidFill>
                  <a:schemeClr val="accent3">
                    <a:lumMod val="50000"/>
                  </a:schemeClr>
                </a:solidFill>
                <a:latin typeface="+mj-lt"/>
                <a:cs typeface="Arial" panose="020B0604020202020204" pitchFamily="34" charset="0"/>
              </a:rPr>
              <a:t>returns the map to the default extent</a:t>
            </a:r>
            <a:endParaRPr lang="en-US" dirty="0">
              <a:solidFill>
                <a:schemeClr val="accent3">
                  <a:lumMod val="50000"/>
                </a:schemeClr>
              </a:solidFill>
              <a:latin typeface="+mj-lt"/>
              <a:cs typeface="Arial" panose="020B0604020202020204" pitchFamily="34" charset="0"/>
            </a:endParaRPr>
          </a:p>
          <a:p>
            <a:pPr>
              <a:spcBef>
                <a:spcPts val="1000"/>
              </a:spcBef>
            </a:pPr>
            <a:endParaRPr lang="en-US" sz="2000" dirty="0">
              <a:solidFill>
                <a:schemeClr val="accent3">
                  <a:lumMod val="50000"/>
                </a:schemeClr>
              </a:solidFill>
              <a:latin typeface="+mj-lt"/>
              <a:cs typeface="Arial" panose="020B0604020202020204" pitchFamily="34" charset="0"/>
            </a:endParaRPr>
          </a:p>
        </p:txBody>
      </p:sp>
      <p:pic>
        <p:nvPicPr>
          <p:cNvPr id="10" name="Picture 9" descr="UsingCV.jpg"/>
          <p:cNvPicPr>
            <a:picLocks noChangeAspect="1"/>
          </p:cNvPicPr>
          <p:nvPr/>
        </p:nvPicPr>
        <p:blipFill>
          <a:blip r:embed="rId3" cstate="print"/>
          <a:stretch>
            <a:fillRect/>
          </a:stretch>
        </p:blipFill>
        <p:spPr>
          <a:xfrm>
            <a:off x="4114800" y="2057400"/>
            <a:ext cx="4548378" cy="3702272"/>
          </a:xfrm>
          <a:prstGeom prst="rect">
            <a:avLst/>
          </a:prstGeom>
          <a:ln w="3175">
            <a:solidFill>
              <a:schemeClr val="tx1">
                <a:lumMod val="65000"/>
                <a:lumOff val="35000"/>
              </a:schemeClr>
            </a:solidFill>
          </a:ln>
          <a:effectLst>
            <a:outerShdw blurRad="50800" dist="38100" dir="2700000" algn="tl" rotWithShape="0">
              <a:prstClr val="black">
                <a:alpha val="40000"/>
              </a:prstClr>
            </a:outerShdw>
          </a:effectLst>
        </p:spPr>
      </p:pic>
      <p:sp>
        <p:nvSpPr>
          <p:cNvPr id="11" name="Rounded Rectangle 10"/>
          <p:cNvSpPr/>
          <p:nvPr/>
        </p:nvSpPr>
        <p:spPr>
          <a:xfrm>
            <a:off x="5638800" y="2590800"/>
            <a:ext cx="3048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114800" y="2590800"/>
            <a:ext cx="3810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029200" y="2590800"/>
            <a:ext cx="3048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2024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7802</TotalTime>
  <Words>3255</Words>
  <Application>Microsoft Office PowerPoint</Application>
  <PresentationFormat>On-screen Show (4:3)</PresentationFormat>
  <Paragraphs>462</Paragraphs>
  <Slides>64</Slides>
  <Notes>64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Constantia</vt:lpstr>
      <vt:lpstr>Wingdings 2</vt:lpstr>
      <vt:lpstr>Flow</vt:lpstr>
      <vt:lpstr>PowerPoint Presentation</vt:lpstr>
      <vt:lpstr>PowerPoint Presentation</vt:lpstr>
      <vt:lpstr>Training Exercise 1:</vt:lpstr>
      <vt:lpstr>Training Exercise 1 – Explore the Coastal Viewer Topics in this Exercise:</vt:lpstr>
      <vt:lpstr>Training Exercise 1 – Explore the Coastal Viewer 1. Get to Know the Interface</vt:lpstr>
      <vt:lpstr>Training Exercise 1 – Explore the Coastal Viewer 2. Turn on Data Layers</vt:lpstr>
      <vt:lpstr>Training Exercise 1 – Explore the Coastal Viewer 2. Turn on Data Layers</vt:lpstr>
      <vt:lpstr>PowerPoint Presentation</vt:lpstr>
      <vt:lpstr>Training Exercise 1 – Explore the Coastal Viewer 3. Navigate within the Map Area</vt:lpstr>
      <vt:lpstr>Training Exercise 1 – Explore the Coastal Viewer 3. Navigate within the Map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 Exercise 1 – Explore the Coastal Viewer 8. Explore Data Attributes with Identify Tool</vt:lpstr>
      <vt:lpstr>PowerPoint Presentation</vt:lpstr>
      <vt:lpstr>PowerPoint Presentation</vt:lpstr>
      <vt:lpstr>Training Exercise 1 – Explore the Coastal Viewer 9. Access Help Documents</vt:lpstr>
      <vt:lpstr>Training Exercise 2:</vt:lpstr>
      <vt:lpstr>Training Exercise 2 – Drinking Water Protection </vt:lpstr>
      <vt:lpstr>Training Exercise 2 – Drinking Water Protection Tasks in this Exercise:</vt:lpstr>
      <vt:lpstr>Training Exercise 2 – Drinking Water Protection 1. Turn on Data Layers </vt:lpstr>
      <vt:lpstr>Training Exercise 2 – Drinking Water Protection 1. Turn on Data Layers </vt:lpstr>
      <vt:lpstr>Training Exercise 2 – Drinking Water Protection 2. Zoom to 9 Wells St, Somersworth, 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 Exercise 3:</vt:lpstr>
      <vt:lpstr>Training Exercise 3 – Tools for Assessing Conservation</vt:lpstr>
      <vt:lpstr>Training Exercise 3 – Tools for Assessing Conservation Tasks in this Exercise: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fay</dc:creator>
  <cp:lastModifiedBy>fay</cp:lastModifiedBy>
  <cp:revision>590</cp:revision>
  <cp:lastPrinted>2015-03-24T15:17:30Z</cp:lastPrinted>
  <dcterms:created xsi:type="dcterms:W3CDTF">2006-08-16T00:00:00Z</dcterms:created>
  <dcterms:modified xsi:type="dcterms:W3CDTF">2017-09-06T15:12:43Z</dcterms:modified>
</cp:coreProperties>
</file>