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0" r:id="rId3"/>
    <p:sldId id="331" r:id="rId4"/>
    <p:sldId id="275" r:id="rId5"/>
    <p:sldId id="484" r:id="rId6"/>
    <p:sldId id="320" r:id="rId7"/>
    <p:sldId id="332" r:id="rId8"/>
    <p:sldId id="334" r:id="rId9"/>
    <p:sldId id="333" r:id="rId10"/>
    <p:sldId id="480" r:id="rId11"/>
    <p:sldId id="481" r:id="rId12"/>
    <p:sldId id="327" r:id="rId13"/>
    <p:sldId id="335" r:id="rId14"/>
    <p:sldId id="324" r:id="rId15"/>
    <p:sldId id="507" r:id="rId16"/>
    <p:sldId id="508" r:id="rId17"/>
    <p:sldId id="485" r:id="rId18"/>
    <p:sldId id="500" r:id="rId19"/>
    <p:sldId id="504" r:id="rId20"/>
    <p:sldId id="502" r:id="rId21"/>
    <p:sldId id="503" r:id="rId22"/>
    <p:sldId id="486" r:id="rId23"/>
    <p:sldId id="322" r:id="rId24"/>
    <p:sldId id="323" r:id="rId25"/>
    <p:sldId id="493" r:id="rId26"/>
    <p:sldId id="492" r:id="rId27"/>
    <p:sldId id="494" r:id="rId28"/>
    <p:sldId id="497" r:id="rId29"/>
    <p:sldId id="498" r:id="rId30"/>
    <p:sldId id="499" r:id="rId31"/>
    <p:sldId id="487" r:id="rId32"/>
    <p:sldId id="495" r:id="rId33"/>
    <p:sldId id="496" r:id="rId34"/>
    <p:sldId id="488" r:id="rId35"/>
    <p:sldId id="490" r:id="rId36"/>
    <p:sldId id="491" r:id="rId37"/>
    <p:sldId id="505" r:id="rId38"/>
    <p:sldId id="312" r:id="rId39"/>
    <p:sldId id="264" r:id="rId40"/>
    <p:sldId id="263" r:id="rId41"/>
    <p:sldId id="328" r:id="rId42"/>
    <p:sldId id="330" r:id="rId43"/>
    <p:sldId id="321" r:id="rId4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D10716-CD99-4F07-A756-379F0308EB2A}">
          <p14:sldIdLst>
            <p14:sldId id="256"/>
            <p14:sldId id="260"/>
            <p14:sldId id="331"/>
            <p14:sldId id="275"/>
            <p14:sldId id="484"/>
            <p14:sldId id="320"/>
            <p14:sldId id="332"/>
            <p14:sldId id="334"/>
            <p14:sldId id="333"/>
            <p14:sldId id="480"/>
            <p14:sldId id="481"/>
            <p14:sldId id="327"/>
            <p14:sldId id="335"/>
            <p14:sldId id="324"/>
            <p14:sldId id="507"/>
            <p14:sldId id="508"/>
            <p14:sldId id="485"/>
            <p14:sldId id="500"/>
            <p14:sldId id="504"/>
            <p14:sldId id="502"/>
            <p14:sldId id="503"/>
            <p14:sldId id="486"/>
            <p14:sldId id="322"/>
            <p14:sldId id="323"/>
            <p14:sldId id="493"/>
            <p14:sldId id="492"/>
            <p14:sldId id="494"/>
            <p14:sldId id="497"/>
            <p14:sldId id="498"/>
            <p14:sldId id="499"/>
            <p14:sldId id="487"/>
            <p14:sldId id="495"/>
            <p14:sldId id="496"/>
            <p14:sldId id="488"/>
            <p14:sldId id="490"/>
            <p14:sldId id="491"/>
            <p14:sldId id="505"/>
            <p14:sldId id="312"/>
            <p14:sldId id="264"/>
            <p14:sldId id="263"/>
            <p14:sldId id="328"/>
            <p14:sldId id="33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E9AB7D"/>
    <a:srgbClr val="EFBC77"/>
    <a:srgbClr val="606F05"/>
    <a:srgbClr val="007471"/>
    <a:srgbClr val="009999"/>
    <a:srgbClr val="007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5" autoAdjust="0"/>
    <p:restoredTop sz="81423" autoAdjust="0"/>
  </p:normalViewPr>
  <p:slideViewPr>
    <p:cSldViewPr>
      <p:cViewPr varScale="1">
        <p:scale>
          <a:sx n="77" d="100"/>
          <a:sy n="77" d="100"/>
        </p:scale>
        <p:origin x="114" y="3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BA416C4-CE93-40FC-825C-314B853ABC44}" type="datetimeFigureOut">
              <a:rPr lang="en-US" smtClean="0"/>
              <a:t>4/29/2019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2F1E5D6-F695-486A-BC0A-F542A82469B4}" type="slidenum">
              <a:rPr lang="en-US" smtClean="0"/>
              <a:t>‹#›</a:t>
            </a:fld>
            <a:endParaRPr lang="en-US"/>
          </a:p>
        </p:txBody>
      </p:sp>
    </p:spTree>
    <p:extLst>
      <p:ext uri="{BB962C8B-B14F-4D97-AF65-F5344CB8AC3E}">
        <p14:creationId xmlns:p14="http://schemas.microsoft.com/office/powerpoint/2010/main" val="134171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a:t>
            </a:fld>
            <a:endParaRPr lang="en-US" dirty="0"/>
          </a:p>
        </p:txBody>
      </p:sp>
    </p:spTree>
    <p:extLst>
      <p:ext uri="{BB962C8B-B14F-4D97-AF65-F5344CB8AC3E}">
        <p14:creationId xmlns:p14="http://schemas.microsoft.com/office/powerpoint/2010/main" val="286632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5,940,000 acres in state, so approximately 32% protected.  WMNF alone is 736,000 acres, or 12% of </a:t>
            </a:r>
            <a:r>
              <a:rPr lang="en-US" dirty="0" err="1"/>
              <a:t>statec</a:t>
            </a: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10</a:t>
            </a:fld>
            <a:endParaRPr lang="en-US"/>
          </a:p>
        </p:txBody>
      </p:sp>
    </p:spTree>
    <p:extLst>
      <p:ext uri="{BB962C8B-B14F-4D97-AF65-F5344CB8AC3E}">
        <p14:creationId xmlns:p14="http://schemas.microsoft.com/office/powerpoint/2010/main" val="49045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11</a:t>
            </a:fld>
            <a:endParaRPr lang="en-US"/>
          </a:p>
        </p:txBody>
      </p:sp>
    </p:spTree>
    <p:extLst>
      <p:ext uri="{BB962C8B-B14F-4D97-AF65-F5344CB8AC3E}">
        <p14:creationId xmlns:p14="http://schemas.microsoft.com/office/powerpoint/2010/main" val="197540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12</a:t>
            </a:fld>
            <a:endParaRPr lang="en-US"/>
          </a:p>
        </p:txBody>
      </p:sp>
    </p:spTree>
    <p:extLst>
      <p:ext uri="{BB962C8B-B14F-4D97-AF65-F5344CB8AC3E}">
        <p14:creationId xmlns:p14="http://schemas.microsoft.com/office/powerpoint/2010/main" val="77104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13</a:t>
            </a:fld>
            <a:endParaRPr lang="en-US"/>
          </a:p>
        </p:txBody>
      </p:sp>
    </p:spTree>
    <p:extLst>
      <p:ext uri="{BB962C8B-B14F-4D97-AF65-F5344CB8AC3E}">
        <p14:creationId xmlns:p14="http://schemas.microsoft.com/office/powerpoint/2010/main" val="1490828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14</a:t>
            </a:fld>
            <a:endParaRPr lang="en-US"/>
          </a:p>
        </p:txBody>
      </p:sp>
    </p:spTree>
    <p:extLst>
      <p:ext uri="{BB962C8B-B14F-4D97-AF65-F5344CB8AC3E}">
        <p14:creationId xmlns:p14="http://schemas.microsoft.com/office/powerpoint/2010/main" val="769371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Portal – shows footprint of data availability; density of features, previews attributes; access to metadata; can create </a:t>
            </a:r>
            <a:r>
              <a:rPr lang="en-US" dirty="0" err="1"/>
              <a:t>webmap</a:t>
            </a:r>
            <a:r>
              <a:rPr lang="en-US" dirty="0"/>
              <a:t> directly from data service, can download</a:t>
            </a:r>
          </a:p>
        </p:txBody>
      </p:sp>
      <p:sp>
        <p:nvSpPr>
          <p:cNvPr id="4" name="Slide Number Placeholder 3"/>
          <p:cNvSpPr>
            <a:spLocks noGrp="1"/>
          </p:cNvSpPr>
          <p:nvPr>
            <p:ph type="sldNum" sz="quarter" idx="10"/>
          </p:nvPr>
        </p:nvSpPr>
        <p:spPr/>
        <p:txBody>
          <a:bodyPr/>
          <a:lstStyle/>
          <a:p>
            <a:fld id="{A2F1E5D6-F695-486A-BC0A-F542A82469B4}" type="slidenum">
              <a:rPr lang="en-US" smtClean="0"/>
              <a:t>15</a:t>
            </a:fld>
            <a:endParaRPr lang="en-US"/>
          </a:p>
        </p:txBody>
      </p:sp>
    </p:spTree>
    <p:extLst>
      <p:ext uri="{BB962C8B-B14F-4D97-AF65-F5344CB8AC3E}">
        <p14:creationId xmlns:p14="http://schemas.microsoft.com/office/powerpoint/2010/main" val="353212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Portal – shows footprint of data availability; density of features, previews attributes; access to metadata; can create </a:t>
            </a:r>
            <a:r>
              <a:rPr lang="en-US" dirty="0" err="1"/>
              <a:t>webmap</a:t>
            </a:r>
            <a:r>
              <a:rPr lang="en-US" dirty="0"/>
              <a:t> directly from data service, can download</a:t>
            </a:r>
          </a:p>
        </p:txBody>
      </p:sp>
      <p:sp>
        <p:nvSpPr>
          <p:cNvPr id="4" name="Slide Number Placeholder 3"/>
          <p:cNvSpPr>
            <a:spLocks noGrp="1"/>
          </p:cNvSpPr>
          <p:nvPr>
            <p:ph type="sldNum" sz="quarter" idx="10"/>
          </p:nvPr>
        </p:nvSpPr>
        <p:spPr/>
        <p:txBody>
          <a:bodyPr/>
          <a:lstStyle/>
          <a:p>
            <a:fld id="{A2F1E5D6-F695-486A-BC0A-F542A82469B4}" type="slidenum">
              <a:rPr lang="en-US" smtClean="0"/>
              <a:t>16</a:t>
            </a:fld>
            <a:endParaRPr lang="en-US"/>
          </a:p>
        </p:txBody>
      </p:sp>
    </p:spTree>
    <p:extLst>
      <p:ext uri="{BB962C8B-B14F-4D97-AF65-F5344CB8AC3E}">
        <p14:creationId xmlns:p14="http://schemas.microsoft.com/office/powerpoint/2010/main" val="293938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17</a:t>
            </a:fld>
            <a:endParaRPr lang="en-US" dirty="0"/>
          </a:p>
        </p:txBody>
      </p:sp>
    </p:spTree>
    <p:extLst>
      <p:ext uri="{BB962C8B-B14F-4D97-AF65-F5344CB8AC3E}">
        <p14:creationId xmlns:p14="http://schemas.microsoft.com/office/powerpoint/2010/main" val="137796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Nonregulatory products to help communities understand flood risk  Here, extracts from Flood Risk Report for coastal communities in Strafford County – Dover, Durham, </a:t>
            </a:r>
            <a:r>
              <a:rPr lang="en-US" dirty="0" err="1"/>
              <a:t>Madbury</a:t>
            </a:r>
            <a:r>
              <a:rPr lang="en-US" dirty="0"/>
              <a:t>, Rollinsford</a:t>
            </a:r>
          </a:p>
        </p:txBody>
      </p:sp>
      <p:sp>
        <p:nvSpPr>
          <p:cNvPr id="4" name="Slide Number Placeholder 3"/>
          <p:cNvSpPr>
            <a:spLocks noGrp="1"/>
          </p:cNvSpPr>
          <p:nvPr>
            <p:ph type="sldNum" sz="quarter" idx="10"/>
          </p:nvPr>
        </p:nvSpPr>
        <p:spPr/>
        <p:txBody>
          <a:bodyPr/>
          <a:lstStyle/>
          <a:p>
            <a:fld id="{A2F1E5D6-F695-486A-BC0A-F542A82469B4}" type="slidenum">
              <a:rPr lang="en-US" smtClean="0"/>
              <a:t>18</a:t>
            </a:fld>
            <a:endParaRPr lang="en-US"/>
          </a:p>
        </p:txBody>
      </p:sp>
    </p:spTree>
    <p:extLst>
      <p:ext uri="{BB962C8B-B14F-4D97-AF65-F5344CB8AC3E}">
        <p14:creationId xmlns:p14="http://schemas.microsoft.com/office/powerpoint/2010/main" val="87718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suite of factors – land use, impervious surface, transportation, within standard buffers around stream segments.  Then generate an indicator of each stream to reflect degree to which each has been impacted by human activity.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Intact:  &lt; 10% impacted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Mostly Intact:  10-25% impacted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Somewhat Modified:  25-50% impacted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Altered:  &gt;50% impacted</a:t>
            </a:r>
          </a:p>
        </p:txBody>
      </p:sp>
      <p:sp>
        <p:nvSpPr>
          <p:cNvPr id="4" name="Slide Number Placeholder 3"/>
          <p:cNvSpPr>
            <a:spLocks noGrp="1"/>
          </p:cNvSpPr>
          <p:nvPr>
            <p:ph type="sldNum" sz="quarter" idx="10"/>
          </p:nvPr>
        </p:nvSpPr>
        <p:spPr/>
        <p:txBody>
          <a:bodyPr/>
          <a:lstStyle/>
          <a:p>
            <a:fld id="{A2F1E5D6-F695-486A-BC0A-F542A82469B4}" type="slidenum">
              <a:rPr lang="en-US" smtClean="0"/>
              <a:t>19</a:t>
            </a:fld>
            <a:endParaRPr lang="en-US"/>
          </a:p>
        </p:txBody>
      </p:sp>
    </p:spTree>
    <p:extLst>
      <p:ext uri="{BB962C8B-B14F-4D97-AF65-F5344CB8AC3E}">
        <p14:creationId xmlns:p14="http://schemas.microsoft.com/office/powerpoint/2010/main" val="93987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2</a:t>
            </a:fld>
            <a:endParaRPr lang="en-US" dirty="0"/>
          </a:p>
        </p:txBody>
      </p:sp>
    </p:spTree>
    <p:extLst>
      <p:ext uri="{BB962C8B-B14F-4D97-AF65-F5344CB8AC3E}">
        <p14:creationId xmlns:p14="http://schemas.microsoft.com/office/powerpoint/2010/main" val="3981550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20</a:t>
            </a:fld>
            <a:endParaRPr lang="en-US"/>
          </a:p>
        </p:txBody>
      </p:sp>
    </p:spTree>
    <p:extLst>
      <p:ext uri="{BB962C8B-B14F-4D97-AF65-F5344CB8AC3E}">
        <p14:creationId xmlns:p14="http://schemas.microsoft.com/office/powerpoint/2010/main" val="1463468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1200" dirty="0"/>
              <a:t>Marsh resilience – coastal HUC12’s in continental US (so demonstrates regional projects).  Marsh connectedness – lower values signify marshes within the HUC are more connected.  Goal o f project – assign “score” to each HUC to indicate resilience to climate change.  For significance:  Q:\Projects\LSMR\Documents\TNC_Resilient...pdf.  Partners – NH F&amp;G, NOAA OCM, Great Bay Reserve, Padilla Bay National </a:t>
            </a:r>
            <a:r>
              <a:rPr lang="en-US" sz="1200" dirty="0" err="1"/>
              <a:t>Estuarrne</a:t>
            </a:r>
            <a:r>
              <a:rPr lang="en-US" sz="1200" dirty="0"/>
              <a:t> Research Reserve in Washington</a:t>
            </a:r>
          </a:p>
        </p:txBody>
      </p:sp>
      <p:sp>
        <p:nvSpPr>
          <p:cNvPr id="4" name="Slide Number Placeholder 3"/>
          <p:cNvSpPr>
            <a:spLocks noGrp="1"/>
          </p:cNvSpPr>
          <p:nvPr>
            <p:ph type="sldNum" sz="quarter" idx="10"/>
          </p:nvPr>
        </p:nvSpPr>
        <p:spPr/>
        <p:txBody>
          <a:bodyPr/>
          <a:lstStyle/>
          <a:p>
            <a:fld id="{A2F1E5D6-F695-486A-BC0A-F542A82469B4}" type="slidenum">
              <a:rPr lang="en-US" smtClean="0"/>
              <a:t>21</a:t>
            </a:fld>
            <a:endParaRPr lang="en-US"/>
          </a:p>
        </p:txBody>
      </p:sp>
    </p:spTree>
    <p:extLst>
      <p:ext uri="{BB962C8B-B14F-4D97-AF65-F5344CB8AC3E}">
        <p14:creationId xmlns:p14="http://schemas.microsoft.com/office/powerpoint/2010/main" val="551354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22</a:t>
            </a:fld>
            <a:endParaRPr lang="en-US" dirty="0"/>
          </a:p>
        </p:txBody>
      </p:sp>
    </p:spTree>
    <p:extLst>
      <p:ext uri="{BB962C8B-B14F-4D97-AF65-F5344CB8AC3E}">
        <p14:creationId xmlns:p14="http://schemas.microsoft.com/office/powerpoint/2010/main" val="2130831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err="1"/>
              <a:t>GRANITView</a:t>
            </a:r>
            <a:r>
              <a:rPr lang="en-US" dirty="0"/>
              <a:t> – Not really new, but keep expanding it and adding capability.  Start out with default display of soils, use custom symbolization and labeling tools to produce second image</a:t>
            </a:r>
          </a:p>
        </p:txBody>
      </p:sp>
      <p:sp>
        <p:nvSpPr>
          <p:cNvPr id="4" name="Slide Number Placeholder 3"/>
          <p:cNvSpPr>
            <a:spLocks noGrp="1"/>
          </p:cNvSpPr>
          <p:nvPr>
            <p:ph type="sldNum" sz="quarter" idx="10"/>
          </p:nvPr>
        </p:nvSpPr>
        <p:spPr/>
        <p:txBody>
          <a:bodyPr/>
          <a:lstStyle/>
          <a:p>
            <a:fld id="{A2F1E5D6-F695-486A-BC0A-F542A82469B4}" type="slidenum">
              <a:rPr lang="en-US" smtClean="0"/>
              <a:t>23</a:t>
            </a:fld>
            <a:endParaRPr lang="en-US"/>
          </a:p>
        </p:txBody>
      </p:sp>
    </p:spTree>
    <p:extLst>
      <p:ext uri="{BB962C8B-B14F-4D97-AF65-F5344CB8AC3E}">
        <p14:creationId xmlns:p14="http://schemas.microsoft.com/office/powerpoint/2010/main" val="3558047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24</a:t>
            </a:fld>
            <a:endParaRPr lang="en-US"/>
          </a:p>
        </p:txBody>
      </p:sp>
    </p:spTree>
    <p:extLst>
      <p:ext uri="{BB962C8B-B14F-4D97-AF65-F5344CB8AC3E}">
        <p14:creationId xmlns:p14="http://schemas.microsoft.com/office/powerpoint/2010/main" val="674481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Created with partners from UNHCE, and with funding from USFS and Town of Randolph.</a:t>
            </a:r>
          </a:p>
          <a:p>
            <a:pPr defTabSz="933237">
              <a:defRPr/>
            </a:pPr>
            <a:endParaRPr lang="en-US" dirty="0"/>
          </a:p>
          <a:p>
            <a:pPr defTabSz="933237">
              <a:defRPr/>
            </a:pPr>
            <a:r>
              <a:rPr lang="en-US" dirty="0"/>
              <a:t>Online tool that links a) soils within an area of interest to the forest cover types those soils can support; b) then to the preferred breeding habitats associated with those forest types; and c) then to individual species of wildlife supported by those wildlife habitats.</a:t>
            </a:r>
          </a:p>
          <a:p>
            <a:pPr defTabSz="933237">
              <a:defRPr/>
            </a:pPr>
            <a:r>
              <a:rPr lang="en-US" dirty="0"/>
              <a:t>Soils mapped based on Homer Leak classification.  Per Joe Homer – In NH, there are approximately 190 soil series mapped. Soils were aggregated into 20 or so of Bill Leak’s Forest Habitat groups based on common physical properties (primarily parent material, dominant soil texture, drainage class, and depth to bedrock).</a:t>
            </a:r>
          </a:p>
          <a:p>
            <a:pPr defTabSz="933237">
              <a:defRPr/>
            </a:pPr>
            <a:endParaRPr lang="en-US" dirty="0"/>
          </a:p>
          <a:p>
            <a:pPr defTabSz="933237">
              <a:defRPr/>
            </a:pPr>
            <a:r>
              <a:rPr lang="en-US" dirty="0"/>
              <a:t>Can use to create report.</a:t>
            </a:r>
          </a:p>
        </p:txBody>
      </p:sp>
      <p:sp>
        <p:nvSpPr>
          <p:cNvPr id="4" name="Slide Number Placeholder 3"/>
          <p:cNvSpPr>
            <a:spLocks noGrp="1"/>
          </p:cNvSpPr>
          <p:nvPr>
            <p:ph type="sldNum" sz="quarter" idx="10"/>
          </p:nvPr>
        </p:nvSpPr>
        <p:spPr/>
        <p:txBody>
          <a:bodyPr/>
          <a:lstStyle/>
          <a:p>
            <a:fld id="{A2F1E5D6-F695-486A-BC0A-F542A82469B4}" type="slidenum">
              <a:rPr lang="en-US" smtClean="0"/>
              <a:t>25</a:t>
            </a:fld>
            <a:endParaRPr lang="en-US"/>
          </a:p>
        </p:txBody>
      </p:sp>
    </p:spTree>
    <p:extLst>
      <p:ext uri="{BB962C8B-B14F-4D97-AF65-F5344CB8AC3E}">
        <p14:creationId xmlns:p14="http://schemas.microsoft.com/office/powerpoint/2010/main" val="2946179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Created with partners from UNHCE, and with funding from USFS and Town of Randolph.</a:t>
            </a:r>
          </a:p>
          <a:p>
            <a:pPr defTabSz="933237">
              <a:defRPr/>
            </a:pPr>
            <a:endParaRPr lang="en-US" dirty="0"/>
          </a:p>
          <a:p>
            <a:pPr defTabSz="933237">
              <a:defRPr/>
            </a:pPr>
            <a:r>
              <a:rPr lang="en-US" dirty="0"/>
              <a:t>Online tool that links a) soils within an area of interest to the forest cover types those soils can support; b) then to the preferred breeding habitats associated with those forest types; and c) then to individual species of wildlife supported by those wildlife habitats.</a:t>
            </a:r>
          </a:p>
          <a:p>
            <a:pPr defTabSz="933237">
              <a:defRPr/>
            </a:pPr>
            <a:r>
              <a:rPr lang="en-US" dirty="0"/>
              <a:t>Soils mapped based on Homer Leak classification.  Per Joe Homer – In NH, there are approximately 190 soil series mapped. Soils were aggregated into 20 or so of Bill Leak’s Forest Habitat groups based on common physical properties (primarily parent material, dominant soil texture, drainage class, and depth to bedrock).</a:t>
            </a:r>
          </a:p>
          <a:p>
            <a:pPr defTabSz="933237">
              <a:defRPr/>
            </a:pPr>
            <a:endParaRPr lang="en-US" dirty="0"/>
          </a:p>
          <a:p>
            <a:pPr defTabSz="933237">
              <a:defRPr/>
            </a:pPr>
            <a:r>
              <a:rPr lang="en-US" dirty="0"/>
              <a:t>Can use to create report.</a:t>
            </a:r>
          </a:p>
        </p:txBody>
      </p:sp>
      <p:sp>
        <p:nvSpPr>
          <p:cNvPr id="4" name="Slide Number Placeholder 3"/>
          <p:cNvSpPr>
            <a:spLocks noGrp="1"/>
          </p:cNvSpPr>
          <p:nvPr>
            <p:ph type="sldNum" sz="quarter" idx="10"/>
          </p:nvPr>
        </p:nvSpPr>
        <p:spPr/>
        <p:txBody>
          <a:bodyPr/>
          <a:lstStyle/>
          <a:p>
            <a:fld id="{A2F1E5D6-F695-486A-BC0A-F542A82469B4}" type="slidenum">
              <a:rPr lang="en-US" smtClean="0"/>
              <a:t>26</a:t>
            </a:fld>
            <a:endParaRPr lang="en-US"/>
          </a:p>
        </p:txBody>
      </p:sp>
    </p:spTree>
    <p:extLst>
      <p:ext uri="{BB962C8B-B14F-4D97-AF65-F5344CB8AC3E}">
        <p14:creationId xmlns:p14="http://schemas.microsoft.com/office/powerpoint/2010/main" val="1673962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Created with partners from NHDES.</a:t>
            </a:r>
          </a:p>
        </p:txBody>
      </p:sp>
      <p:sp>
        <p:nvSpPr>
          <p:cNvPr id="4" name="Slide Number Placeholder 3"/>
          <p:cNvSpPr>
            <a:spLocks noGrp="1"/>
          </p:cNvSpPr>
          <p:nvPr>
            <p:ph type="sldNum" sz="quarter" idx="10"/>
          </p:nvPr>
        </p:nvSpPr>
        <p:spPr/>
        <p:txBody>
          <a:bodyPr/>
          <a:lstStyle/>
          <a:p>
            <a:fld id="{A2F1E5D6-F695-486A-BC0A-F542A82469B4}" type="slidenum">
              <a:rPr lang="en-US" smtClean="0"/>
              <a:t>27</a:t>
            </a:fld>
            <a:endParaRPr lang="en-US"/>
          </a:p>
        </p:txBody>
      </p:sp>
    </p:spTree>
    <p:extLst>
      <p:ext uri="{BB962C8B-B14F-4D97-AF65-F5344CB8AC3E}">
        <p14:creationId xmlns:p14="http://schemas.microsoft.com/office/powerpoint/2010/main" val="174797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28</a:t>
            </a:fld>
            <a:endParaRPr lang="en-US"/>
          </a:p>
        </p:txBody>
      </p:sp>
    </p:spTree>
    <p:extLst>
      <p:ext uri="{BB962C8B-B14F-4D97-AF65-F5344CB8AC3E}">
        <p14:creationId xmlns:p14="http://schemas.microsoft.com/office/powerpoint/2010/main" val="3390162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29</a:t>
            </a:fld>
            <a:endParaRPr lang="en-US"/>
          </a:p>
        </p:txBody>
      </p:sp>
    </p:spTree>
    <p:extLst>
      <p:ext uri="{BB962C8B-B14F-4D97-AF65-F5344CB8AC3E}">
        <p14:creationId xmlns:p14="http://schemas.microsoft.com/office/powerpoint/2010/main" val="2191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3</a:t>
            </a:fld>
            <a:endParaRPr lang="en-US"/>
          </a:p>
        </p:txBody>
      </p:sp>
    </p:spTree>
    <p:extLst>
      <p:ext uri="{BB962C8B-B14F-4D97-AF65-F5344CB8AC3E}">
        <p14:creationId xmlns:p14="http://schemas.microsoft.com/office/powerpoint/2010/main" val="3728222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30</a:t>
            </a:fld>
            <a:endParaRPr lang="en-US"/>
          </a:p>
        </p:txBody>
      </p:sp>
    </p:spTree>
    <p:extLst>
      <p:ext uri="{BB962C8B-B14F-4D97-AF65-F5344CB8AC3E}">
        <p14:creationId xmlns:p14="http://schemas.microsoft.com/office/powerpoint/2010/main" val="2770188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31</a:t>
            </a:fld>
            <a:endParaRPr lang="en-US" dirty="0"/>
          </a:p>
        </p:txBody>
      </p:sp>
    </p:spTree>
    <p:extLst>
      <p:ext uri="{BB962C8B-B14F-4D97-AF65-F5344CB8AC3E}">
        <p14:creationId xmlns:p14="http://schemas.microsoft.com/office/powerpoint/2010/main" val="2057052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person training – here with partner from NH Coastal Program</a:t>
            </a:r>
            <a:endParaRPr lang="en-US" i="1" dirty="0"/>
          </a:p>
        </p:txBody>
      </p:sp>
      <p:sp>
        <p:nvSpPr>
          <p:cNvPr id="4" name="Slide Number Placeholder 3"/>
          <p:cNvSpPr>
            <a:spLocks noGrp="1"/>
          </p:cNvSpPr>
          <p:nvPr>
            <p:ph type="sldNum" sz="quarter" idx="10"/>
          </p:nvPr>
        </p:nvSpPr>
        <p:spPr/>
        <p:txBody>
          <a:bodyPr/>
          <a:lstStyle/>
          <a:p>
            <a:fld id="{A2F1E5D6-F695-486A-BC0A-F542A82469B4}" type="slidenum">
              <a:rPr lang="en-US" smtClean="0"/>
              <a:t>32</a:t>
            </a:fld>
            <a:endParaRPr lang="en-US" dirty="0"/>
          </a:p>
        </p:txBody>
      </p:sp>
    </p:spTree>
    <p:extLst>
      <p:ext uri="{BB962C8B-B14F-4D97-AF65-F5344CB8AC3E}">
        <p14:creationId xmlns:p14="http://schemas.microsoft.com/office/powerpoint/2010/main" val="1587675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person training – here with partner from NH Coastal Program</a:t>
            </a:r>
            <a:endParaRPr lang="en-US" i="1" dirty="0"/>
          </a:p>
        </p:txBody>
      </p:sp>
      <p:sp>
        <p:nvSpPr>
          <p:cNvPr id="4" name="Slide Number Placeholder 3"/>
          <p:cNvSpPr>
            <a:spLocks noGrp="1"/>
          </p:cNvSpPr>
          <p:nvPr>
            <p:ph type="sldNum" sz="quarter" idx="10"/>
          </p:nvPr>
        </p:nvSpPr>
        <p:spPr/>
        <p:txBody>
          <a:bodyPr/>
          <a:lstStyle/>
          <a:p>
            <a:fld id="{A2F1E5D6-F695-486A-BC0A-F542A82469B4}" type="slidenum">
              <a:rPr lang="en-US" smtClean="0"/>
              <a:t>33</a:t>
            </a:fld>
            <a:endParaRPr lang="en-US" dirty="0"/>
          </a:p>
        </p:txBody>
      </p:sp>
    </p:spTree>
    <p:extLst>
      <p:ext uri="{BB962C8B-B14F-4D97-AF65-F5344CB8AC3E}">
        <p14:creationId xmlns:p14="http://schemas.microsoft.com/office/powerpoint/2010/main" val="278536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34</a:t>
            </a:fld>
            <a:endParaRPr lang="en-US" dirty="0"/>
          </a:p>
        </p:txBody>
      </p:sp>
    </p:spTree>
    <p:extLst>
      <p:ext uri="{BB962C8B-B14F-4D97-AF65-F5344CB8AC3E}">
        <p14:creationId xmlns:p14="http://schemas.microsoft.com/office/powerpoint/2010/main" val="242809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want to represent this as a GRANIT activity specifically, but think it’s important that everyone know about this relatively new committee.</a:t>
            </a:r>
          </a:p>
          <a:p>
            <a:endParaRPr lang="en-US" dirty="0"/>
          </a:p>
          <a:p>
            <a:r>
              <a:rPr lang="en-US" dirty="0"/>
              <a:t>HB 377</a:t>
            </a:r>
            <a:r>
              <a:rPr lang="en-US" baseline="0" dirty="0"/>
              <a:t> passed last legislative session.  Resulted in RSA 4-F:1 – establishing a GIS Advisory Committee.  Some of you may know that we have had a GIS Advisory Committee meeting since the 1980’s.  That committee, which was more technical in nature, has been renamed the GIS Technical Advisory Committee.  And this new group, which is charged with strategic planning and coordination for GIS in NH, has been formed and has met twice.  Statute requires that the Committee, whose members include state agency commissioners, an RPC rep, a municipal rep, the GRANIT Director, report to the legislature each November.</a:t>
            </a:r>
          </a:p>
          <a:p>
            <a:endParaRPr lang="en-US" baseline="0" dirty="0"/>
          </a:p>
          <a:p>
            <a:r>
              <a:rPr lang="en-US" baseline="0" dirty="0"/>
              <a:t>Progress to date – agreement on a set of guiding principles.  These principles relate to establishing data standards, data coordination and sharing, sharing applications, and engaging with more stakeholders.</a:t>
            </a: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35</a:t>
            </a:fld>
            <a:endParaRPr lang="en-US"/>
          </a:p>
        </p:txBody>
      </p:sp>
    </p:spTree>
    <p:extLst>
      <p:ext uri="{BB962C8B-B14F-4D97-AF65-F5344CB8AC3E}">
        <p14:creationId xmlns:p14="http://schemas.microsoft.com/office/powerpoint/2010/main" val="10421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36</a:t>
            </a:fld>
            <a:endParaRPr lang="en-US" dirty="0"/>
          </a:p>
        </p:txBody>
      </p:sp>
    </p:spTree>
    <p:extLst>
      <p:ext uri="{BB962C8B-B14F-4D97-AF65-F5344CB8AC3E}">
        <p14:creationId xmlns:p14="http://schemas.microsoft.com/office/powerpoint/2010/main" val="1386016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successful proposal to acquire updated data for 1278 sq. miles.  Leveraging $160,000 in federal funds to cover $460,000 in project costs.</a:t>
            </a:r>
          </a:p>
        </p:txBody>
      </p:sp>
      <p:sp>
        <p:nvSpPr>
          <p:cNvPr id="4" name="Slide Number Placeholder 3"/>
          <p:cNvSpPr>
            <a:spLocks noGrp="1"/>
          </p:cNvSpPr>
          <p:nvPr>
            <p:ph type="sldNum" sz="quarter" idx="10"/>
          </p:nvPr>
        </p:nvSpPr>
        <p:spPr/>
        <p:txBody>
          <a:bodyPr/>
          <a:lstStyle/>
          <a:p>
            <a:fld id="{A2F1E5D6-F695-486A-BC0A-F542A82469B4}" type="slidenum">
              <a:rPr lang="en-US" smtClean="0"/>
              <a:t>37</a:t>
            </a:fld>
            <a:endParaRPr lang="en-US" dirty="0"/>
          </a:p>
        </p:txBody>
      </p:sp>
    </p:spTree>
    <p:extLst>
      <p:ext uri="{BB962C8B-B14F-4D97-AF65-F5344CB8AC3E}">
        <p14:creationId xmlns:p14="http://schemas.microsoft.com/office/powerpoint/2010/main" val="1686461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38</a:t>
            </a:fld>
            <a:endParaRPr lang="en-US"/>
          </a:p>
        </p:txBody>
      </p:sp>
    </p:spTree>
    <p:extLst>
      <p:ext uri="{BB962C8B-B14F-4D97-AF65-F5344CB8AC3E}">
        <p14:creationId xmlns:p14="http://schemas.microsoft.com/office/powerpoint/2010/main" val="3832667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ED45CE0-0A8E-4A7D-981A-C0506A4DD872}"/>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DE1F1283-769E-4A4E-B41F-003B83C7CF48}"/>
              </a:ext>
            </a:extLst>
          </p:cNvPr>
          <p:cNvSpPr>
            <a:spLocks noGrp="1"/>
          </p:cNvSpPr>
          <p:nvPr>
            <p:ph type="body" idx="1"/>
          </p:nvPr>
        </p:nvSpPr>
        <p:spPr>
          <a:noFill/>
        </p:spPr>
        <p:txBody>
          <a:bodyPr/>
          <a:lstStyle/>
          <a:p>
            <a:endParaRPr lang="en-US" altLang="en-US"/>
          </a:p>
          <a:p>
            <a:r>
              <a:rPr lang="en-US" altLang="en-US"/>
              <a:t>First of all, what does LIDAR stand for?  Most people in industry today agree that it stands for Light Detection and Ranging.  However, there is documentation that suggests that it was originally a combination of the words “light” and “radar”, and the acronym actually came later.   Either way, it is a remote sensing technology that is used to examine the surface of the earth.  It is now the technology of choice for collecting elevation data over large areas.  Originated in the 1960’s – initially used primarily in meteorology.  </a:t>
            </a:r>
          </a:p>
          <a:p>
            <a:endParaRPr lang="en-US" altLang="en-US"/>
          </a:p>
          <a:p>
            <a:r>
              <a:rPr lang="en-US" altLang="en-US"/>
              <a:t>Works by emitting light pulses from a laser, those pulses are reflected off a target object (e.g. the earth, a building, trees), and the &lt;click&gt; time it takes for the reflected light to be received is then recorded. This information can be used to compute ranges or distances to objects, and therefore elevation values.  In addition to capturing the time of transmission, the sensor also captures the light intensity of the reflected pulse – which provides additional information on the terrain.  I will return to this in a moment and provide a bit more explanation.</a:t>
            </a:r>
          </a:p>
        </p:txBody>
      </p:sp>
      <p:sp>
        <p:nvSpPr>
          <p:cNvPr id="55300" name="Slide Number Placeholder 3">
            <a:extLst>
              <a:ext uri="{FF2B5EF4-FFF2-40B4-BE49-F238E27FC236}">
                <a16:creationId xmlns:a16="http://schemas.microsoft.com/office/drawing/2014/main" id="{8752A45D-B13B-4BD1-A02C-237560CA19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E1A741-D94F-44E7-AF6D-6A7F7ACFFB50}"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this work with a variety of funding mechanisms and partnerships.  Partial list of current projects.  Note highlighted terms.  </a:t>
            </a:r>
          </a:p>
          <a:p>
            <a:r>
              <a:rPr lang="en-US" dirty="0"/>
              <a:t>Current funding - ~20% state; ~80% federal/foundation</a:t>
            </a:r>
          </a:p>
          <a:p>
            <a:pPr defTabSz="933237">
              <a:defRPr/>
            </a:pPr>
            <a:endParaRPr lang="en-US" dirty="0"/>
          </a:p>
          <a:p>
            <a:pPr defTabSz="933237">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Note range of topics we address – including broadband (with clear implications for economic development, public safety, health, education), to impervious surface mapping (with implications for water quality), floodplain mapping, wildlife, pollutant tracking, climate change, stone walls (historic resources)</a:t>
            </a:r>
          </a:p>
          <a:p>
            <a:endParaRPr lang="en-US" dirty="0"/>
          </a:p>
          <a:p>
            <a:r>
              <a:rPr lang="en-US" dirty="0"/>
              <a:t>Our core resource – the GRANIT database that supports the broad range of applications.  Will show you a few examples of data sets we have recently developed or acquired.</a:t>
            </a:r>
          </a:p>
          <a:p>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4</a:t>
            </a:fld>
            <a:endParaRPr lang="en-US"/>
          </a:p>
        </p:txBody>
      </p:sp>
    </p:spTree>
    <p:extLst>
      <p:ext uri="{BB962C8B-B14F-4D97-AF65-F5344CB8AC3E}">
        <p14:creationId xmlns:p14="http://schemas.microsoft.com/office/powerpoint/2010/main" val="3981550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2BAE9B1-B88C-4865-87C6-51138713315C}"/>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FFB41369-F836-4CE7-AF8C-444C9DB82595}"/>
              </a:ext>
            </a:extLst>
          </p:cNvPr>
          <p:cNvSpPr>
            <a:spLocks noGrp="1"/>
          </p:cNvSpPr>
          <p:nvPr>
            <p:ph type="body" idx="1"/>
          </p:nvPr>
        </p:nvSpPr>
        <p:spPr>
          <a:noFill/>
        </p:spPr>
        <p:txBody>
          <a:bodyPr/>
          <a:lstStyle/>
          <a:p>
            <a:r>
              <a:rPr lang="en-US" altLang="en-US"/>
              <a:t>So what does a LIDAR system look like?  Typically, a basic system includes a laser scanner that includes components to 1) generate and transmit rapid laser pulses (by reflecting them off an internal mirror), and to 2) receive and record the time it took for the signal to be returned using high precision clocks.  </a:t>
            </a:r>
          </a:p>
          <a:p>
            <a:endParaRPr lang="en-US" altLang="en-US"/>
          </a:p>
          <a:p>
            <a:r>
              <a:rPr lang="en-US" altLang="en-US"/>
              <a:t>&lt;click&gt;From this elapsed time, we know the speed of light so can calculate the range or distance from the scanner to the target.  </a:t>
            </a:r>
          </a:p>
          <a:p>
            <a:endParaRPr lang="en-US" altLang="en-US"/>
          </a:p>
          <a:p>
            <a:r>
              <a:rPr lang="en-US" altLang="en-US"/>
              <a:t>Today’s scanners – capable of up to 400,000 pulses per second.  </a:t>
            </a:r>
          </a:p>
          <a:p>
            <a:endParaRPr lang="en-US" altLang="en-US"/>
          </a:p>
          <a:p>
            <a:r>
              <a:rPr lang="en-US" altLang="en-US"/>
              <a:t>To establish the ground coordinates of the target, also need components of a direct georeferencing system, which includes the GPS and an Inertial Navigation System (INS).  The GPS is something you are all familiar with, and collects the location of the scanner. The INS  monitors  the pitch, roll, and altitude of the aircraft and therefore the orientation of the scanner.  Both are required to get the accuracies we see with LIDAR data.</a:t>
            </a:r>
          </a:p>
          <a:p>
            <a:endParaRPr lang="en-US" altLang="en-US"/>
          </a:p>
          <a:p>
            <a:endParaRPr lang="en-US" altLang="en-US"/>
          </a:p>
        </p:txBody>
      </p:sp>
      <p:sp>
        <p:nvSpPr>
          <p:cNvPr id="58372" name="Slide Number Placeholder 3">
            <a:extLst>
              <a:ext uri="{FF2B5EF4-FFF2-40B4-BE49-F238E27FC236}">
                <a16:creationId xmlns:a16="http://schemas.microsoft.com/office/drawing/2014/main" id="{6C31C9D9-059A-44D7-988D-6CBFD8CB98D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EBC1FA-4033-4E1E-8D1D-7FAE686D4F43}"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Portal – shows footprint of data availability; density of features, previews attributes; access to metadata; can create </a:t>
            </a:r>
            <a:r>
              <a:rPr lang="en-US" dirty="0" err="1"/>
              <a:t>webmap</a:t>
            </a:r>
            <a:r>
              <a:rPr lang="en-US" dirty="0"/>
              <a:t> directly from data service, can download</a:t>
            </a:r>
          </a:p>
        </p:txBody>
      </p:sp>
      <p:sp>
        <p:nvSpPr>
          <p:cNvPr id="4" name="Slide Number Placeholder 3"/>
          <p:cNvSpPr>
            <a:spLocks noGrp="1"/>
          </p:cNvSpPr>
          <p:nvPr>
            <p:ph type="sldNum" sz="quarter" idx="10"/>
          </p:nvPr>
        </p:nvSpPr>
        <p:spPr/>
        <p:txBody>
          <a:bodyPr/>
          <a:lstStyle/>
          <a:p>
            <a:fld id="{A2F1E5D6-F695-486A-BC0A-F542A82469B4}" type="slidenum">
              <a:rPr lang="en-US" smtClean="0"/>
              <a:t>43</a:t>
            </a:fld>
            <a:endParaRPr lang="en-US"/>
          </a:p>
        </p:txBody>
      </p:sp>
    </p:spTree>
    <p:extLst>
      <p:ext uri="{BB962C8B-B14F-4D97-AF65-F5344CB8AC3E}">
        <p14:creationId xmlns:p14="http://schemas.microsoft.com/office/powerpoint/2010/main" val="306702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bit of background on GRANIT. </a:t>
            </a:r>
          </a:p>
          <a:p>
            <a:r>
              <a:rPr lang="en-US" dirty="0"/>
              <a:t>We started working on the  GRANIT system in mid 1980’s, and currently serving as the state’s GIS clearinghouse.  </a:t>
            </a:r>
          </a:p>
          <a:p>
            <a:r>
              <a:rPr lang="en-US" dirty="0"/>
              <a:t>Create data, archive data from other sources, distribute data</a:t>
            </a:r>
          </a:p>
          <a:p>
            <a:r>
              <a:rPr lang="en-US" dirty="0"/>
              <a:t>Develop standards –metadata standards, land use mapping standards, etc.</a:t>
            </a:r>
          </a:p>
        </p:txBody>
      </p:sp>
      <p:sp>
        <p:nvSpPr>
          <p:cNvPr id="4" name="Slide Number Placeholder 3"/>
          <p:cNvSpPr>
            <a:spLocks noGrp="1"/>
          </p:cNvSpPr>
          <p:nvPr>
            <p:ph type="sldNum" sz="quarter" idx="10"/>
          </p:nvPr>
        </p:nvSpPr>
        <p:spPr/>
        <p:txBody>
          <a:bodyPr/>
          <a:lstStyle/>
          <a:p>
            <a:fld id="{A2F1E5D6-F695-486A-BC0A-F542A82469B4}" type="slidenum">
              <a:rPr lang="en-US" smtClean="0"/>
              <a:t>5</a:t>
            </a:fld>
            <a:endParaRPr lang="en-US" dirty="0"/>
          </a:p>
        </p:txBody>
      </p:sp>
    </p:spTree>
    <p:extLst>
      <p:ext uri="{BB962C8B-B14F-4D97-AF65-F5344CB8AC3E}">
        <p14:creationId xmlns:p14="http://schemas.microsoft.com/office/powerpoint/2010/main" val="311672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F1E5D6-F695-486A-BC0A-F542A82469B4}" type="slidenum">
              <a:rPr lang="en-US" smtClean="0"/>
              <a:t>6</a:t>
            </a:fld>
            <a:endParaRPr lang="en-US"/>
          </a:p>
        </p:txBody>
      </p:sp>
    </p:spTree>
    <p:extLst>
      <p:ext uri="{BB962C8B-B14F-4D97-AF65-F5344CB8AC3E}">
        <p14:creationId xmlns:p14="http://schemas.microsoft.com/office/powerpoint/2010/main" val="40877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Gap area – expected this week.  GRANIT worked with NHDES to submit a successful grant application to USGS to pay for 50% of cost.  Just submitted a new, successful application last fall to recollect in coastal area – increased resolution product.</a:t>
            </a:r>
          </a:p>
        </p:txBody>
      </p:sp>
      <p:sp>
        <p:nvSpPr>
          <p:cNvPr id="4" name="Slide Number Placeholder 3"/>
          <p:cNvSpPr>
            <a:spLocks noGrp="1"/>
          </p:cNvSpPr>
          <p:nvPr>
            <p:ph type="sldNum" sz="quarter" idx="10"/>
          </p:nvPr>
        </p:nvSpPr>
        <p:spPr/>
        <p:txBody>
          <a:bodyPr/>
          <a:lstStyle/>
          <a:p>
            <a:fld id="{A2F1E5D6-F695-486A-BC0A-F542A82469B4}" type="slidenum">
              <a:rPr lang="en-US" smtClean="0"/>
              <a:t>7</a:t>
            </a:fld>
            <a:endParaRPr lang="en-US"/>
          </a:p>
        </p:txBody>
      </p:sp>
    </p:spTree>
    <p:extLst>
      <p:ext uri="{BB962C8B-B14F-4D97-AF65-F5344CB8AC3E}">
        <p14:creationId xmlns:p14="http://schemas.microsoft.com/office/powerpoint/2010/main" val="12166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Contour data is one of the most frequently requested data sets.  We have had generalized data for a number of years, but are now working on much more details data set that will support a broader range of uses.</a:t>
            </a:r>
          </a:p>
        </p:txBody>
      </p:sp>
      <p:sp>
        <p:nvSpPr>
          <p:cNvPr id="4" name="Slide Number Placeholder 3"/>
          <p:cNvSpPr>
            <a:spLocks noGrp="1"/>
          </p:cNvSpPr>
          <p:nvPr>
            <p:ph type="sldNum" sz="quarter" idx="10"/>
          </p:nvPr>
        </p:nvSpPr>
        <p:spPr/>
        <p:txBody>
          <a:bodyPr/>
          <a:lstStyle/>
          <a:p>
            <a:fld id="{A2F1E5D6-F695-486A-BC0A-F542A82469B4}" type="slidenum">
              <a:rPr lang="en-US" smtClean="0"/>
              <a:t>8</a:t>
            </a:fld>
            <a:endParaRPr lang="en-US"/>
          </a:p>
        </p:txBody>
      </p:sp>
    </p:spTree>
    <p:extLst>
      <p:ext uri="{BB962C8B-B14F-4D97-AF65-F5344CB8AC3E}">
        <p14:creationId xmlns:p14="http://schemas.microsoft.com/office/powerpoint/2010/main" val="142102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data set and the following are dependent on the high resolution topographic data that LIDAR delivers.  Have done floodplain mapping in every county over the years.</a:t>
            </a:r>
          </a:p>
        </p:txBody>
      </p:sp>
      <p:sp>
        <p:nvSpPr>
          <p:cNvPr id="4" name="Slide Number Placeholder 3"/>
          <p:cNvSpPr>
            <a:spLocks noGrp="1"/>
          </p:cNvSpPr>
          <p:nvPr>
            <p:ph type="sldNum" sz="quarter" idx="10"/>
          </p:nvPr>
        </p:nvSpPr>
        <p:spPr/>
        <p:txBody>
          <a:bodyPr/>
          <a:lstStyle/>
          <a:p>
            <a:fld id="{A2F1E5D6-F695-486A-BC0A-F542A82469B4}" type="slidenum">
              <a:rPr lang="en-US" smtClean="0"/>
              <a:t>9</a:t>
            </a:fld>
            <a:endParaRPr lang="en-US"/>
          </a:p>
        </p:txBody>
      </p:sp>
    </p:spTree>
    <p:extLst>
      <p:ext uri="{BB962C8B-B14F-4D97-AF65-F5344CB8AC3E}">
        <p14:creationId xmlns:p14="http://schemas.microsoft.com/office/powerpoint/2010/main" val="340415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416675"/>
            <a:ext cx="2133600" cy="365125"/>
          </a:xfrm>
        </p:spPr>
        <p:txBody>
          <a:bodyPr/>
          <a:lstStyle>
            <a:lvl1pPr>
              <a:defRPr sz="1100" b="0">
                <a:solidFill>
                  <a:schemeClr val="bg1"/>
                </a:solidFill>
              </a:defRPr>
            </a:lvl1pPr>
          </a:lstStyle>
          <a:p>
            <a:r>
              <a:rPr lang="en-US" dirty="0"/>
              <a:t>December 4, 2015</a:t>
            </a:r>
          </a:p>
        </p:txBody>
      </p:sp>
      <p:sp>
        <p:nvSpPr>
          <p:cNvPr id="7" name="TextBox 64"/>
          <p:cNvSpPr txBox="1"/>
          <p:nvPr/>
        </p:nvSpPr>
        <p:spPr>
          <a:xfrm>
            <a:off x="320830" y="6483377"/>
            <a:ext cx="1515158" cy="261610"/>
          </a:xfrm>
          <a:prstGeom prst="rect">
            <a:avLst/>
          </a:prstGeom>
          <a:noFill/>
        </p:spPr>
        <p:txBody>
          <a:bodyPr wrap="none">
            <a:spAutoFit/>
          </a:bodyPr>
          <a:lstStyle/>
          <a:p>
            <a:pPr algn="r">
              <a:defRPr/>
            </a:pPr>
            <a:r>
              <a:rPr lang="en-US" sz="1100" dirty="0">
                <a:solidFill>
                  <a:schemeClr val="bg1"/>
                </a:solidFill>
                <a:latin typeface="+mn-lt"/>
                <a:cs typeface="Times New Roman" pitchFamily="18" charset="0"/>
              </a:rPr>
              <a:t>NHLSA</a:t>
            </a:r>
            <a:r>
              <a:rPr lang="en-US" sz="1100" baseline="0" dirty="0">
                <a:solidFill>
                  <a:schemeClr val="bg1"/>
                </a:solidFill>
                <a:latin typeface="+mn-lt"/>
                <a:cs typeface="Times New Roman" pitchFamily="18" charset="0"/>
              </a:rPr>
              <a:t> Annual Meeting</a:t>
            </a:r>
            <a:endParaRPr lang="en-US" sz="1100" dirty="0">
              <a:solidFill>
                <a:schemeClr val="bg1"/>
              </a:solidFill>
              <a:latin typeface="+mn-lt"/>
              <a:cs typeface="Times New Roman" pitchFamily="18" charset="0"/>
            </a:endParaRPr>
          </a:p>
        </p:txBody>
      </p:sp>
      <p:sp>
        <p:nvSpPr>
          <p:cNvPr id="8" name="Content Placeholder 7"/>
          <p:cNvSpPr>
            <a:spLocks noGrp="1"/>
          </p:cNvSpPr>
          <p:nvPr>
            <p:ph sz="quarter" idx="13"/>
          </p:nvPr>
        </p:nvSpPr>
        <p:spPr>
          <a:xfrm>
            <a:off x="4419600" y="27432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416675"/>
            <a:ext cx="2133600" cy="365125"/>
          </a:xfrm>
        </p:spPr>
        <p:txBody>
          <a:bodyPr/>
          <a:lstStyle>
            <a:lvl1pPr>
              <a:defRPr sz="1100" b="0">
                <a:solidFill>
                  <a:schemeClr val="bg1"/>
                </a:solidFill>
              </a:defRPr>
            </a:lvl1pPr>
          </a:lstStyle>
          <a:p>
            <a:r>
              <a:rPr lang="en-US" dirty="0"/>
              <a:t>December 4, 2015</a:t>
            </a:r>
          </a:p>
        </p:txBody>
      </p:sp>
      <p:sp>
        <p:nvSpPr>
          <p:cNvPr id="7" name="TextBox 64"/>
          <p:cNvSpPr txBox="1"/>
          <p:nvPr/>
        </p:nvSpPr>
        <p:spPr>
          <a:xfrm>
            <a:off x="320830" y="6483377"/>
            <a:ext cx="1515158" cy="261610"/>
          </a:xfrm>
          <a:prstGeom prst="rect">
            <a:avLst/>
          </a:prstGeom>
          <a:noFill/>
        </p:spPr>
        <p:txBody>
          <a:bodyPr wrap="none">
            <a:spAutoFit/>
          </a:bodyPr>
          <a:lstStyle/>
          <a:p>
            <a:pPr algn="r">
              <a:defRPr/>
            </a:pPr>
            <a:r>
              <a:rPr lang="en-US" sz="1100" dirty="0">
                <a:solidFill>
                  <a:schemeClr val="bg1"/>
                </a:solidFill>
                <a:latin typeface="+mn-lt"/>
                <a:cs typeface="Times New Roman" pitchFamily="18" charset="0"/>
              </a:rPr>
              <a:t>NHLSA</a:t>
            </a:r>
            <a:r>
              <a:rPr lang="en-US" sz="1100" baseline="0" dirty="0">
                <a:solidFill>
                  <a:schemeClr val="bg1"/>
                </a:solidFill>
                <a:latin typeface="+mn-lt"/>
                <a:cs typeface="Times New Roman" pitchFamily="18" charset="0"/>
              </a:rPr>
              <a:t> Annual Meeting</a:t>
            </a:r>
            <a:endParaRPr lang="en-US" sz="1100" dirty="0">
              <a:solidFill>
                <a:schemeClr val="bg1"/>
              </a:solidFill>
              <a:latin typeface="+mn-lt"/>
              <a:cs typeface="Times New Roman" pitchFamily="18" charset="0"/>
            </a:endParaRPr>
          </a:p>
        </p:txBody>
      </p:sp>
    </p:spTree>
    <p:extLst>
      <p:ext uri="{BB962C8B-B14F-4D97-AF65-F5344CB8AC3E}">
        <p14:creationId xmlns:p14="http://schemas.microsoft.com/office/powerpoint/2010/main" val="76095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lidar.unh.edu/" TargetMode="External"/><Relationship Id="rId3" Type="http://schemas.openxmlformats.org/officeDocument/2006/relationships/image" Target="../media/image1.jpeg"/><Relationship Id="rId7" Type="http://schemas.openxmlformats.org/officeDocument/2006/relationships/hyperlink" Target="http://nhcoastalviewer.un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granitviewii.unh.edu/" TargetMode="External"/><Relationship Id="rId5" Type="http://schemas.openxmlformats.org/officeDocument/2006/relationships/hyperlink" Target="http://granit.unh.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hyperlink" Target="http://lidar.unh.ed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hyperlink" Target="https://granit.unh.edu/" TargetMode="External"/><Relationship Id="rId10" Type="http://schemas.openxmlformats.org/officeDocument/2006/relationships/image" Target="../media/image5.jpeg"/><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jpe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www.nhgeodata.unh.edu/" TargetMode="External"/><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granitview.unh.ed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hcoastalviewer.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dirttreeswildlife.org/"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nhgranit.maps.arcgis.com/apps/webappviewer/index.html?id=74b3292f0ebf4a22bc3732467fb073c1" TargetMode="Externa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nhdes.maps.arcgis.com/apps/webappviewer/index.html?id=f4d57ec1a6b8414190ca0662456dffb0" TargetMode="External"/><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4.des.state.nh.us/onestopdatamapper/onestopmapper.asp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nhwildlifesightings.unh.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nhwildlifesightings.unh.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54.png"/><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www.nhgeodata.unh.edu/" TargetMode="External"/><Relationship Id="rId3"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lidar.unh.edu/" TargetMode="External"/><Relationship Id="rId11" Type="http://schemas.openxmlformats.org/officeDocument/2006/relationships/image" Target="../media/image5.jpeg"/><Relationship Id="rId5" Type="http://schemas.openxmlformats.org/officeDocument/2006/relationships/image" Target="../media/image21.png"/><Relationship Id="rId10" Type="http://schemas.openxmlformats.org/officeDocument/2006/relationships/hyperlink" Target="http://granit.unh.edu/" TargetMode="External"/><Relationship Id="rId4" Type="http://schemas.openxmlformats.org/officeDocument/2006/relationships/image" Target="../media/image61.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019" y="530772"/>
            <a:ext cx="7772400" cy="1470025"/>
          </a:xfrm>
        </p:spPr>
        <p:txBody>
          <a:bodyPr>
            <a:normAutofit/>
          </a:bodyPr>
          <a:lstStyle/>
          <a:p>
            <a:pPr>
              <a:lnSpc>
                <a:spcPts val="4500"/>
              </a:lnSpc>
            </a:pPr>
            <a:r>
              <a:rPr lang="en-US" sz="4600" b="1" dirty="0">
                <a:solidFill>
                  <a:srgbClr val="007D7A"/>
                </a:solidFill>
                <a:latin typeface="Arial" panose="020B0604020202020204" pitchFamily="34" charset="0"/>
                <a:cs typeface="Arial" panose="020B0604020202020204" pitchFamily="34" charset="0"/>
              </a:rPr>
              <a:t>NH GRANIT Overview</a:t>
            </a:r>
          </a:p>
        </p:txBody>
      </p:sp>
      <p:sp>
        <p:nvSpPr>
          <p:cNvPr id="3" name="Subtitle 2"/>
          <p:cNvSpPr>
            <a:spLocks noGrp="1"/>
          </p:cNvSpPr>
          <p:nvPr>
            <p:ph type="subTitle" idx="1"/>
          </p:nvPr>
        </p:nvSpPr>
        <p:spPr>
          <a:xfrm>
            <a:off x="1378819" y="2000797"/>
            <a:ext cx="6400800" cy="2504206"/>
          </a:xfrm>
        </p:spPr>
        <p:txBody>
          <a:bodyPr>
            <a:noAutofit/>
          </a:bodyPr>
          <a:lstStyle/>
          <a:p>
            <a:pPr>
              <a:spcBef>
                <a:spcPts val="0"/>
              </a:spcBef>
            </a:pPr>
            <a:r>
              <a:rPr lang="en-US" sz="2000" dirty="0">
                <a:solidFill>
                  <a:schemeClr val="tx1"/>
                </a:solidFill>
                <a:latin typeface="Arial" panose="020B0604020202020204" pitchFamily="34" charset="0"/>
                <a:cs typeface="Arial" panose="020B0604020202020204" pitchFamily="34" charset="0"/>
              </a:rPr>
              <a:t>Fay Rubin</a:t>
            </a:r>
          </a:p>
          <a:p>
            <a:pPr>
              <a:spcBef>
                <a:spcPts val="0"/>
              </a:spcBef>
            </a:pPr>
            <a:r>
              <a:rPr lang="en-US" sz="2000" dirty="0">
                <a:solidFill>
                  <a:schemeClr val="tx1"/>
                </a:solidFill>
                <a:latin typeface="Arial" panose="020B0604020202020204" pitchFamily="34" charset="0"/>
                <a:cs typeface="Arial" panose="020B0604020202020204" pitchFamily="34" charset="0"/>
              </a:rPr>
              <a:t>Project Director, NH GRANIT</a:t>
            </a:r>
          </a:p>
          <a:p>
            <a:pPr>
              <a:spcBef>
                <a:spcPts val="0"/>
              </a:spcBef>
            </a:pPr>
            <a:r>
              <a:rPr lang="en-US" sz="2000" dirty="0">
                <a:solidFill>
                  <a:schemeClr val="tx1"/>
                </a:solidFill>
                <a:latin typeface="Arial" panose="020B0604020202020204" pitchFamily="34" charset="0"/>
                <a:cs typeface="Arial" panose="020B0604020202020204" pitchFamily="34" charset="0"/>
              </a:rPr>
              <a:t>Associate Director, Earth Systems Research Center</a:t>
            </a:r>
          </a:p>
          <a:p>
            <a:pPr>
              <a:spcBef>
                <a:spcPts val="0"/>
              </a:spcBef>
            </a:pPr>
            <a:r>
              <a:rPr lang="en-US" sz="2000" dirty="0">
                <a:solidFill>
                  <a:schemeClr val="tx1"/>
                </a:solidFill>
                <a:latin typeface="Arial" panose="020B0604020202020204" pitchFamily="34" charset="0"/>
                <a:cs typeface="Arial" panose="020B0604020202020204" pitchFamily="34" charset="0"/>
              </a:rPr>
              <a:t>Institute for the Study of Earth, Oceans, &amp; Space</a:t>
            </a:r>
          </a:p>
          <a:p>
            <a:pPr>
              <a:spcBef>
                <a:spcPts val="0"/>
              </a:spcBef>
            </a:pPr>
            <a:r>
              <a:rPr lang="en-US" sz="2000" dirty="0">
                <a:solidFill>
                  <a:schemeClr val="tx1"/>
                </a:solidFill>
                <a:latin typeface="Arial" panose="020B0604020202020204" pitchFamily="34" charset="0"/>
                <a:cs typeface="Arial" panose="020B0604020202020204" pitchFamily="34" charset="0"/>
              </a:rPr>
              <a:t>University of New Hampshire</a:t>
            </a:r>
          </a:p>
          <a:p>
            <a:pPr>
              <a:spcBef>
                <a:spcPts val="0"/>
              </a:spcBef>
            </a:pPr>
            <a:endParaRPr lang="en-US" sz="2000" dirty="0">
              <a:solidFill>
                <a:schemeClr val="bg1"/>
              </a:solidFill>
              <a:latin typeface="Arial" panose="020B0604020202020204" pitchFamily="34" charset="0"/>
              <a:cs typeface="Arial" panose="020B0604020202020204" pitchFamily="34" charset="0"/>
            </a:endParaRPr>
          </a:p>
          <a:p>
            <a:pPr>
              <a:spcBef>
                <a:spcPts val="0"/>
              </a:spcBef>
            </a:pPr>
            <a:r>
              <a:rPr lang="en-US" sz="2000" dirty="0">
                <a:solidFill>
                  <a:schemeClr val="tx1"/>
                </a:solidFill>
                <a:latin typeface="Arial" panose="020B0604020202020204" pitchFamily="34" charset="0"/>
                <a:cs typeface="Arial" panose="020B0604020202020204" pitchFamily="34" charset="0"/>
              </a:rPr>
              <a:t>May 1, 2019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19" y="5634569"/>
            <a:ext cx="1364381" cy="690031"/>
          </a:xfrm>
          <a:prstGeom prst="rect">
            <a:avLst/>
          </a:prstGeom>
        </p:spPr>
      </p:pic>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888" y="5634569"/>
            <a:ext cx="2085462" cy="65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93219" y="5176938"/>
            <a:ext cx="4572000" cy="1323439"/>
          </a:xfrm>
          <a:prstGeom prst="rect">
            <a:avLst/>
          </a:prstGeom>
        </p:spPr>
        <p:txBody>
          <a:bodyPr>
            <a:spAutoFit/>
          </a:bodyPr>
          <a:lstStyle/>
          <a:p>
            <a:pPr lvl="1" algn="ctr"/>
            <a:r>
              <a:rPr lang="en-US" sz="1600" dirty="0">
                <a:hlinkClick r:id="rId5"/>
              </a:rPr>
              <a:t>http://granit.unh.edu</a:t>
            </a:r>
            <a:endParaRPr lang="en-US" sz="1600" dirty="0"/>
          </a:p>
          <a:p>
            <a:pPr lvl="1" algn="ctr"/>
            <a:r>
              <a:rPr lang="en-US" sz="1600" dirty="0">
                <a:hlinkClick r:id="rId6"/>
              </a:rPr>
              <a:t>http://granitview.unh.edu</a:t>
            </a:r>
            <a:endParaRPr lang="en-US" sz="1600" dirty="0"/>
          </a:p>
          <a:p>
            <a:pPr lvl="1" algn="ctr"/>
            <a:r>
              <a:rPr lang="en-US" sz="1600" dirty="0">
                <a:hlinkClick r:id="rId7"/>
              </a:rPr>
              <a:t>http://nhcoastalviewer.unh.edu</a:t>
            </a:r>
            <a:endParaRPr lang="en-US" sz="1600" dirty="0"/>
          </a:p>
          <a:p>
            <a:pPr lvl="1" algn="ctr"/>
            <a:r>
              <a:rPr lang="en-US" sz="1600" dirty="0">
                <a:hlinkClick r:id="rId8"/>
              </a:rPr>
              <a:t>http://lidar.unh.edu</a:t>
            </a:r>
            <a:endParaRPr lang="en-US" sz="1600" dirty="0"/>
          </a:p>
          <a:p>
            <a:pPr lvl="1" algn="ctr"/>
            <a:endParaRPr lang="en-US" sz="1600" dirty="0"/>
          </a:p>
        </p:txBody>
      </p:sp>
    </p:spTree>
    <p:extLst>
      <p:ext uri="{BB962C8B-B14F-4D97-AF65-F5344CB8AC3E}">
        <p14:creationId xmlns:p14="http://schemas.microsoft.com/office/powerpoint/2010/main" val="99580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Conservation Lands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6C5F6E-4C6B-4F1A-B718-D892D3FF16FC}"/>
              </a:ext>
            </a:extLst>
          </p:cNvPr>
          <p:cNvPicPr>
            <a:picLocks noChangeAspect="1"/>
          </p:cNvPicPr>
          <p:nvPr/>
        </p:nvPicPr>
        <p:blipFill>
          <a:blip r:embed="rId3"/>
          <a:stretch>
            <a:fillRect/>
          </a:stretch>
        </p:blipFill>
        <p:spPr>
          <a:xfrm>
            <a:off x="1524000" y="1208985"/>
            <a:ext cx="4114800" cy="5277677"/>
          </a:xfrm>
          <a:prstGeom prst="rect">
            <a:avLst/>
          </a:prstGeom>
        </p:spPr>
      </p:pic>
      <p:sp>
        <p:nvSpPr>
          <p:cNvPr id="10" name="TextBox 9">
            <a:extLst>
              <a:ext uri="{FF2B5EF4-FFF2-40B4-BE49-F238E27FC236}">
                <a16:creationId xmlns:a16="http://schemas.microsoft.com/office/drawing/2014/main" id="{33109537-ED60-4DC6-B02F-6CB865DB216B}"/>
              </a:ext>
            </a:extLst>
          </p:cNvPr>
          <p:cNvSpPr txBox="1"/>
          <p:nvPr/>
        </p:nvSpPr>
        <p:spPr>
          <a:xfrm>
            <a:off x="5867400" y="2931724"/>
            <a:ext cx="2457342" cy="707886"/>
          </a:xfrm>
          <a:prstGeom prst="rect">
            <a:avLst/>
          </a:prstGeom>
          <a:noFill/>
        </p:spPr>
        <p:txBody>
          <a:bodyPr wrap="square" rtlCol="0">
            <a:spAutoFit/>
          </a:bodyPr>
          <a:lstStyle/>
          <a:p>
            <a:r>
              <a:rPr lang="en-US" sz="2000" dirty="0"/>
              <a:t>11,316 tracts</a:t>
            </a:r>
          </a:p>
          <a:p>
            <a:r>
              <a:rPr lang="en-US" sz="2000" dirty="0"/>
              <a:t>1,919,000 acres</a:t>
            </a:r>
          </a:p>
        </p:txBody>
      </p:sp>
      <p:grpSp>
        <p:nvGrpSpPr>
          <p:cNvPr id="12" name="Group 11">
            <a:extLst>
              <a:ext uri="{FF2B5EF4-FFF2-40B4-BE49-F238E27FC236}">
                <a16:creationId xmlns:a16="http://schemas.microsoft.com/office/drawing/2014/main" id="{C9DDCCE7-C318-4615-8C29-29EFCD58C910}"/>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A7DECF3D-1D2D-41EB-A0AD-D83E612B0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AE72AADA-4048-4107-B542-346161AF0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6496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Impervious Surfaces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6FB3A5-B74F-4A1F-9DF9-44612CB2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84" y="1368048"/>
            <a:ext cx="6705600" cy="4950363"/>
          </a:xfrm>
          <a:prstGeom prst="rect">
            <a:avLst/>
          </a:prstGeom>
        </p:spPr>
      </p:pic>
      <p:pic>
        <p:nvPicPr>
          <p:cNvPr id="7" name="Picture 6">
            <a:extLst>
              <a:ext uri="{FF2B5EF4-FFF2-40B4-BE49-F238E27FC236}">
                <a16:creationId xmlns:a16="http://schemas.microsoft.com/office/drawing/2014/main" id="{7D28C31E-CDC9-45B9-9358-E36D91E2C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984" y="1170176"/>
            <a:ext cx="6880260" cy="5316564"/>
          </a:xfrm>
          <a:prstGeom prst="rect">
            <a:avLst/>
          </a:prstGeom>
        </p:spPr>
      </p:pic>
      <p:grpSp>
        <p:nvGrpSpPr>
          <p:cNvPr id="10" name="Group 9">
            <a:extLst>
              <a:ext uri="{FF2B5EF4-FFF2-40B4-BE49-F238E27FC236}">
                <a16:creationId xmlns:a16="http://schemas.microsoft.com/office/drawing/2014/main" id="{3274711C-B544-44F3-80FD-38E8F22F8E70}"/>
              </a:ext>
            </a:extLst>
          </p:cNvPr>
          <p:cNvGrpSpPr/>
          <p:nvPr/>
        </p:nvGrpSpPr>
        <p:grpSpPr>
          <a:xfrm>
            <a:off x="7504903" y="93262"/>
            <a:ext cx="1306389" cy="785876"/>
            <a:chOff x="7504903" y="93262"/>
            <a:chExt cx="1306389" cy="785876"/>
          </a:xfrm>
        </p:grpSpPr>
        <p:pic>
          <p:nvPicPr>
            <p:cNvPr id="12" name="Picture 11">
              <a:extLst>
                <a:ext uri="{FF2B5EF4-FFF2-40B4-BE49-F238E27FC236}">
                  <a16:creationId xmlns:a16="http://schemas.microsoft.com/office/drawing/2014/main" id="{8A7F634C-26BB-49E9-A6C0-23FA2DE51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3" name="Picture 2">
              <a:extLst>
                <a:ext uri="{FF2B5EF4-FFF2-40B4-BE49-F238E27FC236}">
                  <a16:creationId xmlns:a16="http://schemas.microsoft.com/office/drawing/2014/main" id="{9F1B0E71-A342-41B1-8F52-9EC9B9CD5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275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NH Parcel Mosaic</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5" name="Picture 4">
            <a:extLst>
              <a:ext uri="{FF2B5EF4-FFF2-40B4-BE49-F238E27FC236}">
                <a16:creationId xmlns:a16="http://schemas.microsoft.com/office/drawing/2014/main" id="{6B13942F-23FE-43C4-8A7F-CD65533E70F9}"/>
              </a:ext>
            </a:extLst>
          </p:cNvPr>
          <p:cNvPicPr>
            <a:picLocks noChangeAspect="1"/>
          </p:cNvPicPr>
          <p:nvPr/>
        </p:nvPicPr>
        <p:blipFill>
          <a:blip r:embed="rId3"/>
          <a:stretch>
            <a:fillRect/>
          </a:stretch>
        </p:blipFill>
        <p:spPr>
          <a:xfrm>
            <a:off x="838200" y="1209089"/>
            <a:ext cx="7239000" cy="4932223"/>
          </a:xfrm>
          <a:prstGeom prst="rect">
            <a:avLst/>
          </a:prstGeom>
        </p:spPr>
      </p:pic>
      <p:sp>
        <p:nvSpPr>
          <p:cNvPr id="7" name="TextBox 6">
            <a:extLst>
              <a:ext uri="{FF2B5EF4-FFF2-40B4-BE49-F238E27FC236}">
                <a16:creationId xmlns:a16="http://schemas.microsoft.com/office/drawing/2014/main" id="{8687AD14-192A-4134-8636-A1E9E28268B8}"/>
              </a:ext>
            </a:extLst>
          </p:cNvPr>
          <p:cNvSpPr txBox="1"/>
          <p:nvPr/>
        </p:nvSpPr>
        <p:spPr>
          <a:xfrm>
            <a:off x="2438400" y="6276201"/>
            <a:ext cx="4267200" cy="276999"/>
          </a:xfrm>
          <a:prstGeom prst="rect">
            <a:avLst/>
          </a:prstGeom>
          <a:noFill/>
        </p:spPr>
        <p:txBody>
          <a:bodyPr wrap="square" rtlCol="0">
            <a:spAutoFit/>
          </a:bodyPr>
          <a:lstStyle/>
          <a:p>
            <a:r>
              <a:rPr lang="en-US" sz="1200" dirty="0"/>
              <a:t>NH Parcel Mosaic (2018) in vicinity of Portsmouth High School</a:t>
            </a:r>
          </a:p>
        </p:txBody>
      </p:sp>
      <p:grpSp>
        <p:nvGrpSpPr>
          <p:cNvPr id="12" name="Group 11">
            <a:extLst>
              <a:ext uri="{FF2B5EF4-FFF2-40B4-BE49-F238E27FC236}">
                <a16:creationId xmlns:a16="http://schemas.microsoft.com/office/drawing/2014/main" id="{9E98A758-BD48-4E08-9FE5-8F5F4A0A8E83}"/>
              </a:ext>
            </a:extLst>
          </p:cNvPr>
          <p:cNvGrpSpPr/>
          <p:nvPr/>
        </p:nvGrpSpPr>
        <p:grpSpPr>
          <a:xfrm>
            <a:off x="7504903" y="93262"/>
            <a:ext cx="1306389" cy="785876"/>
            <a:chOff x="7504903" y="93262"/>
            <a:chExt cx="1306389" cy="785876"/>
          </a:xfrm>
        </p:grpSpPr>
        <p:pic>
          <p:nvPicPr>
            <p:cNvPr id="15" name="Picture 14">
              <a:extLst>
                <a:ext uri="{FF2B5EF4-FFF2-40B4-BE49-F238E27FC236}">
                  <a16:creationId xmlns:a16="http://schemas.microsoft.com/office/drawing/2014/main" id="{0AF65274-615A-4C16-8169-612B6B5C53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7" name="Picture 2">
              <a:extLst>
                <a:ext uri="{FF2B5EF4-FFF2-40B4-BE49-F238E27FC236}">
                  <a16:creationId xmlns:a16="http://schemas.microsoft.com/office/drawing/2014/main" id="{72F0FCCB-16B0-4E4E-BCD3-DB1881E00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6257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400" dirty="0">
                <a:solidFill>
                  <a:srgbClr val="007D7A"/>
                </a:solidFill>
              </a:rPr>
              <a:t>Broadband Availability</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93784" y="1011716"/>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049468-15F8-46D8-87B1-746DFBBB0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46652"/>
            <a:ext cx="3758532" cy="4866310"/>
          </a:xfrm>
          <a:prstGeom prst="rect">
            <a:avLst/>
          </a:prstGeom>
        </p:spPr>
      </p:pic>
      <p:pic>
        <p:nvPicPr>
          <p:cNvPr id="12" name="Picture 11">
            <a:extLst>
              <a:ext uri="{FF2B5EF4-FFF2-40B4-BE49-F238E27FC236}">
                <a16:creationId xmlns:a16="http://schemas.microsoft.com/office/drawing/2014/main" id="{477A0166-4FCD-4D9D-8C70-016EB1328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369644"/>
            <a:ext cx="7480660" cy="4866310"/>
          </a:xfrm>
          <a:prstGeom prst="rect">
            <a:avLst/>
          </a:prstGeom>
        </p:spPr>
      </p:pic>
      <p:sp>
        <p:nvSpPr>
          <p:cNvPr id="14" name="Rectangle: Rounded Corners 13">
            <a:extLst>
              <a:ext uri="{FF2B5EF4-FFF2-40B4-BE49-F238E27FC236}">
                <a16:creationId xmlns:a16="http://schemas.microsoft.com/office/drawing/2014/main" id="{3F19B49E-F5AD-46F6-9183-69552ECDA332}"/>
              </a:ext>
            </a:extLst>
          </p:cNvPr>
          <p:cNvSpPr/>
          <p:nvPr/>
        </p:nvSpPr>
        <p:spPr bwMode="auto">
          <a:xfrm>
            <a:off x="609600" y="3668644"/>
            <a:ext cx="7745609" cy="522356"/>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sp>
        <p:nvSpPr>
          <p:cNvPr id="15" name="Rectangle: Rounded Corners 14">
            <a:extLst>
              <a:ext uri="{FF2B5EF4-FFF2-40B4-BE49-F238E27FC236}">
                <a16:creationId xmlns:a16="http://schemas.microsoft.com/office/drawing/2014/main" id="{6452CD58-6FA3-4BFD-B08D-605556F1E445}"/>
              </a:ext>
            </a:extLst>
          </p:cNvPr>
          <p:cNvSpPr/>
          <p:nvPr/>
        </p:nvSpPr>
        <p:spPr bwMode="auto">
          <a:xfrm>
            <a:off x="653734" y="5363325"/>
            <a:ext cx="7745609" cy="261610"/>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6" name="Group 15">
            <a:extLst>
              <a:ext uri="{FF2B5EF4-FFF2-40B4-BE49-F238E27FC236}">
                <a16:creationId xmlns:a16="http://schemas.microsoft.com/office/drawing/2014/main" id="{8871D6DF-496F-4083-94E9-E85697D12E63}"/>
              </a:ext>
            </a:extLst>
          </p:cNvPr>
          <p:cNvGrpSpPr/>
          <p:nvPr/>
        </p:nvGrpSpPr>
        <p:grpSpPr>
          <a:xfrm>
            <a:off x="7504903" y="93262"/>
            <a:ext cx="1306389" cy="785876"/>
            <a:chOff x="7504903" y="93262"/>
            <a:chExt cx="1306389" cy="785876"/>
          </a:xfrm>
        </p:grpSpPr>
        <p:pic>
          <p:nvPicPr>
            <p:cNvPr id="17" name="Picture 16">
              <a:extLst>
                <a:ext uri="{FF2B5EF4-FFF2-40B4-BE49-F238E27FC236}">
                  <a16:creationId xmlns:a16="http://schemas.microsoft.com/office/drawing/2014/main" id="{E57A0230-B37D-4915-B22F-29204BB34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8" name="Picture 2">
              <a:extLst>
                <a:ext uri="{FF2B5EF4-FFF2-40B4-BE49-F238E27FC236}">
                  <a16:creationId xmlns:a16="http://schemas.microsoft.com/office/drawing/2014/main" id="{5DF39CA5-8CEC-44A9-AAAA-526D45257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77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Sea Level Rise</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56C787A-CA54-4E3E-BC5F-1B0501A22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652" y="1226457"/>
            <a:ext cx="6576695" cy="5225094"/>
          </a:xfrm>
          <a:prstGeom prst="rect">
            <a:avLst/>
          </a:prstGeom>
        </p:spPr>
      </p:pic>
      <p:grpSp>
        <p:nvGrpSpPr>
          <p:cNvPr id="12" name="Group 11">
            <a:extLst>
              <a:ext uri="{FF2B5EF4-FFF2-40B4-BE49-F238E27FC236}">
                <a16:creationId xmlns:a16="http://schemas.microsoft.com/office/drawing/2014/main" id="{9E47B531-F373-411B-8BFA-8DBD0C05B1AD}"/>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F0C167B4-0D9B-4E9F-A302-957377606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21B842CD-2F82-4EAC-8B8D-53367167E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7754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179F2-C64C-4235-A759-62B98BEEBFDB}"/>
              </a:ext>
            </a:extLst>
          </p:cNvPr>
          <p:cNvPicPr>
            <a:picLocks noChangeAspect="1"/>
          </p:cNvPicPr>
          <p:nvPr/>
        </p:nvPicPr>
        <p:blipFill>
          <a:blip r:embed="rId3"/>
          <a:stretch>
            <a:fillRect/>
          </a:stretch>
        </p:blipFill>
        <p:spPr>
          <a:xfrm>
            <a:off x="605235" y="1127040"/>
            <a:ext cx="5248077" cy="5356579"/>
          </a:xfrm>
          <a:prstGeom prst="rect">
            <a:avLst/>
          </a:prstGeom>
        </p:spPr>
      </p:pic>
      <p:sp>
        <p:nvSpPr>
          <p:cNvPr id="2" name="Title 1"/>
          <p:cNvSpPr>
            <a:spLocks noGrp="1"/>
          </p:cNvSpPr>
          <p:nvPr>
            <p:ph type="ctrTitle"/>
          </p:nvPr>
        </p:nvSpPr>
        <p:spPr>
          <a:xfrm>
            <a:off x="263769" y="76200"/>
            <a:ext cx="8804031" cy="761999"/>
          </a:xfrm>
        </p:spPr>
        <p:txBody>
          <a:bodyPr>
            <a:normAutofit/>
          </a:bodyPr>
          <a:lstStyle/>
          <a:p>
            <a:pPr algn="l"/>
            <a:r>
              <a:rPr lang="en-US" sz="3600" dirty="0">
                <a:solidFill>
                  <a:srgbClr val="007D7A"/>
                </a:solidFill>
              </a:rPr>
              <a:t>Accessing GRANIT Data</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grpSp>
        <p:nvGrpSpPr>
          <p:cNvPr id="27" name="Group 26">
            <a:extLst>
              <a:ext uri="{FF2B5EF4-FFF2-40B4-BE49-F238E27FC236}">
                <a16:creationId xmlns:a16="http://schemas.microsoft.com/office/drawing/2014/main" id="{71963A6B-A0C0-4006-86F3-780870F52CFE}"/>
              </a:ext>
            </a:extLst>
          </p:cNvPr>
          <p:cNvGrpSpPr/>
          <p:nvPr/>
        </p:nvGrpSpPr>
        <p:grpSpPr>
          <a:xfrm>
            <a:off x="677032" y="1123992"/>
            <a:ext cx="7222318" cy="5141664"/>
            <a:chOff x="1693082" y="1268607"/>
            <a:chExt cx="7222318" cy="5141664"/>
          </a:xfrm>
        </p:grpSpPr>
        <p:pic>
          <p:nvPicPr>
            <p:cNvPr id="28" name="Picture 27">
              <a:extLst>
                <a:ext uri="{FF2B5EF4-FFF2-40B4-BE49-F238E27FC236}">
                  <a16:creationId xmlns:a16="http://schemas.microsoft.com/office/drawing/2014/main" id="{D333D476-09C7-41B4-86F8-37BEE7595CED}"/>
                </a:ext>
              </a:extLst>
            </p:cNvPr>
            <p:cNvPicPr>
              <a:picLocks noChangeAspect="1"/>
            </p:cNvPicPr>
            <p:nvPr/>
          </p:nvPicPr>
          <p:blipFill>
            <a:blip r:embed="rId4"/>
            <a:stretch>
              <a:fillRect/>
            </a:stretch>
          </p:blipFill>
          <p:spPr>
            <a:xfrm>
              <a:off x="1693082" y="1268607"/>
              <a:ext cx="7222318" cy="5141664"/>
            </a:xfrm>
            <a:prstGeom prst="rect">
              <a:avLst/>
            </a:prstGeom>
          </p:spPr>
        </p:pic>
        <p:sp>
          <p:nvSpPr>
            <p:cNvPr id="29" name="TextBox 28">
              <a:extLst>
                <a:ext uri="{FF2B5EF4-FFF2-40B4-BE49-F238E27FC236}">
                  <a16:creationId xmlns:a16="http://schemas.microsoft.com/office/drawing/2014/main" id="{82308287-C2D0-4A6F-B943-014E490CCB74}"/>
                </a:ext>
              </a:extLst>
            </p:cNvPr>
            <p:cNvSpPr txBox="1"/>
            <p:nvPr/>
          </p:nvSpPr>
          <p:spPr>
            <a:xfrm>
              <a:off x="4255935" y="3059572"/>
              <a:ext cx="3811493" cy="646331"/>
            </a:xfrm>
            <a:prstGeom prst="rect">
              <a:avLst/>
            </a:prstGeom>
            <a:solidFill>
              <a:schemeClr val="bg1"/>
            </a:solidFill>
            <a:ln w="15875">
              <a:solidFill>
                <a:schemeClr val="accent1">
                  <a:shade val="50000"/>
                </a:schemeClr>
              </a:solidFill>
            </a:ln>
          </p:spPr>
          <p:txBody>
            <a:bodyPr wrap="none" rtlCol="0">
              <a:spAutoFit/>
            </a:bodyPr>
            <a:lstStyle/>
            <a:p>
              <a:r>
                <a:rPr lang="en-US" dirty="0">
                  <a:hlinkClick r:id="rId5"/>
                </a:rPr>
                <a:t>https://granit.unh.edu</a:t>
              </a:r>
              <a:endParaRPr lang="en-US" dirty="0"/>
            </a:p>
            <a:p>
              <a:r>
                <a:rPr lang="en-US" dirty="0"/>
                <a:t>Standard and secure https connections</a:t>
              </a:r>
            </a:p>
          </p:txBody>
        </p:sp>
      </p:grpSp>
      <p:grpSp>
        <p:nvGrpSpPr>
          <p:cNvPr id="18" name="Group 17">
            <a:extLst>
              <a:ext uri="{FF2B5EF4-FFF2-40B4-BE49-F238E27FC236}">
                <a16:creationId xmlns:a16="http://schemas.microsoft.com/office/drawing/2014/main" id="{F1C2EE43-421C-42D0-B3A5-48D336C7BF8E}"/>
              </a:ext>
            </a:extLst>
          </p:cNvPr>
          <p:cNvGrpSpPr/>
          <p:nvPr/>
        </p:nvGrpSpPr>
        <p:grpSpPr>
          <a:xfrm>
            <a:off x="1350457" y="949256"/>
            <a:ext cx="5179664" cy="5434047"/>
            <a:chOff x="1357044" y="1165121"/>
            <a:chExt cx="5179664" cy="5434047"/>
          </a:xfrm>
        </p:grpSpPr>
        <p:pic>
          <p:nvPicPr>
            <p:cNvPr id="19" name="Picture 18">
              <a:extLst>
                <a:ext uri="{FF2B5EF4-FFF2-40B4-BE49-F238E27FC236}">
                  <a16:creationId xmlns:a16="http://schemas.microsoft.com/office/drawing/2014/main" id="{1A80B33B-627A-49A4-A768-24BDB7E1A4B0}"/>
                </a:ext>
              </a:extLst>
            </p:cNvPr>
            <p:cNvPicPr>
              <a:picLocks noChangeAspect="1"/>
            </p:cNvPicPr>
            <p:nvPr/>
          </p:nvPicPr>
          <p:blipFill>
            <a:blip r:embed="rId6"/>
            <a:stretch>
              <a:fillRect/>
            </a:stretch>
          </p:blipFill>
          <p:spPr>
            <a:xfrm>
              <a:off x="1357044" y="1165121"/>
              <a:ext cx="5179664" cy="5434047"/>
            </a:xfrm>
            <a:prstGeom prst="rect">
              <a:avLst/>
            </a:prstGeom>
          </p:spPr>
        </p:pic>
        <p:sp>
          <p:nvSpPr>
            <p:cNvPr id="21" name="TextBox 20">
              <a:extLst>
                <a:ext uri="{FF2B5EF4-FFF2-40B4-BE49-F238E27FC236}">
                  <a16:creationId xmlns:a16="http://schemas.microsoft.com/office/drawing/2014/main" id="{38433371-889E-4822-940D-1125BD64AE49}"/>
                </a:ext>
              </a:extLst>
            </p:cNvPr>
            <p:cNvSpPr txBox="1"/>
            <p:nvPr/>
          </p:nvSpPr>
          <p:spPr>
            <a:xfrm>
              <a:off x="1600200" y="1281919"/>
              <a:ext cx="2054024" cy="369332"/>
            </a:xfrm>
            <a:prstGeom prst="rect">
              <a:avLst/>
            </a:prstGeom>
            <a:solidFill>
              <a:schemeClr val="bg1"/>
            </a:solidFill>
            <a:ln w="15875">
              <a:solidFill>
                <a:schemeClr val="accent1">
                  <a:shade val="50000"/>
                </a:schemeClr>
              </a:solidFill>
            </a:ln>
          </p:spPr>
          <p:txBody>
            <a:bodyPr wrap="none" rtlCol="0">
              <a:spAutoFit/>
            </a:bodyPr>
            <a:lstStyle/>
            <a:p>
              <a:r>
                <a:rPr lang="en-US" dirty="0">
                  <a:hlinkClick r:id="rId7"/>
                </a:rPr>
                <a:t>http://lidar.unh.edu</a:t>
              </a:r>
              <a:endParaRPr lang="en-US" dirty="0"/>
            </a:p>
          </p:txBody>
        </p:sp>
      </p:grpSp>
      <p:pic>
        <p:nvPicPr>
          <p:cNvPr id="3" name="Picture 2">
            <a:extLst>
              <a:ext uri="{FF2B5EF4-FFF2-40B4-BE49-F238E27FC236}">
                <a16:creationId xmlns:a16="http://schemas.microsoft.com/office/drawing/2014/main" id="{F41B9FCD-CFE5-4A6F-927D-2A17873ECB07}"/>
              </a:ext>
            </a:extLst>
          </p:cNvPr>
          <p:cNvPicPr>
            <a:picLocks noChangeAspect="1"/>
          </p:cNvPicPr>
          <p:nvPr/>
        </p:nvPicPr>
        <p:blipFill>
          <a:blip r:embed="rId8"/>
          <a:stretch>
            <a:fillRect/>
          </a:stretch>
        </p:blipFill>
        <p:spPr>
          <a:xfrm>
            <a:off x="805850" y="910610"/>
            <a:ext cx="6765858" cy="4938840"/>
          </a:xfrm>
          <a:prstGeom prst="rect">
            <a:avLst/>
          </a:prstGeom>
        </p:spPr>
      </p:pic>
      <p:pic>
        <p:nvPicPr>
          <p:cNvPr id="4" name="Picture 3">
            <a:extLst>
              <a:ext uri="{FF2B5EF4-FFF2-40B4-BE49-F238E27FC236}">
                <a16:creationId xmlns:a16="http://schemas.microsoft.com/office/drawing/2014/main" id="{42D71030-16FF-49B4-8FB9-5D7F45328E71}"/>
              </a:ext>
            </a:extLst>
          </p:cNvPr>
          <p:cNvPicPr>
            <a:picLocks noChangeAspect="1"/>
          </p:cNvPicPr>
          <p:nvPr/>
        </p:nvPicPr>
        <p:blipFill>
          <a:blip r:embed="rId9"/>
          <a:stretch>
            <a:fillRect/>
          </a:stretch>
        </p:blipFill>
        <p:spPr>
          <a:xfrm>
            <a:off x="406872" y="1692146"/>
            <a:ext cx="8330256" cy="4652476"/>
          </a:xfrm>
          <a:prstGeom prst="rect">
            <a:avLst/>
          </a:prstGeom>
        </p:spPr>
      </p:pic>
      <p:grpSp>
        <p:nvGrpSpPr>
          <p:cNvPr id="23" name="Group 22">
            <a:extLst>
              <a:ext uri="{FF2B5EF4-FFF2-40B4-BE49-F238E27FC236}">
                <a16:creationId xmlns:a16="http://schemas.microsoft.com/office/drawing/2014/main" id="{1B20B4F4-8D7E-4FD1-8990-884437F20D9C}"/>
              </a:ext>
            </a:extLst>
          </p:cNvPr>
          <p:cNvGrpSpPr/>
          <p:nvPr/>
        </p:nvGrpSpPr>
        <p:grpSpPr>
          <a:xfrm>
            <a:off x="7504903" y="93262"/>
            <a:ext cx="1306389" cy="785876"/>
            <a:chOff x="7504903" y="93262"/>
            <a:chExt cx="1306389" cy="785876"/>
          </a:xfrm>
        </p:grpSpPr>
        <p:pic>
          <p:nvPicPr>
            <p:cNvPr id="24" name="Picture 23">
              <a:extLst>
                <a:ext uri="{FF2B5EF4-FFF2-40B4-BE49-F238E27FC236}">
                  <a16:creationId xmlns:a16="http://schemas.microsoft.com/office/drawing/2014/main" id="{7BA2246F-4F7A-4A1E-8858-86DCD1AB12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25" name="Picture 2">
              <a:extLst>
                <a:ext uri="{FF2B5EF4-FFF2-40B4-BE49-F238E27FC236}">
                  <a16:creationId xmlns:a16="http://schemas.microsoft.com/office/drawing/2014/main" id="{EEBC33DD-5211-4435-8846-D6F9BF4DB4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3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3600" dirty="0">
                <a:solidFill>
                  <a:srgbClr val="007D7A"/>
                </a:solidFill>
              </a:rPr>
              <a:t>Accessing GRANIT Data</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grpSp>
        <p:nvGrpSpPr>
          <p:cNvPr id="23" name="Group 22">
            <a:extLst>
              <a:ext uri="{FF2B5EF4-FFF2-40B4-BE49-F238E27FC236}">
                <a16:creationId xmlns:a16="http://schemas.microsoft.com/office/drawing/2014/main" id="{1B20B4F4-8D7E-4FD1-8990-884437F20D9C}"/>
              </a:ext>
            </a:extLst>
          </p:cNvPr>
          <p:cNvGrpSpPr/>
          <p:nvPr/>
        </p:nvGrpSpPr>
        <p:grpSpPr>
          <a:xfrm>
            <a:off x="7504903" y="93262"/>
            <a:ext cx="1306389" cy="785876"/>
            <a:chOff x="7504903" y="93262"/>
            <a:chExt cx="1306389" cy="785876"/>
          </a:xfrm>
        </p:grpSpPr>
        <p:pic>
          <p:nvPicPr>
            <p:cNvPr id="24" name="Picture 23">
              <a:extLst>
                <a:ext uri="{FF2B5EF4-FFF2-40B4-BE49-F238E27FC236}">
                  <a16:creationId xmlns:a16="http://schemas.microsoft.com/office/drawing/2014/main" id="{7BA2246F-4F7A-4A1E-8858-86DCD1AB1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25" name="Picture 2">
              <a:extLst>
                <a:ext uri="{FF2B5EF4-FFF2-40B4-BE49-F238E27FC236}">
                  <a16:creationId xmlns:a16="http://schemas.microsoft.com/office/drawing/2014/main" id="{EEBC33DD-5211-4435-8846-D6F9BF4DB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a:extLst>
              <a:ext uri="{FF2B5EF4-FFF2-40B4-BE49-F238E27FC236}">
                <a16:creationId xmlns:a16="http://schemas.microsoft.com/office/drawing/2014/main" id="{E6073CEE-F903-4C3A-97F2-0B984965D00D}"/>
              </a:ext>
            </a:extLst>
          </p:cNvPr>
          <p:cNvSpPr txBox="1"/>
          <p:nvPr/>
        </p:nvSpPr>
        <p:spPr>
          <a:xfrm>
            <a:off x="6460534" y="359644"/>
            <a:ext cx="561372" cy="369332"/>
          </a:xfrm>
          <a:prstGeom prst="rect">
            <a:avLst/>
          </a:prstGeom>
          <a:noFill/>
        </p:spPr>
        <p:txBody>
          <a:bodyPr wrap="none" rtlCol="0">
            <a:spAutoFit/>
          </a:bodyPr>
          <a:lstStyle/>
          <a:p>
            <a:r>
              <a:rPr lang="en-US" dirty="0">
                <a:hlinkClick r:id="rId5"/>
              </a:rPr>
              <a:t>Link</a:t>
            </a:r>
            <a:endParaRPr lang="en-US" dirty="0"/>
          </a:p>
        </p:txBody>
      </p:sp>
      <p:pic>
        <p:nvPicPr>
          <p:cNvPr id="10" name="Picture 9">
            <a:extLst>
              <a:ext uri="{FF2B5EF4-FFF2-40B4-BE49-F238E27FC236}">
                <a16:creationId xmlns:a16="http://schemas.microsoft.com/office/drawing/2014/main" id="{22A30B52-5CBD-48C1-A315-DEDB2AE8123F}"/>
              </a:ext>
            </a:extLst>
          </p:cNvPr>
          <p:cNvPicPr>
            <a:picLocks noChangeAspect="1"/>
          </p:cNvPicPr>
          <p:nvPr/>
        </p:nvPicPr>
        <p:blipFill>
          <a:blip r:embed="rId6"/>
          <a:stretch>
            <a:fillRect/>
          </a:stretch>
        </p:blipFill>
        <p:spPr>
          <a:xfrm>
            <a:off x="1507868" y="1111205"/>
            <a:ext cx="5883532" cy="5154693"/>
          </a:xfrm>
          <a:prstGeom prst="rect">
            <a:avLst/>
          </a:prstGeom>
        </p:spPr>
      </p:pic>
      <p:pic>
        <p:nvPicPr>
          <p:cNvPr id="12" name="Picture 11">
            <a:extLst>
              <a:ext uri="{FF2B5EF4-FFF2-40B4-BE49-F238E27FC236}">
                <a16:creationId xmlns:a16="http://schemas.microsoft.com/office/drawing/2014/main" id="{3BBEE517-1F99-442D-8B0C-4CDDB65B2A84}"/>
              </a:ext>
            </a:extLst>
          </p:cNvPr>
          <p:cNvPicPr>
            <a:picLocks noChangeAspect="1"/>
          </p:cNvPicPr>
          <p:nvPr/>
        </p:nvPicPr>
        <p:blipFill>
          <a:blip r:embed="rId7"/>
          <a:stretch>
            <a:fillRect/>
          </a:stretch>
        </p:blipFill>
        <p:spPr>
          <a:xfrm>
            <a:off x="1479684" y="1060633"/>
            <a:ext cx="5982044" cy="5492704"/>
          </a:xfrm>
          <a:prstGeom prst="rect">
            <a:avLst/>
          </a:prstGeom>
        </p:spPr>
      </p:pic>
      <p:pic>
        <p:nvPicPr>
          <p:cNvPr id="26" name="Picture 25">
            <a:extLst>
              <a:ext uri="{FF2B5EF4-FFF2-40B4-BE49-F238E27FC236}">
                <a16:creationId xmlns:a16="http://schemas.microsoft.com/office/drawing/2014/main" id="{5EBFA4E3-2A3F-45DA-98EA-4FF06E482BA3}"/>
              </a:ext>
            </a:extLst>
          </p:cNvPr>
          <p:cNvPicPr>
            <a:picLocks noChangeAspect="1"/>
          </p:cNvPicPr>
          <p:nvPr/>
        </p:nvPicPr>
        <p:blipFill>
          <a:blip r:embed="rId8"/>
          <a:stretch>
            <a:fillRect/>
          </a:stretch>
        </p:blipFill>
        <p:spPr>
          <a:xfrm>
            <a:off x="1655357" y="1021021"/>
            <a:ext cx="5792593" cy="5492704"/>
          </a:xfrm>
          <a:prstGeom prst="rect">
            <a:avLst/>
          </a:prstGeom>
        </p:spPr>
      </p:pic>
      <p:pic>
        <p:nvPicPr>
          <p:cNvPr id="30" name="Picture 29">
            <a:extLst>
              <a:ext uri="{FF2B5EF4-FFF2-40B4-BE49-F238E27FC236}">
                <a16:creationId xmlns:a16="http://schemas.microsoft.com/office/drawing/2014/main" id="{893E398B-F7C5-4EDE-B8E7-FA05C7EFB5C4}"/>
              </a:ext>
            </a:extLst>
          </p:cNvPr>
          <p:cNvPicPr>
            <a:picLocks noChangeAspect="1"/>
          </p:cNvPicPr>
          <p:nvPr/>
        </p:nvPicPr>
        <p:blipFill>
          <a:blip r:embed="rId9"/>
          <a:stretch>
            <a:fillRect/>
          </a:stretch>
        </p:blipFill>
        <p:spPr>
          <a:xfrm>
            <a:off x="1718724" y="1229638"/>
            <a:ext cx="5982044" cy="5154006"/>
          </a:xfrm>
          <a:prstGeom prst="rect">
            <a:avLst/>
          </a:prstGeom>
        </p:spPr>
      </p:pic>
      <p:pic>
        <p:nvPicPr>
          <p:cNvPr id="31" name="Picture 30">
            <a:extLst>
              <a:ext uri="{FF2B5EF4-FFF2-40B4-BE49-F238E27FC236}">
                <a16:creationId xmlns:a16="http://schemas.microsoft.com/office/drawing/2014/main" id="{C1962BA9-F984-49DB-BC5A-5C90E69C2821}"/>
              </a:ext>
            </a:extLst>
          </p:cNvPr>
          <p:cNvPicPr>
            <a:picLocks noChangeAspect="1"/>
          </p:cNvPicPr>
          <p:nvPr/>
        </p:nvPicPr>
        <p:blipFill>
          <a:blip r:embed="rId10"/>
          <a:stretch>
            <a:fillRect/>
          </a:stretch>
        </p:blipFill>
        <p:spPr>
          <a:xfrm>
            <a:off x="1599204" y="1121643"/>
            <a:ext cx="5982044" cy="5429612"/>
          </a:xfrm>
          <a:prstGeom prst="rect">
            <a:avLst/>
          </a:prstGeom>
        </p:spPr>
      </p:pic>
    </p:spTree>
    <p:extLst>
      <p:ext uri="{BB962C8B-B14F-4D97-AF65-F5344CB8AC3E}">
        <p14:creationId xmlns:p14="http://schemas.microsoft.com/office/powerpoint/2010/main" val="180391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932091"/>
            <a:ext cx="9144000" cy="5693866"/>
          </a:xfrm>
          <a:prstGeom prst="rect">
            <a:avLst/>
          </a:prstGeom>
          <a:noFill/>
        </p:spPr>
        <p:txBody>
          <a:bodyPr wrap="square" rtlCol="0">
            <a:spAutoFit/>
          </a:bodyPr>
          <a:lstStyle/>
          <a:p>
            <a:pPr marL="800100" lvl="1" indent="-342900">
              <a:buBlip>
                <a:blip r:embed="rId3"/>
              </a:buBlip>
            </a:pPr>
            <a:r>
              <a:rPr lang="en-US" sz="2200" dirty="0"/>
              <a:t>Central GIS Data Clearinghouse at UNH Earth Systems Research Center</a:t>
            </a:r>
          </a:p>
          <a:p>
            <a:pPr lvl="1"/>
            <a:endParaRPr lang="en-US" sz="2800" dirty="0"/>
          </a:p>
          <a:p>
            <a:pPr marL="800100" lvl="1" indent="-342900">
              <a:buBlip>
                <a:blip r:embed="rId3"/>
              </a:buBlip>
            </a:pPr>
            <a:r>
              <a:rPr lang="en-US" sz="2200" dirty="0"/>
              <a:t>Collaboration of Data Providers and Data Users</a:t>
            </a:r>
          </a:p>
          <a:p>
            <a:pPr marL="1257300" lvl="2" indent="-342900">
              <a:buBlip>
                <a:blip r:embed="rId4"/>
              </a:buBlip>
            </a:pPr>
            <a:r>
              <a:rPr lang="en-US" dirty="0"/>
              <a:t>State/Federal Agencies</a:t>
            </a:r>
          </a:p>
          <a:p>
            <a:pPr marL="1257300" lvl="2" indent="-342900">
              <a:buBlip>
                <a:blip r:embed="rId4"/>
              </a:buBlip>
            </a:pPr>
            <a:r>
              <a:rPr lang="en-US" dirty="0"/>
              <a:t>Regional Planning Commissions</a:t>
            </a:r>
          </a:p>
          <a:p>
            <a:pPr marL="1257300" lvl="2" indent="-342900">
              <a:buBlip>
                <a:blip r:embed="rId4"/>
              </a:buBlip>
            </a:pPr>
            <a:r>
              <a:rPr lang="en-US" dirty="0"/>
              <a:t>Municipalities</a:t>
            </a:r>
          </a:p>
          <a:p>
            <a:pPr marL="1257300" lvl="2" indent="-342900">
              <a:buBlip>
                <a:blip r:embed="rId4"/>
              </a:buBlip>
            </a:pPr>
            <a:r>
              <a:rPr lang="en-US" dirty="0"/>
              <a:t>Private Sector</a:t>
            </a:r>
          </a:p>
          <a:p>
            <a:pPr marL="1257300" lvl="2" indent="-342900">
              <a:buBlip>
                <a:blip r:embed="rId4"/>
              </a:buBlip>
            </a:pPr>
            <a:r>
              <a:rPr lang="en-US" dirty="0"/>
              <a:t>Non-profit Sector</a:t>
            </a:r>
          </a:p>
          <a:p>
            <a:pPr marL="1257300" lvl="2" indent="-342900">
              <a:buBlip>
                <a:blip r:embed="rId4"/>
              </a:buBlip>
            </a:pPr>
            <a:r>
              <a:rPr lang="en-US" dirty="0"/>
              <a:t>Academic Community</a:t>
            </a:r>
          </a:p>
          <a:p>
            <a:pPr lvl="2"/>
            <a:endParaRPr lang="en-US" sz="2200" dirty="0"/>
          </a:p>
          <a:p>
            <a:pPr marL="800100" lvl="1" indent="-342900">
              <a:buBlip>
                <a:blip r:embed="rId3"/>
              </a:buBlip>
            </a:pPr>
            <a:r>
              <a:rPr lang="en-US" sz="2200" dirty="0"/>
              <a:t>Core GRANIT Services</a:t>
            </a:r>
          </a:p>
          <a:p>
            <a:pPr marL="1257300" lvl="2" indent="-342900">
              <a:buBlip>
                <a:blip r:embed="rId4"/>
              </a:buBlip>
            </a:pPr>
            <a:r>
              <a:rPr lang="en-US" dirty="0"/>
              <a:t>Create, Archive, and Distribute Data</a:t>
            </a:r>
          </a:p>
          <a:p>
            <a:pPr marL="1257300" lvl="2" indent="-342900">
              <a:buBlip>
                <a:blip r:embed="rId4"/>
              </a:buBlip>
            </a:pPr>
            <a:r>
              <a:rPr lang="en-US" dirty="0"/>
              <a:t>Conduct Spatial Analysis</a:t>
            </a:r>
          </a:p>
          <a:p>
            <a:pPr marL="1257300" lvl="2" indent="-342900">
              <a:buBlip>
                <a:blip r:embed="rId4"/>
              </a:buBlip>
            </a:pPr>
            <a:r>
              <a:rPr lang="en-US" dirty="0"/>
              <a:t>Develop/Host Online Resources – Map Services, Map Viewers</a:t>
            </a:r>
          </a:p>
          <a:p>
            <a:pPr marL="1257300" lvl="2" indent="-342900">
              <a:buBlip>
                <a:blip r:embed="rId4"/>
              </a:buBlip>
            </a:pPr>
            <a:r>
              <a:rPr lang="en-US" dirty="0"/>
              <a:t>Provide Training and Technical Support</a:t>
            </a:r>
          </a:p>
          <a:p>
            <a:pPr marL="1257300" lvl="2" indent="-342900">
              <a:buBlip>
                <a:blip r:embed="rId4"/>
              </a:buBlip>
            </a:pPr>
            <a:r>
              <a:rPr lang="en-US" dirty="0"/>
              <a:t>Participate in GIS Coordination Activities –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sp>
        <p:nvSpPr>
          <p:cNvPr id="12" name="Rectangle: Rounded Corners 11">
            <a:extLst>
              <a:ext uri="{FF2B5EF4-FFF2-40B4-BE49-F238E27FC236}">
                <a16:creationId xmlns:a16="http://schemas.microsoft.com/office/drawing/2014/main" id="{D179456E-065C-4735-90FC-244EDDD277BF}"/>
              </a:ext>
            </a:extLst>
          </p:cNvPr>
          <p:cNvSpPr/>
          <p:nvPr/>
        </p:nvSpPr>
        <p:spPr bwMode="auto">
          <a:xfrm>
            <a:off x="1219200" y="4648200"/>
            <a:ext cx="2514600" cy="293756"/>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3" name="Group 12">
            <a:extLst>
              <a:ext uri="{FF2B5EF4-FFF2-40B4-BE49-F238E27FC236}">
                <a16:creationId xmlns:a16="http://schemas.microsoft.com/office/drawing/2014/main" id="{276D2B07-5546-484B-9AF0-BE92FB55AA89}"/>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A056B93F-B7FC-41B0-AFB9-15F89A440D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26BABA7E-BCAA-4D21-ABAA-2669BF1C4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58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Data Analysis:  </a:t>
            </a:r>
            <a:r>
              <a:rPr lang="en-US" sz="3400" dirty="0">
                <a:solidFill>
                  <a:srgbClr val="007D7A"/>
                </a:solidFill>
              </a:rPr>
              <a:t>FEMA Risk MAP Products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5255F2-6530-4AAB-A810-EA6DE8157D5F}"/>
              </a:ext>
            </a:extLst>
          </p:cNvPr>
          <p:cNvPicPr>
            <a:picLocks noChangeAspect="1"/>
          </p:cNvPicPr>
          <p:nvPr/>
        </p:nvPicPr>
        <p:blipFill>
          <a:blip r:embed="rId3"/>
          <a:stretch>
            <a:fillRect/>
          </a:stretch>
        </p:blipFill>
        <p:spPr>
          <a:xfrm>
            <a:off x="685800" y="1122469"/>
            <a:ext cx="4060372" cy="5329238"/>
          </a:xfrm>
          <a:prstGeom prst="rect">
            <a:avLst/>
          </a:prstGeom>
        </p:spPr>
      </p:pic>
      <p:grpSp>
        <p:nvGrpSpPr>
          <p:cNvPr id="17" name="Group 16">
            <a:extLst>
              <a:ext uri="{FF2B5EF4-FFF2-40B4-BE49-F238E27FC236}">
                <a16:creationId xmlns:a16="http://schemas.microsoft.com/office/drawing/2014/main" id="{32B5D414-BE61-4B61-AA6F-F5324201A8FC}"/>
              </a:ext>
            </a:extLst>
          </p:cNvPr>
          <p:cNvGrpSpPr/>
          <p:nvPr/>
        </p:nvGrpSpPr>
        <p:grpSpPr>
          <a:xfrm>
            <a:off x="102301" y="1373178"/>
            <a:ext cx="8588828" cy="4633425"/>
            <a:chOff x="-3305589" y="1357831"/>
            <a:chExt cx="9144000" cy="4858513"/>
          </a:xfrm>
        </p:grpSpPr>
        <p:sp>
          <p:nvSpPr>
            <p:cNvPr id="15" name="Rectangle 14">
              <a:extLst>
                <a:ext uri="{FF2B5EF4-FFF2-40B4-BE49-F238E27FC236}">
                  <a16:creationId xmlns:a16="http://schemas.microsoft.com/office/drawing/2014/main" id="{9439E31B-6B81-4324-8853-1E44B4306265}"/>
                </a:ext>
              </a:extLst>
            </p:cNvPr>
            <p:cNvSpPr/>
            <p:nvPr/>
          </p:nvSpPr>
          <p:spPr>
            <a:xfrm>
              <a:off x="-3305589" y="1357831"/>
              <a:ext cx="9144000" cy="4858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96CE878-B559-48C4-B790-3080D53B86CA}"/>
                </a:ext>
              </a:extLst>
            </p:cNvPr>
            <p:cNvGrpSpPr/>
            <p:nvPr/>
          </p:nvGrpSpPr>
          <p:grpSpPr>
            <a:xfrm>
              <a:off x="-3272932" y="2013920"/>
              <a:ext cx="8954146" cy="3721611"/>
              <a:chOff x="-81580" y="2441186"/>
              <a:chExt cx="8954146" cy="3721611"/>
            </a:xfrm>
          </p:grpSpPr>
          <p:pic>
            <p:nvPicPr>
              <p:cNvPr id="12" name="Picture 11">
                <a:extLst>
                  <a:ext uri="{FF2B5EF4-FFF2-40B4-BE49-F238E27FC236}">
                    <a16:creationId xmlns:a16="http://schemas.microsoft.com/office/drawing/2014/main" id="{8D4C350C-9681-45A7-868D-9FB73220C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0" y="2667000"/>
                <a:ext cx="8954146" cy="3495797"/>
              </a:xfrm>
              <a:prstGeom prst="rect">
                <a:avLst/>
              </a:prstGeom>
            </p:spPr>
          </p:pic>
          <p:sp>
            <p:nvSpPr>
              <p:cNvPr id="13" name="TextBox 12">
                <a:extLst>
                  <a:ext uri="{FF2B5EF4-FFF2-40B4-BE49-F238E27FC236}">
                    <a16:creationId xmlns:a16="http://schemas.microsoft.com/office/drawing/2014/main" id="{65AB54E7-1E4C-4990-85A5-02D3AE7BDDD6}"/>
                  </a:ext>
                </a:extLst>
              </p:cNvPr>
              <p:cNvSpPr txBox="1"/>
              <p:nvPr/>
            </p:nvSpPr>
            <p:spPr>
              <a:xfrm>
                <a:off x="4038600" y="2441186"/>
                <a:ext cx="3425952" cy="369332"/>
              </a:xfrm>
              <a:prstGeom prst="rect">
                <a:avLst/>
              </a:prstGeom>
              <a:solidFill>
                <a:schemeClr val="bg1"/>
              </a:solidFill>
            </p:spPr>
            <p:txBody>
              <a:bodyPr wrap="square" rtlCol="0">
                <a:spAutoFit/>
              </a:bodyPr>
              <a:lstStyle/>
              <a:p>
                <a:r>
                  <a:rPr lang="en-US" dirty="0"/>
                  <a:t>HAZUS Analysis – City of Dover</a:t>
                </a:r>
              </a:p>
            </p:txBody>
          </p:sp>
        </p:grpSp>
      </p:grpSp>
      <p:grpSp>
        <p:nvGrpSpPr>
          <p:cNvPr id="18" name="Group 17">
            <a:extLst>
              <a:ext uri="{FF2B5EF4-FFF2-40B4-BE49-F238E27FC236}">
                <a16:creationId xmlns:a16="http://schemas.microsoft.com/office/drawing/2014/main" id="{F7ED6AE7-9B7E-438B-A2E1-B21FC0A7FAF2}"/>
              </a:ext>
            </a:extLst>
          </p:cNvPr>
          <p:cNvGrpSpPr/>
          <p:nvPr/>
        </p:nvGrpSpPr>
        <p:grpSpPr>
          <a:xfrm>
            <a:off x="7504903" y="93262"/>
            <a:ext cx="1306389" cy="785876"/>
            <a:chOff x="7504903" y="93262"/>
            <a:chExt cx="1306389" cy="785876"/>
          </a:xfrm>
        </p:grpSpPr>
        <p:pic>
          <p:nvPicPr>
            <p:cNvPr id="19" name="Picture 18">
              <a:extLst>
                <a:ext uri="{FF2B5EF4-FFF2-40B4-BE49-F238E27FC236}">
                  <a16:creationId xmlns:a16="http://schemas.microsoft.com/office/drawing/2014/main" id="{2E7518D7-7CBA-489C-BD32-66FE2A72D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20" name="Picture 2">
              <a:extLst>
                <a:ext uri="{FF2B5EF4-FFF2-40B4-BE49-F238E27FC236}">
                  <a16:creationId xmlns:a16="http://schemas.microsoft.com/office/drawing/2014/main" id="{4262FD33-E6B2-4D7A-BC6B-D10CAE6E4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029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Data Analysis:   </a:t>
            </a:r>
            <a:r>
              <a:rPr lang="en-US" sz="3300" dirty="0">
                <a:solidFill>
                  <a:srgbClr val="007D7A"/>
                </a:solidFill>
              </a:rPr>
              <a:t>Stream Buffer Characterization</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305DE1-1640-4773-95D4-4A71D840D280}"/>
              </a:ext>
            </a:extLst>
          </p:cNvPr>
          <p:cNvPicPr>
            <a:picLocks noChangeAspect="1"/>
          </p:cNvPicPr>
          <p:nvPr/>
        </p:nvPicPr>
        <p:blipFill>
          <a:blip r:embed="rId3"/>
          <a:stretch>
            <a:fillRect/>
          </a:stretch>
        </p:blipFill>
        <p:spPr>
          <a:xfrm>
            <a:off x="263769" y="1197234"/>
            <a:ext cx="6975231" cy="5403443"/>
          </a:xfrm>
          <a:prstGeom prst="rect">
            <a:avLst/>
          </a:prstGeom>
        </p:spPr>
      </p:pic>
      <p:pic>
        <p:nvPicPr>
          <p:cNvPr id="6" name="Picture 5">
            <a:extLst>
              <a:ext uri="{FF2B5EF4-FFF2-40B4-BE49-F238E27FC236}">
                <a16:creationId xmlns:a16="http://schemas.microsoft.com/office/drawing/2014/main" id="{E46D87C4-82B3-4A84-9B6B-55335AD55F96}"/>
              </a:ext>
            </a:extLst>
          </p:cNvPr>
          <p:cNvPicPr>
            <a:picLocks noChangeAspect="1"/>
          </p:cNvPicPr>
          <p:nvPr/>
        </p:nvPicPr>
        <p:blipFill>
          <a:blip r:embed="rId4"/>
          <a:stretch>
            <a:fillRect/>
          </a:stretch>
        </p:blipFill>
        <p:spPr>
          <a:xfrm>
            <a:off x="5181600" y="1752600"/>
            <a:ext cx="2847619" cy="4523809"/>
          </a:xfrm>
          <a:prstGeom prst="rect">
            <a:avLst/>
          </a:prstGeom>
        </p:spPr>
      </p:pic>
      <p:grpSp>
        <p:nvGrpSpPr>
          <p:cNvPr id="12" name="Group 11">
            <a:extLst>
              <a:ext uri="{FF2B5EF4-FFF2-40B4-BE49-F238E27FC236}">
                <a16:creationId xmlns:a16="http://schemas.microsoft.com/office/drawing/2014/main" id="{11432356-0FE8-4C8C-9960-23B4E27BBF43}"/>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0FE14A96-72EB-4C23-9A3A-23CE76195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F9924377-8746-49D0-A5C9-DA0276835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6259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1074777"/>
            <a:ext cx="9144000" cy="5478423"/>
          </a:xfrm>
          <a:prstGeom prst="rect">
            <a:avLst/>
          </a:prstGeom>
          <a:noFill/>
        </p:spPr>
        <p:txBody>
          <a:bodyPr wrap="square" rtlCol="0">
            <a:spAutoFit/>
          </a:bodyPr>
          <a:lstStyle/>
          <a:p>
            <a:pPr marL="800100" lvl="1" indent="-342900">
              <a:buBlip>
                <a:blip r:embed="rId3"/>
              </a:buBlip>
            </a:pPr>
            <a:r>
              <a:rPr lang="en-US" sz="2100" dirty="0"/>
              <a:t>Central GIS Data Clearinghouse at UNH Earth Systems Research Center</a:t>
            </a:r>
          </a:p>
          <a:p>
            <a:pPr lvl="1"/>
            <a:endParaRPr lang="en-US" sz="2100" dirty="0"/>
          </a:p>
          <a:p>
            <a:pPr marL="800100" lvl="1" indent="-342900">
              <a:buBlip>
                <a:blip r:embed="rId3"/>
              </a:buBlip>
            </a:pPr>
            <a:r>
              <a:rPr lang="en-US" sz="2100" dirty="0"/>
              <a:t>Collaboration of Data Providers and Data Users</a:t>
            </a:r>
          </a:p>
          <a:p>
            <a:pPr marL="1257300" lvl="2" indent="-342900">
              <a:buBlip>
                <a:blip r:embed="rId4"/>
              </a:buBlip>
            </a:pPr>
            <a:r>
              <a:rPr lang="en-US" sz="1600" dirty="0"/>
              <a:t>State/Federal Agencies</a:t>
            </a:r>
          </a:p>
          <a:p>
            <a:pPr marL="1257300" lvl="2" indent="-342900">
              <a:buBlip>
                <a:blip r:embed="rId4"/>
              </a:buBlip>
            </a:pPr>
            <a:r>
              <a:rPr lang="en-US" sz="1600" dirty="0"/>
              <a:t>Regional Planning Commissions</a:t>
            </a:r>
          </a:p>
          <a:p>
            <a:pPr marL="1257300" lvl="2" indent="-342900">
              <a:buBlip>
                <a:blip r:embed="rId4"/>
              </a:buBlip>
            </a:pPr>
            <a:r>
              <a:rPr lang="en-US" sz="1600" dirty="0"/>
              <a:t>Municipalities</a:t>
            </a:r>
          </a:p>
          <a:p>
            <a:pPr marL="1257300" lvl="2" indent="-342900">
              <a:buBlip>
                <a:blip r:embed="rId4"/>
              </a:buBlip>
            </a:pPr>
            <a:r>
              <a:rPr lang="en-US" sz="1600" dirty="0"/>
              <a:t>Private Sector</a:t>
            </a:r>
          </a:p>
          <a:p>
            <a:pPr marL="1257300" lvl="2" indent="-342900">
              <a:buBlip>
                <a:blip r:embed="rId4"/>
              </a:buBlip>
            </a:pPr>
            <a:r>
              <a:rPr lang="en-US" sz="1600" dirty="0"/>
              <a:t>Non-profit Sector</a:t>
            </a:r>
          </a:p>
          <a:p>
            <a:pPr marL="1257300" lvl="2" indent="-342900">
              <a:buBlip>
                <a:blip r:embed="rId4"/>
              </a:buBlip>
            </a:pPr>
            <a:r>
              <a:rPr lang="en-US" sz="1600" dirty="0"/>
              <a:t>Academic Community</a:t>
            </a:r>
          </a:p>
          <a:p>
            <a:pPr lvl="2"/>
            <a:endParaRPr lang="en-US" sz="2200" dirty="0"/>
          </a:p>
          <a:p>
            <a:pPr marL="800100" lvl="1" indent="-342900">
              <a:buBlip>
                <a:blip r:embed="rId3"/>
              </a:buBlip>
            </a:pPr>
            <a:r>
              <a:rPr lang="en-US" sz="2100" dirty="0"/>
              <a:t>Core GRANIT Services</a:t>
            </a:r>
          </a:p>
          <a:p>
            <a:pPr marL="1257300" lvl="2" indent="-342900">
              <a:buBlip>
                <a:blip r:embed="rId4"/>
              </a:buBlip>
            </a:pPr>
            <a:r>
              <a:rPr lang="en-US" sz="1600" dirty="0"/>
              <a:t>Create, Archive, and Distribute Data</a:t>
            </a:r>
          </a:p>
          <a:p>
            <a:pPr marL="1257300" lvl="2" indent="-342900">
              <a:buBlip>
                <a:blip r:embed="rId4"/>
              </a:buBlip>
            </a:pPr>
            <a:r>
              <a:rPr lang="en-US" sz="1600" dirty="0"/>
              <a:t>Develop Data Standards</a:t>
            </a:r>
          </a:p>
          <a:p>
            <a:pPr marL="1257300" lvl="2" indent="-342900">
              <a:buBlip>
                <a:blip r:embed="rId4"/>
              </a:buBlip>
            </a:pPr>
            <a:r>
              <a:rPr lang="en-US" sz="1600" dirty="0"/>
              <a:t>Conduct Spatial Analysis</a:t>
            </a:r>
          </a:p>
          <a:p>
            <a:pPr marL="1257300" lvl="2" indent="-342900">
              <a:buBlip>
                <a:blip r:embed="rId4"/>
              </a:buBlip>
            </a:pPr>
            <a:r>
              <a:rPr lang="en-US" sz="1600" dirty="0"/>
              <a:t>Develop/Host Online Resources – Map Services, Map Viewers</a:t>
            </a:r>
          </a:p>
          <a:p>
            <a:pPr marL="1257300" lvl="2" indent="-342900">
              <a:buBlip>
                <a:blip r:embed="rId4"/>
              </a:buBlip>
            </a:pPr>
            <a:r>
              <a:rPr lang="en-US" sz="1600" dirty="0"/>
              <a:t>Provide Training and Technical Support</a:t>
            </a:r>
          </a:p>
          <a:p>
            <a:pPr marL="1257300" lvl="2" indent="-342900">
              <a:buBlip>
                <a:blip r:embed="rId4"/>
              </a:buBlip>
            </a:pPr>
            <a:r>
              <a:rPr lang="en-US" sz="1600" dirty="0"/>
              <a:t>Participate in GIS Coordination Activities </a:t>
            </a:r>
            <a:r>
              <a:rPr lang="en-US" dirty="0"/>
              <a:t>–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grpSp>
        <p:nvGrpSpPr>
          <p:cNvPr id="4" name="Group 3">
            <a:extLst>
              <a:ext uri="{FF2B5EF4-FFF2-40B4-BE49-F238E27FC236}">
                <a16:creationId xmlns:a16="http://schemas.microsoft.com/office/drawing/2014/main" id="{BBC47609-F525-4AF4-9F04-DAC0566AECE0}"/>
              </a:ext>
            </a:extLst>
          </p:cNvPr>
          <p:cNvGrpSpPr/>
          <p:nvPr/>
        </p:nvGrpSpPr>
        <p:grpSpPr>
          <a:xfrm>
            <a:off x="7504903" y="93262"/>
            <a:ext cx="1306389" cy="785876"/>
            <a:chOff x="7504903" y="93262"/>
            <a:chExt cx="1306389" cy="785876"/>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3" name="Picture 2">
              <a:extLst>
                <a:ext uri="{FF2B5EF4-FFF2-40B4-BE49-F238E27FC236}">
                  <a16:creationId xmlns:a16="http://schemas.microsoft.com/office/drawing/2014/main" id="{180AEE90-6CF4-4196-8B83-BC5169052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8213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Data Analysis:   </a:t>
            </a:r>
            <a:r>
              <a:rPr lang="en-US" sz="3400" dirty="0">
                <a:solidFill>
                  <a:srgbClr val="007D7A"/>
                </a:solidFill>
              </a:rPr>
              <a:t>Climate Change Impacts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D082E5-26B2-43E2-8BB3-AD0E037C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62" y="1093510"/>
            <a:ext cx="7762937" cy="5486645"/>
          </a:xfrm>
          <a:prstGeom prst="rect">
            <a:avLst/>
          </a:prstGeom>
        </p:spPr>
      </p:pic>
      <p:grpSp>
        <p:nvGrpSpPr>
          <p:cNvPr id="10" name="Group 9">
            <a:extLst>
              <a:ext uri="{FF2B5EF4-FFF2-40B4-BE49-F238E27FC236}">
                <a16:creationId xmlns:a16="http://schemas.microsoft.com/office/drawing/2014/main" id="{B18FECE9-F5B3-4612-A263-F005DDA51844}"/>
              </a:ext>
            </a:extLst>
          </p:cNvPr>
          <p:cNvGrpSpPr/>
          <p:nvPr/>
        </p:nvGrpSpPr>
        <p:grpSpPr>
          <a:xfrm>
            <a:off x="7504903" y="93262"/>
            <a:ext cx="1306389" cy="785876"/>
            <a:chOff x="7504903" y="93262"/>
            <a:chExt cx="1306389" cy="785876"/>
          </a:xfrm>
        </p:grpSpPr>
        <p:pic>
          <p:nvPicPr>
            <p:cNvPr id="12" name="Picture 11">
              <a:extLst>
                <a:ext uri="{FF2B5EF4-FFF2-40B4-BE49-F238E27FC236}">
                  <a16:creationId xmlns:a16="http://schemas.microsoft.com/office/drawing/2014/main" id="{768B9A72-7436-4C9F-9692-DC37EA1F6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3" name="Picture 2">
              <a:extLst>
                <a:ext uri="{FF2B5EF4-FFF2-40B4-BE49-F238E27FC236}">
                  <a16:creationId xmlns:a16="http://schemas.microsoft.com/office/drawing/2014/main" id="{62539596-B442-43C0-808A-773B07B21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970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Data Analysis:   </a:t>
            </a:r>
            <a:r>
              <a:rPr lang="en-US" sz="3400" dirty="0">
                <a:solidFill>
                  <a:srgbClr val="007D7A"/>
                </a:solidFill>
              </a:rPr>
              <a:t>Marsh Resilience</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059C21E-F3ED-4816-AE1E-AF586102C775}"/>
              </a:ext>
            </a:extLst>
          </p:cNvPr>
          <p:cNvPicPr>
            <a:picLocks noChangeAspect="1"/>
          </p:cNvPicPr>
          <p:nvPr/>
        </p:nvPicPr>
        <p:blipFill>
          <a:blip r:embed="rId3"/>
          <a:stretch>
            <a:fillRect/>
          </a:stretch>
        </p:blipFill>
        <p:spPr>
          <a:xfrm>
            <a:off x="1676400" y="1106412"/>
            <a:ext cx="5791200" cy="5502414"/>
          </a:xfrm>
          <a:prstGeom prst="rect">
            <a:avLst/>
          </a:prstGeom>
        </p:spPr>
      </p:pic>
      <p:grpSp>
        <p:nvGrpSpPr>
          <p:cNvPr id="12" name="Group 11">
            <a:extLst>
              <a:ext uri="{FF2B5EF4-FFF2-40B4-BE49-F238E27FC236}">
                <a16:creationId xmlns:a16="http://schemas.microsoft.com/office/drawing/2014/main" id="{AF22CD23-7CEE-4AEE-92FC-DBC9584EE615}"/>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CC88F4B8-6B25-4B39-A21A-F767C5435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ECFA6E7B-4A36-4CD0-9688-F15E688D7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6984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932091"/>
            <a:ext cx="9144000" cy="5693866"/>
          </a:xfrm>
          <a:prstGeom prst="rect">
            <a:avLst/>
          </a:prstGeom>
          <a:noFill/>
        </p:spPr>
        <p:txBody>
          <a:bodyPr wrap="square" rtlCol="0">
            <a:spAutoFit/>
          </a:bodyPr>
          <a:lstStyle/>
          <a:p>
            <a:pPr marL="800100" lvl="1" indent="-342900">
              <a:buBlip>
                <a:blip r:embed="rId3"/>
              </a:buBlip>
            </a:pPr>
            <a:r>
              <a:rPr lang="en-US" sz="2200" dirty="0"/>
              <a:t>Central GIS Data Clearinghouse at UNH Earth Systems Research Center</a:t>
            </a:r>
          </a:p>
          <a:p>
            <a:pPr lvl="1"/>
            <a:endParaRPr lang="en-US" sz="2800" dirty="0"/>
          </a:p>
          <a:p>
            <a:pPr marL="800100" lvl="1" indent="-342900">
              <a:buBlip>
                <a:blip r:embed="rId3"/>
              </a:buBlip>
            </a:pPr>
            <a:r>
              <a:rPr lang="en-US" sz="2200" dirty="0"/>
              <a:t>Collaboration of Data Providers and Data Users</a:t>
            </a:r>
          </a:p>
          <a:p>
            <a:pPr marL="1257300" lvl="2" indent="-342900">
              <a:buBlip>
                <a:blip r:embed="rId4"/>
              </a:buBlip>
            </a:pPr>
            <a:r>
              <a:rPr lang="en-US" dirty="0"/>
              <a:t>State/Federal Agencies</a:t>
            </a:r>
          </a:p>
          <a:p>
            <a:pPr marL="1257300" lvl="2" indent="-342900">
              <a:buBlip>
                <a:blip r:embed="rId4"/>
              </a:buBlip>
            </a:pPr>
            <a:r>
              <a:rPr lang="en-US" dirty="0"/>
              <a:t>Regional Planning Commissions</a:t>
            </a:r>
          </a:p>
          <a:p>
            <a:pPr marL="1257300" lvl="2" indent="-342900">
              <a:buBlip>
                <a:blip r:embed="rId4"/>
              </a:buBlip>
            </a:pPr>
            <a:r>
              <a:rPr lang="en-US" dirty="0"/>
              <a:t>Municipalities</a:t>
            </a:r>
          </a:p>
          <a:p>
            <a:pPr marL="1257300" lvl="2" indent="-342900">
              <a:buBlip>
                <a:blip r:embed="rId4"/>
              </a:buBlip>
            </a:pPr>
            <a:r>
              <a:rPr lang="en-US" dirty="0"/>
              <a:t>Private Sector</a:t>
            </a:r>
          </a:p>
          <a:p>
            <a:pPr marL="1257300" lvl="2" indent="-342900">
              <a:buBlip>
                <a:blip r:embed="rId4"/>
              </a:buBlip>
            </a:pPr>
            <a:r>
              <a:rPr lang="en-US" dirty="0"/>
              <a:t>Non-profit Sector</a:t>
            </a:r>
          </a:p>
          <a:p>
            <a:pPr marL="1257300" lvl="2" indent="-342900">
              <a:buBlip>
                <a:blip r:embed="rId4"/>
              </a:buBlip>
            </a:pPr>
            <a:r>
              <a:rPr lang="en-US" dirty="0"/>
              <a:t>Academic Community</a:t>
            </a:r>
          </a:p>
          <a:p>
            <a:pPr lvl="2"/>
            <a:endParaRPr lang="en-US" sz="2200" dirty="0"/>
          </a:p>
          <a:p>
            <a:pPr marL="800100" lvl="1" indent="-342900">
              <a:buBlip>
                <a:blip r:embed="rId3"/>
              </a:buBlip>
            </a:pPr>
            <a:r>
              <a:rPr lang="en-US" sz="2200" dirty="0"/>
              <a:t>Core GRANIT Services</a:t>
            </a:r>
          </a:p>
          <a:p>
            <a:pPr marL="1257300" lvl="2" indent="-342900">
              <a:buBlip>
                <a:blip r:embed="rId4"/>
              </a:buBlip>
            </a:pPr>
            <a:r>
              <a:rPr lang="en-US" dirty="0"/>
              <a:t>Create, Archive, and Distribute Data</a:t>
            </a:r>
          </a:p>
          <a:p>
            <a:pPr marL="1257300" lvl="2" indent="-342900">
              <a:buBlip>
                <a:blip r:embed="rId4"/>
              </a:buBlip>
            </a:pPr>
            <a:r>
              <a:rPr lang="en-US" dirty="0"/>
              <a:t>Conduct Spatial Analysis</a:t>
            </a:r>
          </a:p>
          <a:p>
            <a:pPr marL="1257300" lvl="2" indent="-342900">
              <a:buBlip>
                <a:blip r:embed="rId4"/>
              </a:buBlip>
            </a:pPr>
            <a:r>
              <a:rPr lang="en-US" dirty="0"/>
              <a:t>Develop/Host Online Resources – Map Services, Map Viewers</a:t>
            </a:r>
          </a:p>
          <a:p>
            <a:pPr marL="1257300" lvl="2" indent="-342900">
              <a:buBlip>
                <a:blip r:embed="rId4"/>
              </a:buBlip>
            </a:pPr>
            <a:r>
              <a:rPr lang="en-US" dirty="0"/>
              <a:t>Provide Training and Technical Support</a:t>
            </a:r>
          </a:p>
          <a:p>
            <a:pPr marL="1257300" lvl="2" indent="-342900">
              <a:buBlip>
                <a:blip r:embed="rId4"/>
              </a:buBlip>
            </a:pPr>
            <a:r>
              <a:rPr lang="en-US" dirty="0"/>
              <a:t>Participate in GIS Coordination Activities –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sp>
        <p:nvSpPr>
          <p:cNvPr id="12" name="Rectangle: Rounded Corners 11">
            <a:extLst>
              <a:ext uri="{FF2B5EF4-FFF2-40B4-BE49-F238E27FC236}">
                <a16:creationId xmlns:a16="http://schemas.microsoft.com/office/drawing/2014/main" id="{E79472D0-881F-4C81-83AE-7D584E56F900}"/>
              </a:ext>
            </a:extLst>
          </p:cNvPr>
          <p:cNvSpPr/>
          <p:nvPr/>
        </p:nvSpPr>
        <p:spPr bwMode="auto">
          <a:xfrm>
            <a:off x="1295400" y="4953000"/>
            <a:ext cx="5791200" cy="228600"/>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3" name="Group 12">
            <a:extLst>
              <a:ext uri="{FF2B5EF4-FFF2-40B4-BE49-F238E27FC236}">
                <a16:creationId xmlns:a16="http://schemas.microsoft.com/office/drawing/2014/main" id="{0A6DF96F-F066-45A8-AAD5-C052C93A4DE8}"/>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A77EC737-81E0-4168-942F-4CB069152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185DAE27-7FA6-4514-BEBF-FC4DAEF9A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2216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3600" dirty="0" err="1">
                <a:solidFill>
                  <a:srgbClr val="007D7A"/>
                </a:solidFill>
              </a:rPr>
              <a:t>GRANITView</a:t>
            </a:r>
            <a:endParaRPr lang="en-US" sz="3600" dirty="0">
              <a:solidFill>
                <a:srgbClr val="007D7A"/>
              </a:solidFill>
            </a:endParaRP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5" name="Picture 4">
            <a:extLst>
              <a:ext uri="{FF2B5EF4-FFF2-40B4-BE49-F238E27FC236}">
                <a16:creationId xmlns:a16="http://schemas.microsoft.com/office/drawing/2014/main" id="{A4B3B9EC-8D58-4D1F-900A-584078C4D7EC}"/>
              </a:ext>
            </a:extLst>
          </p:cNvPr>
          <p:cNvPicPr>
            <a:picLocks noChangeAspect="1"/>
          </p:cNvPicPr>
          <p:nvPr/>
        </p:nvPicPr>
        <p:blipFill>
          <a:blip r:embed="rId3"/>
          <a:stretch>
            <a:fillRect/>
          </a:stretch>
        </p:blipFill>
        <p:spPr>
          <a:xfrm>
            <a:off x="152400" y="1447800"/>
            <a:ext cx="6703730" cy="4572000"/>
          </a:xfrm>
          <a:prstGeom prst="rect">
            <a:avLst/>
          </a:prstGeom>
        </p:spPr>
      </p:pic>
      <p:sp>
        <p:nvSpPr>
          <p:cNvPr id="7" name="TextBox 6">
            <a:extLst>
              <a:ext uri="{FF2B5EF4-FFF2-40B4-BE49-F238E27FC236}">
                <a16:creationId xmlns:a16="http://schemas.microsoft.com/office/drawing/2014/main" id="{EEFA92D8-E19C-4AAE-AFFC-8E19235FA71E}"/>
              </a:ext>
            </a:extLst>
          </p:cNvPr>
          <p:cNvSpPr txBox="1"/>
          <p:nvPr/>
        </p:nvSpPr>
        <p:spPr>
          <a:xfrm>
            <a:off x="5638800" y="311668"/>
            <a:ext cx="3124200" cy="369332"/>
          </a:xfrm>
          <a:prstGeom prst="rect">
            <a:avLst/>
          </a:prstGeom>
          <a:solidFill>
            <a:schemeClr val="bg1"/>
          </a:solidFill>
        </p:spPr>
        <p:txBody>
          <a:bodyPr wrap="square" rtlCol="0">
            <a:spAutoFit/>
          </a:bodyPr>
          <a:lstStyle/>
          <a:p>
            <a:r>
              <a:rPr lang="en-US" dirty="0">
                <a:hlinkClick r:id="rId4"/>
              </a:rPr>
              <a:t>https://granitview.unh.edu</a:t>
            </a:r>
            <a:endParaRPr lang="en-US" dirty="0"/>
          </a:p>
        </p:txBody>
      </p:sp>
      <p:pic>
        <p:nvPicPr>
          <p:cNvPr id="4" name="Picture 3">
            <a:extLst>
              <a:ext uri="{FF2B5EF4-FFF2-40B4-BE49-F238E27FC236}">
                <a16:creationId xmlns:a16="http://schemas.microsoft.com/office/drawing/2014/main" id="{8E022FB6-CF6E-4A36-A34B-3D575248453E}"/>
              </a:ext>
            </a:extLst>
          </p:cNvPr>
          <p:cNvPicPr>
            <a:picLocks noChangeAspect="1"/>
          </p:cNvPicPr>
          <p:nvPr/>
        </p:nvPicPr>
        <p:blipFill>
          <a:blip r:embed="rId5"/>
          <a:stretch>
            <a:fillRect/>
          </a:stretch>
        </p:blipFill>
        <p:spPr>
          <a:xfrm>
            <a:off x="762000" y="1676400"/>
            <a:ext cx="6668891" cy="4572000"/>
          </a:xfrm>
          <a:prstGeom prst="rect">
            <a:avLst/>
          </a:prstGeom>
        </p:spPr>
      </p:pic>
      <p:pic>
        <p:nvPicPr>
          <p:cNvPr id="3" name="Picture 2">
            <a:extLst>
              <a:ext uri="{FF2B5EF4-FFF2-40B4-BE49-F238E27FC236}">
                <a16:creationId xmlns:a16="http://schemas.microsoft.com/office/drawing/2014/main" id="{F964E3B2-C90C-4B3C-B0C9-6D8BEC6520DF}"/>
              </a:ext>
            </a:extLst>
          </p:cNvPr>
          <p:cNvPicPr>
            <a:picLocks noChangeAspect="1"/>
          </p:cNvPicPr>
          <p:nvPr/>
        </p:nvPicPr>
        <p:blipFill>
          <a:blip r:embed="rId6"/>
          <a:stretch>
            <a:fillRect/>
          </a:stretch>
        </p:blipFill>
        <p:spPr>
          <a:xfrm>
            <a:off x="1447800" y="1905000"/>
            <a:ext cx="6685577" cy="4572000"/>
          </a:xfrm>
          <a:prstGeom prst="rect">
            <a:avLst/>
          </a:prstGeom>
        </p:spPr>
      </p:pic>
    </p:spTree>
    <p:extLst>
      <p:ext uri="{BB962C8B-B14F-4D97-AF65-F5344CB8AC3E}">
        <p14:creationId xmlns:p14="http://schemas.microsoft.com/office/powerpoint/2010/main" val="107469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  NH Coastal Viewer</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19" name="TextBox 18">
            <a:extLst>
              <a:ext uri="{FF2B5EF4-FFF2-40B4-BE49-F238E27FC236}">
                <a16:creationId xmlns:a16="http://schemas.microsoft.com/office/drawing/2014/main" id="{48C469AF-E7D7-4D4E-A4F7-75042526C5CD}"/>
              </a:ext>
            </a:extLst>
          </p:cNvPr>
          <p:cNvSpPr txBox="1"/>
          <p:nvPr/>
        </p:nvSpPr>
        <p:spPr>
          <a:xfrm>
            <a:off x="5410200" y="311668"/>
            <a:ext cx="3352800" cy="369332"/>
          </a:xfrm>
          <a:prstGeom prst="rect">
            <a:avLst/>
          </a:prstGeom>
          <a:solidFill>
            <a:schemeClr val="bg1"/>
          </a:solidFill>
        </p:spPr>
        <p:txBody>
          <a:bodyPr wrap="square" rtlCol="0">
            <a:spAutoFit/>
          </a:bodyPr>
          <a:lstStyle/>
          <a:p>
            <a:r>
              <a:rPr lang="en-US" dirty="0">
                <a:hlinkClick r:id="rId3"/>
              </a:rPr>
              <a:t>https://www.nhcoastalviewer.org</a:t>
            </a:r>
            <a:endParaRPr lang="en-US" dirty="0"/>
          </a:p>
        </p:txBody>
      </p:sp>
      <p:pic>
        <p:nvPicPr>
          <p:cNvPr id="3" name="Picture 2">
            <a:extLst>
              <a:ext uri="{FF2B5EF4-FFF2-40B4-BE49-F238E27FC236}">
                <a16:creationId xmlns:a16="http://schemas.microsoft.com/office/drawing/2014/main" id="{9FAE9CD2-19DC-4633-B71C-209349B62927}"/>
              </a:ext>
            </a:extLst>
          </p:cNvPr>
          <p:cNvPicPr>
            <a:picLocks noChangeAspect="1"/>
          </p:cNvPicPr>
          <p:nvPr/>
        </p:nvPicPr>
        <p:blipFill>
          <a:blip r:embed="rId4"/>
          <a:stretch>
            <a:fillRect/>
          </a:stretch>
        </p:blipFill>
        <p:spPr>
          <a:xfrm>
            <a:off x="838200" y="1094990"/>
            <a:ext cx="7239000" cy="5321419"/>
          </a:xfrm>
          <a:prstGeom prst="rect">
            <a:avLst/>
          </a:prstGeom>
        </p:spPr>
      </p:pic>
    </p:spTree>
    <p:extLst>
      <p:ext uri="{BB962C8B-B14F-4D97-AF65-F5344CB8AC3E}">
        <p14:creationId xmlns:p14="http://schemas.microsoft.com/office/powerpoint/2010/main" val="265737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  Dirt to Trees to Wildlife</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7" name="TextBox 6">
            <a:extLst>
              <a:ext uri="{FF2B5EF4-FFF2-40B4-BE49-F238E27FC236}">
                <a16:creationId xmlns:a16="http://schemas.microsoft.com/office/drawing/2014/main" id="{EEFA92D8-E19C-4AAE-AFFC-8E19235FA71E}"/>
              </a:ext>
            </a:extLst>
          </p:cNvPr>
          <p:cNvSpPr txBox="1"/>
          <p:nvPr/>
        </p:nvSpPr>
        <p:spPr>
          <a:xfrm>
            <a:off x="6553200" y="303251"/>
            <a:ext cx="2590800" cy="338554"/>
          </a:xfrm>
          <a:prstGeom prst="rect">
            <a:avLst/>
          </a:prstGeom>
          <a:solidFill>
            <a:schemeClr val="bg1"/>
          </a:solidFill>
        </p:spPr>
        <p:txBody>
          <a:bodyPr wrap="square" rtlCol="0">
            <a:spAutoFit/>
          </a:bodyPr>
          <a:lstStyle/>
          <a:p>
            <a:r>
              <a:rPr lang="en-US" sz="1600" dirty="0">
                <a:hlinkClick r:id="rId3"/>
              </a:rPr>
              <a:t>https://dirttreeswildlife.org</a:t>
            </a:r>
            <a:endParaRPr lang="en-US" sz="1600" dirty="0"/>
          </a:p>
        </p:txBody>
      </p:sp>
      <p:pic>
        <p:nvPicPr>
          <p:cNvPr id="15" name="Picture 14">
            <a:extLst>
              <a:ext uri="{FF2B5EF4-FFF2-40B4-BE49-F238E27FC236}">
                <a16:creationId xmlns:a16="http://schemas.microsoft.com/office/drawing/2014/main" id="{AD8FD0C0-0BBC-4520-9C92-D2CC3D01C138}"/>
              </a:ext>
            </a:extLst>
          </p:cNvPr>
          <p:cNvPicPr>
            <a:picLocks noChangeAspect="1"/>
          </p:cNvPicPr>
          <p:nvPr/>
        </p:nvPicPr>
        <p:blipFill>
          <a:blip r:embed="rId4"/>
          <a:stretch>
            <a:fillRect/>
          </a:stretch>
        </p:blipFill>
        <p:spPr>
          <a:xfrm>
            <a:off x="1193590" y="1062228"/>
            <a:ext cx="6625193" cy="5486400"/>
          </a:xfrm>
          <a:prstGeom prst="rect">
            <a:avLst/>
          </a:prstGeom>
        </p:spPr>
      </p:pic>
      <p:pic>
        <p:nvPicPr>
          <p:cNvPr id="17" name="Picture 16">
            <a:extLst>
              <a:ext uri="{FF2B5EF4-FFF2-40B4-BE49-F238E27FC236}">
                <a16:creationId xmlns:a16="http://schemas.microsoft.com/office/drawing/2014/main" id="{56F319D1-CE9F-49A5-A99F-1BCED6E98A79}"/>
              </a:ext>
            </a:extLst>
          </p:cNvPr>
          <p:cNvPicPr>
            <a:picLocks noChangeAspect="1"/>
          </p:cNvPicPr>
          <p:nvPr/>
        </p:nvPicPr>
        <p:blipFill>
          <a:blip r:embed="rId5"/>
          <a:stretch>
            <a:fillRect/>
          </a:stretch>
        </p:blipFill>
        <p:spPr>
          <a:xfrm>
            <a:off x="1325217" y="1066800"/>
            <a:ext cx="6304871" cy="5486400"/>
          </a:xfrm>
          <a:prstGeom prst="rect">
            <a:avLst/>
          </a:prstGeom>
        </p:spPr>
      </p:pic>
      <p:pic>
        <p:nvPicPr>
          <p:cNvPr id="18" name="Picture 17">
            <a:extLst>
              <a:ext uri="{FF2B5EF4-FFF2-40B4-BE49-F238E27FC236}">
                <a16:creationId xmlns:a16="http://schemas.microsoft.com/office/drawing/2014/main" id="{1F68552B-2BC5-4F5A-BFAC-B5385B69DEF9}"/>
              </a:ext>
            </a:extLst>
          </p:cNvPr>
          <p:cNvPicPr>
            <a:picLocks noChangeAspect="1"/>
          </p:cNvPicPr>
          <p:nvPr/>
        </p:nvPicPr>
        <p:blipFill>
          <a:blip r:embed="rId6"/>
          <a:stretch>
            <a:fillRect/>
          </a:stretch>
        </p:blipFill>
        <p:spPr>
          <a:xfrm>
            <a:off x="933880" y="1083099"/>
            <a:ext cx="8057720" cy="5486400"/>
          </a:xfrm>
          <a:prstGeom prst="rect">
            <a:avLst/>
          </a:prstGeom>
        </p:spPr>
      </p:pic>
    </p:spTree>
    <p:extLst>
      <p:ext uri="{BB962C8B-B14F-4D97-AF65-F5344CB8AC3E}">
        <p14:creationId xmlns:p14="http://schemas.microsoft.com/office/powerpoint/2010/main" val="2775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  NH School Connectivity Initiative (NHSCI)</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19" name="Picture 18">
            <a:extLst>
              <a:ext uri="{FF2B5EF4-FFF2-40B4-BE49-F238E27FC236}">
                <a16:creationId xmlns:a16="http://schemas.microsoft.com/office/drawing/2014/main" id="{42D47431-80EA-4117-A1B7-52F350C455DD}"/>
              </a:ext>
            </a:extLst>
          </p:cNvPr>
          <p:cNvPicPr>
            <a:picLocks noChangeAspect="1"/>
          </p:cNvPicPr>
          <p:nvPr/>
        </p:nvPicPr>
        <p:blipFill>
          <a:blip r:embed="rId3"/>
          <a:stretch>
            <a:fillRect/>
          </a:stretch>
        </p:blipFill>
        <p:spPr>
          <a:xfrm>
            <a:off x="533400" y="1133685"/>
            <a:ext cx="6934200" cy="5256134"/>
          </a:xfrm>
          <a:prstGeom prst="rect">
            <a:avLst/>
          </a:prstGeom>
        </p:spPr>
      </p:pic>
      <p:pic>
        <p:nvPicPr>
          <p:cNvPr id="20" name="Picture 19">
            <a:extLst>
              <a:ext uri="{FF2B5EF4-FFF2-40B4-BE49-F238E27FC236}">
                <a16:creationId xmlns:a16="http://schemas.microsoft.com/office/drawing/2014/main" id="{D7BDC2F5-20EF-42C8-9986-088093B3CDBF}"/>
              </a:ext>
            </a:extLst>
          </p:cNvPr>
          <p:cNvPicPr>
            <a:picLocks noChangeAspect="1"/>
          </p:cNvPicPr>
          <p:nvPr/>
        </p:nvPicPr>
        <p:blipFill>
          <a:blip r:embed="rId4"/>
          <a:stretch>
            <a:fillRect/>
          </a:stretch>
        </p:blipFill>
        <p:spPr>
          <a:xfrm>
            <a:off x="4437184" y="2133600"/>
            <a:ext cx="3295238" cy="3790476"/>
          </a:xfrm>
          <a:prstGeom prst="rect">
            <a:avLst/>
          </a:prstGeom>
        </p:spPr>
      </p:pic>
      <p:sp>
        <p:nvSpPr>
          <p:cNvPr id="21" name="TextBox 20">
            <a:extLst>
              <a:ext uri="{FF2B5EF4-FFF2-40B4-BE49-F238E27FC236}">
                <a16:creationId xmlns:a16="http://schemas.microsoft.com/office/drawing/2014/main" id="{B6D17B35-B4C7-48A0-B65A-9774F2731AFF}"/>
              </a:ext>
            </a:extLst>
          </p:cNvPr>
          <p:cNvSpPr txBox="1"/>
          <p:nvPr/>
        </p:nvSpPr>
        <p:spPr>
          <a:xfrm flipH="1">
            <a:off x="8002587" y="331800"/>
            <a:ext cx="1141413" cy="307777"/>
          </a:xfrm>
          <a:prstGeom prst="rect">
            <a:avLst/>
          </a:prstGeom>
          <a:noFill/>
        </p:spPr>
        <p:txBody>
          <a:bodyPr wrap="square" rtlCol="0">
            <a:spAutoFit/>
          </a:bodyPr>
          <a:lstStyle/>
          <a:p>
            <a:r>
              <a:rPr lang="en-US" sz="1400" dirty="0">
                <a:solidFill>
                  <a:schemeClr val="bg1"/>
                </a:solidFill>
                <a:hlinkClick r:id="rId5"/>
              </a:rPr>
              <a:t>Link</a:t>
            </a:r>
            <a:endParaRPr lang="en-US" sz="1400" dirty="0">
              <a:solidFill>
                <a:schemeClr val="bg1"/>
              </a:solidFill>
            </a:endParaRPr>
          </a:p>
        </p:txBody>
      </p:sp>
    </p:spTree>
    <p:extLst>
      <p:ext uri="{BB962C8B-B14F-4D97-AF65-F5344CB8AC3E}">
        <p14:creationId xmlns:p14="http://schemas.microsoft.com/office/powerpoint/2010/main" val="36454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  NH Stone Wall Mapper</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21" name="TextBox 20">
            <a:extLst>
              <a:ext uri="{FF2B5EF4-FFF2-40B4-BE49-F238E27FC236}">
                <a16:creationId xmlns:a16="http://schemas.microsoft.com/office/drawing/2014/main" id="{B6D17B35-B4C7-48A0-B65A-9774F2731AFF}"/>
              </a:ext>
            </a:extLst>
          </p:cNvPr>
          <p:cNvSpPr txBox="1"/>
          <p:nvPr/>
        </p:nvSpPr>
        <p:spPr>
          <a:xfrm flipH="1">
            <a:off x="8002587" y="331800"/>
            <a:ext cx="1141413" cy="307777"/>
          </a:xfrm>
          <a:prstGeom prst="rect">
            <a:avLst/>
          </a:prstGeom>
          <a:noFill/>
        </p:spPr>
        <p:txBody>
          <a:bodyPr wrap="square" rtlCol="0">
            <a:spAutoFit/>
          </a:bodyPr>
          <a:lstStyle/>
          <a:p>
            <a:r>
              <a:rPr lang="en-US" sz="1400" dirty="0">
                <a:solidFill>
                  <a:schemeClr val="bg1"/>
                </a:solidFill>
                <a:hlinkClick r:id="rId3"/>
              </a:rPr>
              <a:t>Link</a:t>
            </a:r>
            <a:endParaRPr lang="en-US" sz="1400" dirty="0">
              <a:solidFill>
                <a:schemeClr val="bg1"/>
              </a:solidFill>
            </a:endParaRPr>
          </a:p>
        </p:txBody>
      </p:sp>
      <p:pic>
        <p:nvPicPr>
          <p:cNvPr id="3" name="Picture 2">
            <a:extLst>
              <a:ext uri="{FF2B5EF4-FFF2-40B4-BE49-F238E27FC236}">
                <a16:creationId xmlns:a16="http://schemas.microsoft.com/office/drawing/2014/main" id="{70193C83-6638-48FE-A87D-5740D7C8E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11339"/>
            <a:ext cx="7285910" cy="5325807"/>
          </a:xfrm>
          <a:prstGeom prst="rect">
            <a:avLst/>
          </a:prstGeom>
        </p:spPr>
      </p:pic>
      <p:pic>
        <p:nvPicPr>
          <p:cNvPr id="4" name="Picture 3">
            <a:extLst>
              <a:ext uri="{FF2B5EF4-FFF2-40B4-BE49-F238E27FC236}">
                <a16:creationId xmlns:a16="http://schemas.microsoft.com/office/drawing/2014/main" id="{63C6D6DD-E344-45F3-956A-84EBBF93A007}"/>
              </a:ext>
            </a:extLst>
          </p:cNvPr>
          <p:cNvPicPr>
            <a:picLocks noChangeAspect="1"/>
          </p:cNvPicPr>
          <p:nvPr/>
        </p:nvPicPr>
        <p:blipFill>
          <a:blip r:embed="rId5"/>
          <a:stretch>
            <a:fillRect/>
          </a:stretch>
        </p:blipFill>
        <p:spPr>
          <a:xfrm>
            <a:off x="761999" y="1197755"/>
            <a:ext cx="7247039" cy="5218639"/>
          </a:xfrm>
          <a:prstGeom prst="rect">
            <a:avLst/>
          </a:prstGeom>
        </p:spPr>
      </p:pic>
      <p:pic>
        <p:nvPicPr>
          <p:cNvPr id="5" name="Picture 4">
            <a:extLst>
              <a:ext uri="{FF2B5EF4-FFF2-40B4-BE49-F238E27FC236}">
                <a16:creationId xmlns:a16="http://schemas.microsoft.com/office/drawing/2014/main" id="{3D8FBBFD-513A-449B-BBAC-A92B6728E94A}"/>
              </a:ext>
            </a:extLst>
          </p:cNvPr>
          <p:cNvPicPr>
            <a:picLocks noChangeAspect="1"/>
          </p:cNvPicPr>
          <p:nvPr/>
        </p:nvPicPr>
        <p:blipFill>
          <a:blip r:embed="rId6"/>
          <a:stretch>
            <a:fillRect/>
          </a:stretch>
        </p:blipFill>
        <p:spPr>
          <a:xfrm>
            <a:off x="1357785" y="1299247"/>
            <a:ext cx="7247039" cy="5247857"/>
          </a:xfrm>
          <a:prstGeom prst="rect">
            <a:avLst/>
          </a:prstGeom>
        </p:spPr>
      </p:pic>
      <p:pic>
        <p:nvPicPr>
          <p:cNvPr id="7" name="Picture 6">
            <a:extLst>
              <a:ext uri="{FF2B5EF4-FFF2-40B4-BE49-F238E27FC236}">
                <a16:creationId xmlns:a16="http://schemas.microsoft.com/office/drawing/2014/main" id="{4CE35085-323E-427D-BECF-846BEFF614E8}"/>
              </a:ext>
            </a:extLst>
          </p:cNvPr>
          <p:cNvPicPr>
            <a:picLocks noChangeAspect="1"/>
          </p:cNvPicPr>
          <p:nvPr/>
        </p:nvPicPr>
        <p:blipFill>
          <a:blip r:embed="rId7"/>
          <a:stretch>
            <a:fillRect/>
          </a:stretch>
        </p:blipFill>
        <p:spPr>
          <a:xfrm>
            <a:off x="1860437" y="1336910"/>
            <a:ext cx="6978763" cy="5235629"/>
          </a:xfrm>
          <a:prstGeom prst="rect">
            <a:avLst/>
          </a:prstGeom>
        </p:spPr>
      </p:pic>
    </p:spTree>
    <p:extLst>
      <p:ext uri="{BB962C8B-B14F-4D97-AF65-F5344CB8AC3E}">
        <p14:creationId xmlns:p14="http://schemas.microsoft.com/office/powerpoint/2010/main" val="297010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NHDES </a:t>
            </a:r>
            <a:r>
              <a:rPr lang="en-US" sz="3200" dirty="0" err="1">
                <a:solidFill>
                  <a:srgbClr val="007D7A"/>
                </a:solidFill>
              </a:rPr>
              <a:t>OneStop</a:t>
            </a:r>
            <a:r>
              <a:rPr lang="en-US" sz="3200" dirty="0">
                <a:solidFill>
                  <a:srgbClr val="007D7A"/>
                </a:solidFill>
              </a:rPr>
              <a:t> Mapper </a:t>
            </a:r>
            <a:r>
              <a:rPr lang="en-US" sz="2400" dirty="0">
                <a:solidFill>
                  <a:srgbClr val="007D7A"/>
                </a:solidFill>
              </a:rPr>
              <a:t>(hosted viewer)</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10" name="Picture 9">
            <a:extLst>
              <a:ext uri="{FF2B5EF4-FFF2-40B4-BE49-F238E27FC236}">
                <a16:creationId xmlns:a16="http://schemas.microsoft.com/office/drawing/2014/main" id="{3C3D660B-1387-4EC1-998C-3C465C7A2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098253"/>
            <a:ext cx="6553200" cy="5320790"/>
          </a:xfrm>
          <a:prstGeom prst="rect">
            <a:avLst/>
          </a:prstGeom>
        </p:spPr>
      </p:pic>
      <p:sp>
        <p:nvSpPr>
          <p:cNvPr id="15" name="TextBox 14">
            <a:extLst>
              <a:ext uri="{FF2B5EF4-FFF2-40B4-BE49-F238E27FC236}">
                <a16:creationId xmlns:a16="http://schemas.microsoft.com/office/drawing/2014/main" id="{986706A2-1DD2-4BDA-97E3-1340041BE315}"/>
              </a:ext>
            </a:extLst>
          </p:cNvPr>
          <p:cNvSpPr txBox="1"/>
          <p:nvPr/>
        </p:nvSpPr>
        <p:spPr>
          <a:xfrm>
            <a:off x="6705600" y="308330"/>
            <a:ext cx="2133600" cy="338554"/>
          </a:xfrm>
          <a:prstGeom prst="rect">
            <a:avLst/>
          </a:prstGeom>
          <a:solidFill>
            <a:schemeClr val="bg1"/>
          </a:solidFill>
        </p:spPr>
        <p:txBody>
          <a:bodyPr wrap="square" rtlCol="0">
            <a:spAutoFit/>
          </a:bodyPr>
          <a:lstStyle/>
          <a:p>
            <a:r>
              <a:rPr lang="en-US" sz="1600" dirty="0" err="1">
                <a:hlinkClick r:id="rId4"/>
              </a:rPr>
              <a:t>OneStop</a:t>
            </a:r>
            <a:r>
              <a:rPr lang="en-US" sz="1600" dirty="0">
                <a:hlinkClick r:id="rId4"/>
              </a:rPr>
              <a:t> Mapper Link</a:t>
            </a:r>
            <a:endParaRPr lang="en-US" sz="1600" dirty="0"/>
          </a:p>
        </p:txBody>
      </p:sp>
    </p:spTree>
    <p:extLst>
      <p:ext uri="{BB962C8B-B14F-4D97-AF65-F5344CB8AC3E}">
        <p14:creationId xmlns:p14="http://schemas.microsoft.com/office/powerpoint/2010/main" val="215865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NH Wildlife </a:t>
            </a:r>
            <a:r>
              <a:rPr lang="en-US" sz="3200" dirty="0" err="1">
                <a:solidFill>
                  <a:srgbClr val="007D7A"/>
                </a:solidFill>
              </a:rPr>
              <a:t>Sitings</a:t>
            </a:r>
            <a:r>
              <a:rPr lang="en-US" sz="3200" dirty="0">
                <a:solidFill>
                  <a:srgbClr val="007D7A"/>
                </a:solidFill>
              </a:rPr>
              <a:t> </a:t>
            </a:r>
            <a:r>
              <a:rPr lang="en-US" sz="2400" dirty="0">
                <a:solidFill>
                  <a:srgbClr val="007D7A"/>
                </a:solidFill>
              </a:rPr>
              <a:t>(hosted viewer)</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10" name="Picture 9">
            <a:extLst>
              <a:ext uri="{FF2B5EF4-FFF2-40B4-BE49-F238E27FC236}">
                <a16:creationId xmlns:a16="http://schemas.microsoft.com/office/drawing/2014/main" id="{3C3D660B-1387-4EC1-998C-3C465C7A2D30}"/>
              </a:ext>
            </a:extLst>
          </p:cNvPr>
          <p:cNvPicPr>
            <a:picLocks noChangeAspect="1"/>
          </p:cNvPicPr>
          <p:nvPr/>
        </p:nvPicPr>
        <p:blipFill>
          <a:blip r:embed="rId3"/>
          <a:stretch>
            <a:fillRect/>
          </a:stretch>
        </p:blipFill>
        <p:spPr>
          <a:xfrm>
            <a:off x="1877147" y="1175754"/>
            <a:ext cx="5514253" cy="5238861"/>
          </a:xfrm>
          <a:prstGeom prst="rect">
            <a:avLst/>
          </a:prstGeom>
        </p:spPr>
      </p:pic>
      <p:sp>
        <p:nvSpPr>
          <p:cNvPr id="15" name="TextBox 14">
            <a:extLst>
              <a:ext uri="{FF2B5EF4-FFF2-40B4-BE49-F238E27FC236}">
                <a16:creationId xmlns:a16="http://schemas.microsoft.com/office/drawing/2014/main" id="{986706A2-1DD2-4BDA-97E3-1340041BE315}"/>
              </a:ext>
            </a:extLst>
          </p:cNvPr>
          <p:cNvSpPr txBox="1"/>
          <p:nvPr/>
        </p:nvSpPr>
        <p:spPr>
          <a:xfrm>
            <a:off x="6019800" y="303251"/>
            <a:ext cx="3124200" cy="338554"/>
          </a:xfrm>
          <a:prstGeom prst="rect">
            <a:avLst/>
          </a:prstGeom>
          <a:solidFill>
            <a:schemeClr val="bg1"/>
          </a:solidFill>
        </p:spPr>
        <p:txBody>
          <a:bodyPr wrap="square" rtlCol="0">
            <a:spAutoFit/>
          </a:bodyPr>
          <a:lstStyle/>
          <a:p>
            <a:r>
              <a:rPr lang="en-US" sz="1600" dirty="0">
                <a:hlinkClick r:id="rId4"/>
              </a:rPr>
              <a:t>https://nhwildlifesightings.unh.edu</a:t>
            </a:r>
            <a:endParaRPr lang="en-US" sz="1600" dirty="0"/>
          </a:p>
        </p:txBody>
      </p:sp>
    </p:spTree>
    <p:extLst>
      <p:ext uri="{BB962C8B-B14F-4D97-AF65-F5344CB8AC3E}">
        <p14:creationId xmlns:p14="http://schemas.microsoft.com/office/powerpoint/2010/main" val="548694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3600" dirty="0">
                <a:solidFill>
                  <a:srgbClr val="007D7A"/>
                </a:solidFill>
              </a:rPr>
              <a:t>GRANIT Resources</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0" y="65882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12" name="Rectangle 11">
            <a:extLst>
              <a:ext uri="{FF2B5EF4-FFF2-40B4-BE49-F238E27FC236}">
                <a16:creationId xmlns:a16="http://schemas.microsoft.com/office/drawing/2014/main" id="{2EBAB6E3-57EA-47B3-A631-118A8CB2CDA0}"/>
              </a:ext>
            </a:extLst>
          </p:cNvPr>
          <p:cNvSpPr/>
          <p:nvPr/>
        </p:nvSpPr>
        <p:spPr>
          <a:xfrm>
            <a:off x="156729" y="1208583"/>
            <a:ext cx="8534400" cy="5247590"/>
          </a:xfrm>
          <a:prstGeom prst="rect">
            <a:avLst/>
          </a:prstGeom>
        </p:spPr>
        <p:txBody>
          <a:bodyPr wrap="square">
            <a:spAutoFit/>
          </a:bodyPr>
          <a:lstStyle/>
          <a:p>
            <a:pPr marL="800100" lvl="1" indent="-342900">
              <a:buBlip>
                <a:blip r:embed="rId3"/>
              </a:buBlip>
            </a:pPr>
            <a:r>
              <a:rPr lang="en-US" sz="1600" dirty="0"/>
              <a:t>Staffing:  3 full-time staff (75+ years aggregate experience in geospatial technologies),                    2 part-time staff</a:t>
            </a:r>
          </a:p>
          <a:p>
            <a:pPr lvl="1"/>
            <a:endParaRPr lang="en-US" sz="1600" dirty="0"/>
          </a:p>
          <a:p>
            <a:pPr marL="800100" lvl="1" indent="-342900">
              <a:buBlip>
                <a:blip r:embed="rId3"/>
              </a:buBlip>
            </a:pPr>
            <a:r>
              <a:rPr lang="en-US" sz="1600" dirty="0"/>
              <a:t>Specialized software licenses:  ESRI software suite, Latitude </a:t>
            </a:r>
            <a:r>
              <a:rPr lang="en-US" sz="1600" dirty="0" err="1"/>
              <a:t>Geographics</a:t>
            </a:r>
            <a:r>
              <a:rPr lang="en-US" sz="1600" dirty="0"/>
              <a:t>/</a:t>
            </a:r>
            <a:r>
              <a:rPr lang="en-US" sz="1600" dirty="0" err="1"/>
              <a:t>Geocortex</a:t>
            </a:r>
            <a:r>
              <a:rPr lang="en-US" sz="1600" dirty="0"/>
              <a:t>, Imagine, </a:t>
            </a:r>
            <a:r>
              <a:rPr lang="en-US" sz="1600" dirty="0" err="1"/>
              <a:t>eCognition</a:t>
            </a:r>
            <a:r>
              <a:rPr lang="en-US" sz="1600" dirty="0"/>
              <a:t>, Cellular Expert</a:t>
            </a:r>
          </a:p>
          <a:p>
            <a:pPr lvl="1"/>
            <a:endParaRPr lang="en-US" sz="1600" dirty="0"/>
          </a:p>
          <a:p>
            <a:pPr marL="800100" lvl="1" indent="-342900">
              <a:buBlip>
                <a:blip r:embed="rId3"/>
              </a:buBlip>
            </a:pPr>
            <a:r>
              <a:rPr lang="en-US" sz="1600" dirty="0"/>
              <a:t>Servers (Windows):  granit18 (2 8 core 2.1 GHz CPUs, 512 </a:t>
            </a:r>
            <a:r>
              <a:rPr lang="en-US" sz="1600" dirty="0" err="1"/>
              <a:t>Gbs</a:t>
            </a:r>
            <a:r>
              <a:rPr lang="en-US" sz="1600" dirty="0"/>
              <a:t> memory, 8 12 TB disks configured as RAID 6), </a:t>
            </a:r>
            <a:r>
              <a:rPr lang="en-US" sz="1600" dirty="0" err="1"/>
              <a:t>granitweb</a:t>
            </a:r>
            <a:r>
              <a:rPr lang="en-US" sz="1600" dirty="0"/>
              <a:t>, </a:t>
            </a:r>
            <a:r>
              <a:rPr lang="en-US" sz="1600" dirty="0" err="1"/>
              <a:t>broadbandnh</a:t>
            </a:r>
            <a:endParaRPr lang="en-US" sz="1600" dirty="0"/>
          </a:p>
          <a:p>
            <a:pPr lvl="1"/>
            <a:endParaRPr lang="en-US" sz="1600" dirty="0"/>
          </a:p>
          <a:p>
            <a:pPr marL="800100" lvl="1" indent="-342900">
              <a:buBlip>
                <a:blip r:embed="rId3"/>
              </a:buBlip>
            </a:pPr>
            <a:r>
              <a:rPr lang="en-US" sz="1600" dirty="0"/>
              <a:t>Input/output devices:</a:t>
            </a:r>
          </a:p>
          <a:p>
            <a:pPr marL="1257300" lvl="2" indent="-342900">
              <a:buFont typeface="Arial" panose="020B0604020202020204" pitchFamily="34" charset="0"/>
              <a:buChar char="•"/>
            </a:pPr>
            <a:r>
              <a:rPr lang="en-US" sz="1600" dirty="0"/>
              <a:t>Large format scanner – ESRC Laboratory for Remote Sensing and Spatial Analysis</a:t>
            </a:r>
          </a:p>
          <a:p>
            <a:pPr marL="1257300" lvl="2" indent="-342900">
              <a:buFont typeface="Arial" panose="020B0604020202020204" pitchFamily="34" charset="0"/>
              <a:buChar char="•"/>
            </a:pPr>
            <a:r>
              <a:rPr lang="en-US" sz="1600" dirty="0"/>
              <a:t>GPS units (mapping grade, recreational grade)</a:t>
            </a:r>
          </a:p>
          <a:p>
            <a:pPr marL="1257300" lvl="2" indent="-342900">
              <a:buFont typeface="Arial" panose="020B0604020202020204" pitchFamily="34" charset="0"/>
              <a:buChar char="•"/>
            </a:pPr>
            <a:r>
              <a:rPr lang="en-US" sz="1600" dirty="0"/>
              <a:t>Drones/hyperspectral scanners (units managed by ESRC faculty)</a:t>
            </a:r>
          </a:p>
          <a:p>
            <a:pPr marL="1257300" lvl="2" indent="-342900">
              <a:buFont typeface="Arial" panose="020B0604020202020204" pitchFamily="34" charset="0"/>
              <a:buChar char="•"/>
            </a:pPr>
            <a:r>
              <a:rPr lang="en-US" sz="1600" dirty="0"/>
              <a:t>Large format plotters (3) – ESRC Laboratory for Remote Sensing and Spatial Analysis</a:t>
            </a:r>
          </a:p>
          <a:p>
            <a:pPr lvl="1"/>
            <a:endParaRPr lang="en-US" sz="1600" dirty="0"/>
          </a:p>
          <a:p>
            <a:pPr marL="800100" lvl="1" indent="-342900">
              <a:buBlip>
                <a:blip r:embed="rId3"/>
              </a:buBlip>
            </a:pPr>
            <a:r>
              <a:rPr lang="en-US" sz="1600" dirty="0"/>
              <a:t>Data holdings:  </a:t>
            </a:r>
          </a:p>
          <a:p>
            <a:pPr marL="1257300" lvl="2" indent="-342900">
              <a:buFont typeface="Arial" panose="020B0604020202020204" pitchFamily="34" charset="0"/>
              <a:buChar char="•"/>
            </a:pPr>
            <a:r>
              <a:rPr lang="en-US" sz="1600" dirty="0"/>
              <a:t>Imagery – 20+ TB</a:t>
            </a:r>
          </a:p>
          <a:p>
            <a:pPr marL="1257300" lvl="2" indent="-342900">
              <a:buFont typeface="Arial" panose="020B0604020202020204" pitchFamily="34" charset="0"/>
              <a:buChar char="•"/>
            </a:pPr>
            <a:r>
              <a:rPr lang="en-US" sz="1600" dirty="0"/>
              <a:t>Vector Data – .5 TB</a:t>
            </a:r>
          </a:p>
          <a:p>
            <a:pPr lvl="2"/>
            <a:endParaRPr lang="en-US" sz="1600" dirty="0"/>
          </a:p>
          <a:p>
            <a:pPr marL="800100" lvl="1" indent="-342900">
              <a:buBlip>
                <a:blip r:embed="rId3"/>
              </a:buBlip>
            </a:pPr>
            <a:r>
              <a:rPr lang="en-US" sz="1600" dirty="0"/>
              <a:t>IT support – UNH Research Computing Center</a:t>
            </a:r>
          </a:p>
          <a:p>
            <a:pPr marL="800100" lvl="1" indent="-342900">
              <a:buBlip>
                <a:blip r:embed="rId3"/>
              </a:buBlip>
            </a:pPr>
            <a:endParaRPr lang="en-US" sz="1500" dirty="0"/>
          </a:p>
        </p:txBody>
      </p:sp>
      <p:grpSp>
        <p:nvGrpSpPr>
          <p:cNvPr id="15" name="Group 14">
            <a:extLst>
              <a:ext uri="{FF2B5EF4-FFF2-40B4-BE49-F238E27FC236}">
                <a16:creationId xmlns:a16="http://schemas.microsoft.com/office/drawing/2014/main" id="{A563BA0E-F38E-46FA-88E0-B9FD22D5E0DF}"/>
              </a:ext>
            </a:extLst>
          </p:cNvPr>
          <p:cNvGrpSpPr/>
          <p:nvPr/>
        </p:nvGrpSpPr>
        <p:grpSpPr>
          <a:xfrm>
            <a:off x="7504903" y="93262"/>
            <a:ext cx="1306389" cy="785876"/>
            <a:chOff x="7504903" y="93262"/>
            <a:chExt cx="1306389" cy="785876"/>
          </a:xfrm>
        </p:grpSpPr>
        <p:pic>
          <p:nvPicPr>
            <p:cNvPr id="17" name="Picture 16">
              <a:extLst>
                <a:ext uri="{FF2B5EF4-FFF2-40B4-BE49-F238E27FC236}">
                  <a16:creationId xmlns:a16="http://schemas.microsoft.com/office/drawing/2014/main" id="{DCA09C10-7377-4913-978D-50FD024EE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8" name="Picture 2">
              <a:extLst>
                <a:ext uri="{FF2B5EF4-FFF2-40B4-BE49-F238E27FC236}">
                  <a16:creationId xmlns:a16="http://schemas.microsoft.com/office/drawing/2014/main" id="{FF7A46ED-CD55-4E54-B622-1D0F5B44A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0872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69" y="76200"/>
            <a:ext cx="8804031" cy="761999"/>
          </a:xfrm>
        </p:spPr>
        <p:txBody>
          <a:bodyPr>
            <a:normAutofit/>
          </a:bodyPr>
          <a:lstStyle/>
          <a:p>
            <a:pPr algn="l"/>
            <a:r>
              <a:rPr lang="en-US" sz="3200" dirty="0">
                <a:solidFill>
                  <a:srgbClr val="007D7A"/>
                </a:solidFill>
              </a:rPr>
              <a:t>NH Wildlife </a:t>
            </a:r>
            <a:r>
              <a:rPr lang="en-US" sz="3200" dirty="0" err="1">
                <a:solidFill>
                  <a:srgbClr val="007D7A"/>
                </a:solidFill>
              </a:rPr>
              <a:t>Sitings</a:t>
            </a:r>
            <a:r>
              <a:rPr lang="en-US" sz="3200" dirty="0">
                <a:solidFill>
                  <a:srgbClr val="007D7A"/>
                </a:solidFill>
              </a:rPr>
              <a:t> </a:t>
            </a:r>
            <a:r>
              <a:rPr lang="en-US" sz="2400" dirty="0">
                <a:solidFill>
                  <a:srgbClr val="007D7A"/>
                </a:solidFill>
              </a:rPr>
              <a:t>(hosted viewer)</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10" name="Picture 9">
            <a:extLst>
              <a:ext uri="{FF2B5EF4-FFF2-40B4-BE49-F238E27FC236}">
                <a16:creationId xmlns:a16="http://schemas.microsoft.com/office/drawing/2014/main" id="{3C3D660B-1387-4EC1-998C-3C465C7A2D30}"/>
              </a:ext>
            </a:extLst>
          </p:cNvPr>
          <p:cNvPicPr>
            <a:picLocks noChangeAspect="1"/>
          </p:cNvPicPr>
          <p:nvPr/>
        </p:nvPicPr>
        <p:blipFill>
          <a:blip r:embed="rId3"/>
          <a:stretch>
            <a:fillRect/>
          </a:stretch>
        </p:blipFill>
        <p:spPr>
          <a:xfrm>
            <a:off x="1877147" y="1175754"/>
            <a:ext cx="5514253" cy="5238861"/>
          </a:xfrm>
          <a:prstGeom prst="rect">
            <a:avLst/>
          </a:prstGeom>
        </p:spPr>
      </p:pic>
      <p:sp>
        <p:nvSpPr>
          <p:cNvPr id="15" name="TextBox 14">
            <a:extLst>
              <a:ext uri="{FF2B5EF4-FFF2-40B4-BE49-F238E27FC236}">
                <a16:creationId xmlns:a16="http://schemas.microsoft.com/office/drawing/2014/main" id="{986706A2-1DD2-4BDA-97E3-1340041BE315}"/>
              </a:ext>
            </a:extLst>
          </p:cNvPr>
          <p:cNvSpPr txBox="1"/>
          <p:nvPr/>
        </p:nvSpPr>
        <p:spPr>
          <a:xfrm>
            <a:off x="6019800" y="303251"/>
            <a:ext cx="3124200" cy="338554"/>
          </a:xfrm>
          <a:prstGeom prst="rect">
            <a:avLst/>
          </a:prstGeom>
          <a:solidFill>
            <a:schemeClr val="bg1"/>
          </a:solidFill>
        </p:spPr>
        <p:txBody>
          <a:bodyPr wrap="square" rtlCol="0">
            <a:spAutoFit/>
          </a:bodyPr>
          <a:lstStyle/>
          <a:p>
            <a:r>
              <a:rPr lang="en-US" sz="1600" dirty="0">
                <a:hlinkClick r:id="rId4"/>
              </a:rPr>
              <a:t>https://nhwildlifesightings.unh.edu</a:t>
            </a:r>
            <a:endParaRPr lang="en-US" sz="1600" dirty="0"/>
          </a:p>
        </p:txBody>
      </p:sp>
    </p:spTree>
    <p:extLst>
      <p:ext uri="{BB962C8B-B14F-4D97-AF65-F5344CB8AC3E}">
        <p14:creationId xmlns:p14="http://schemas.microsoft.com/office/powerpoint/2010/main" val="187177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932091"/>
            <a:ext cx="9144000" cy="5693866"/>
          </a:xfrm>
          <a:prstGeom prst="rect">
            <a:avLst/>
          </a:prstGeom>
          <a:noFill/>
        </p:spPr>
        <p:txBody>
          <a:bodyPr wrap="square" rtlCol="0">
            <a:spAutoFit/>
          </a:bodyPr>
          <a:lstStyle/>
          <a:p>
            <a:pPr marL="800100" lvl="1" indent="-342900">
              <a:buBlip>
                <a:blip r:embed="rId3"/>
              </a:buBlip>
            </a:pPr>
            <a:r>
              <a:rPr lang="en-US" sz="2200" dirty="0"/>
              <a:t>Central GIS Data Clearinghouse at UNH Earth Systems Research Center</a:t>
            </a:r>
          </a:p>
          <a:p>
            <a:pPr lvl="1"/>
            <a:endParaRPr lang="en-US" sz="2800" dirty="0"/>
          </a:p>
          <a:p>
            <a:pPr marL="800100" lvl="1" indent="-342900">
              <a:buBlip>
                <a:blip r:embed="rId3"/>
              </a:buBlip>
            </a:pPr>
            <a:r>
              <a:rPr lang="en-US" sz="2200" dirty="0"/>
              <a:t>Collaboration of Data Providers and Data Users</a:t>
            </a:r>
          </a:p>
          <a:p>
            <a:pPr marL="1257300" lvl="2" indent="-342900">
              <a:buBlip>
                <a:blip r:embed="rId4"/>
              </a:buBlip>
            </a:pPr>
            <a:r>
              <a:rPr lang="en-US" dirty="0"/>
              <a:t>State/Federal Agencies</a:t>
            </a:r>
          </a:p>
          <a:p>
            <a:pPr marL="1257300" lvl="2" indent="-342900">
              <a:buBlip>
                <a:blip r:embed="rId4"/>
              </a:buBlip>
            </a:pPr>
            <a:r>
              <a:rPr lang="en-US" dirty="0"/>
              <a:t>Regional Planning Commissions</a:t>
            </a:r>
          </a:p>
          <a:p>
            <a:pPr marL="1257300" lvl="2" indent="-342900">
              <a:buBlip>
                <a:blip r:embed="rId4"/>
              </a:buBlip>
            </a:pPr>
            <a:r>
              <a:rPr lang="en-US" dirty="0"/>
              <a:t>Municipalities</a:t>
            </a:r>
          </a:p>
          <a:p>
            <a:pPr marL="1257300" lvl="2" indent="-342900">
              <a:buBlip>
                <a:blip r:embed="rId4"/>
              </a:buBlip>
            </a:pPr>
            <a:r>
              <a:rPr lang="en-US" dirty="0"/>
              <a:t>Private Sector</a:t>
            </a:r>
          </a:p>
          <a:p>
            <a:pPr marL="1257300" lvl="2" indent="-342900">
              <a:buBlip>
                <a:blip r:embed="rId4"/>
              </a:buBlip>
            </a:pPr>
            <a:r>
              <a:rPr lang="en-US" dirty="0"/>
              <a:t>Non-profit Sector</a:t>
            </a:r>
          </a:p>
          <a:p>
            <a:pPr marL="1257300" lvl="2" indent="-342900">
              <a:buBlip>
                <a:blip r:embed="rId4"/>
              </a:buBlip>
            </a:pPr>
            <a:r>
              <a:rPr lang="en-US" dirty="0"/>
              <a:t>Academic Community</a:t>
            </a:r>
          </a:p>
          <a:p>
            <a:pPr lvl="2"/>
            <a:endParaRPr lang="en-US" sz="2200" dirty="0"/>
          </a:p>
          <a:p>
            <a:pPr marL="800100" lvl="1" indent="-342900">
              <a:buBlip>
                <a:blip r:embed="rId3"/>
              </a:buBlip>
            </a:pPr>
            <a:r>
              <a:rPr lang="en-US" sz="2200" dirty="0"/>
              <a:t>Core GRANIT Services</a:t>
            </a:r>
          </a:p>
          <a:p>
            <a:pPr marL="1257300" lvl="2" indent="-342900">
              <a:buBlip>
                <a:blip r:embed="rId4"/>
              </a:buBlip>
            </a:pPr>
            <a:r>
              <a:rPr lang="en-US" dirty="0"/>
              <a:t>Create, Archive, and Distribute Data</a:t>
            </a:r>
          </a:p>
          <a:p>
            <a:pPr marL="1257300" lvl="2" indent="-342900">
              <a:buBlip>
                <a:blip r:embed="rId4"/>
              </a:buBlip>
            </a:pPr>
            <a:r>
              <a:rPr lang="en-US" dirty="0"/>
              <a:t>Conduct Spatial Analysis</a:t>
            </a:r>
          </a:p>
          <a:p>
            <a:pPr marL="1257300" lvl="2" indent="-342900">
              <a:buBlip>
                <a:blip r:embed="rId4"/>
              </a:buBlip>
            </a:pPr>
            <a:r>
              <a:rPr lang="en-US" dirty="0"/>
              <a:t>Develop/Host Online Resources – Map Services, Map Viewers</a:t>
            </a:r>
          </a:p>
          <a:p>
            <a:pPr marL="1257300" lvl="2" indent="-342900">
              <a:buBlip>
                <a:blip r:embed="rId4"/>
              </a:buBlip>
            </a:pPr>
            <a:r>
              <a:rPr lang="en-US" dirty="0"/>
              <a:t>Provide Training and Technical Support</a:t>
            </a:r>
          </a:p>
          <a:p>
            <a:pPr marL="1257300" lvl="2" indent="-342900">
              <a:buBlip>
                <a:blip r:embed="rId4"/>
              </a:buBlip>
            </a:pPr>
            <a:r>
              <a:rPr lang="en-US" dirty="0"/>
              <a:t>Participate in GIS Coordination Activities –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sp>
        <p:nvSpPr>
          <p:cNvPr id="12" name="Rectangle: Rounded Corners 11">
            <a:extLst>
              <a:ext uri="{FF2B5EF4-FFF2-40B4-BE49-F238E27FC236}">
                <a16:creationId xmlns:a16="http://schemas.microsoft.com/office/drawing/2014/main" id="{A5BCD717-722B-4EAB-897B-27958F47D975}"/>
              </a:ext>
            </a:extLst>
          </p:cNvPr>
          <p:cNvSpPr/>
          <p:nvPr/>
        </p:nvSpPr>
        <p:spPr bwMode="auto">
          <a:xfrm>
            <a:off x="1295400" y="5181600"/>
            <a:ext cx="3733800" cy="304800"/>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3" name="Group 12">
            <a:extLst>
              <a:ext uri="{FF2B5EF4-FFF2-40B4-BE49-F238E27FC236}">
                <a16:creationId xmlns:a16="http://schemas.microsoft.com/office/drawing/2014/main" id="{980B2668-13B9-40C0-8240-5A73DEB6C35A}"/>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746E175F-608B-4D4C-B63D-C93183F77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19291F81-0768-411A-B691-E89CA5320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2955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Training and Technical Support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FE977C3-E67E-4D88-8A57-E9FB36FC737D}"/>
              </a:ext>
            </a:extLst>
          </p:cNvPr>
          <p:cNvPicPr>
            <a:picLocks noChangeAspect="1"/>
          </p:cNvPicPr>
          <p:nvPr/>
        </p:nvPicPr>
        <p:blipFill>
          <a:blip r:embed="rId3"/>
          <a:stretch>
            <a:fillRect/>
          </a:stretch>
        </p:blipFill>
        <p:spPr>
          <a:xfrm>
            <a:off x="690129" y="1489466"/>
            <a:ext cx="7763741" cy="4606603"/>
          </a:xfrm>
          <a:prstGeom prst="rect">
            <a:avLst/>
          </a:prstGeom>
        </p:spPr>
      </p:pic>
      <p:grpSp>
        <p:nvGrpSpPr>
          <p:cNvPr id="13" name="Group 12">
            <a:extLst>
              <a:ext uri="{FF2B5EF4-FFF2-40B4-BE49-F238E27FC236}">
                <a16:creationId xmlns:a16="http://schemas.microsoft.com/office/drawing/2014/main" id="{D7FA0A49-9E33-490B-93E3-C78A57F0399A}"/>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CCEF187C-9E91-41C8-A8A0-BA00E5B17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68D119CB-914E-403B-8B51-FAEFB5954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42867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569" y="124373"/>
            <a:ext cx="8804031" cy="761999"/>
          </a:xfrm>
        </p:spPr>
        <p:txBody>
          <a:bodyPr>
            <a:normAutofit/>
          </a:bodyPr>
          <a:lstStyle/>
          <a:p>
            <a:pPr algn="l"/>
            <a:r>
              <a:rPr lang="en-US" sz="3600" dirty="0">
                <a:solidFill>
                  <a:srgbClr val="007D7A"/>
                </a:solidFill>
              </a:rPr>
              <a:t>Service Usage</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EAAAB2CB-C009-4222-A109-E2042FF326D4}"/>
              </a:ext>
            </a:extLst>
          </p:cNvPr>
          <p:cNvGraphicFramePr>
            <a:graphicFrameLocks noGrp="1"/>
          </p:cNvGraphicFramePr>
          <p:nvPr>
            <p:extLst>
              <p:ext uri="{D42A27DB-BD31-4B8C-83A1-F6EECF244321}">
                <p14:modId xmlns:p14="http://schemas.microsoft.com/office/powerpoint/2010/main" val="1967867592"/>
              </p:ext>
            </p:extLst>
          </p:nvPr>
        </p:nvGraphicFramePr>
        <p:xfrm>
          <a:off x="1828800" y="3018491"/>
          <a:ext cx="5105400" cy="1285240"/>
        </p:xfrm>
        <a:graphic>
          <a:graphicData uri="http://schemas.openxmlformats.org/drawingml/2006/table">
            <a:tbl>
              <a:tblPr firstRow="1" bandRow="1">
                <a:tableStyleId>{5C22544A-7EE6-4342-B048-85BDC9FD1C3A}</a:tableStyleId>
              </a:tblPr>
              <a:tblGrid>
                <a:gridCol w="1701800">
                  <a:extLst>
                    <a:ext uri="{9D8B030D-6E8A-4147-A177-3AD203B41FA5}">
                      <a16:colId xmlns:a16="http://schemas.microsoft.com/office/drawing/2014/main" val="1371221838"/>
                    </a:ext>
                  </a:extLst>
                </a:gridCol>
                <a:gridCol w="1701800">
                  <a:extLst>
                    <a:ext uri="{9D8B030D-6E8A-4147-A177-3AD203B41FA5}">
                      <a16:colId xmlns:a16="http://schemas.microsoft.com/office/drawing/2014/main" val="3591190492"/>
                    </a:ext>
                  </a:extLst>
                </a:gridCol>
                <a:gridCol w="1701800">
                  <a:extLst>
                    <a:ext uri="{9D8B030D-6E8A-4147-A177-3AD203B41FA5}">
                      <a16:colId xmlns:a16="http://schemas.microsoft.com/office/drawing/2014/main" val="2944453137"/>
                    </a:ext>
                  </a:extLst>
                </a:gridCol>
              </a:tblGrid>
              <a:tr h="370840">
                <a:tc>
                  <a:txBody>
                    <a:bodyPr/>
                    <a:lstStyle/>
                    <a:p>
                      <a:r>
                        <a:rPr lang="en-US" dirty="0"/>
                        <a:t>Total Service Usage</a:t>
                      </a:r>
                    </a:p>
                  </a:txBody>
                  <a:tcPr/>
                </a:tc>
                <a:tc>
                  <a:txBody>
                    <a:bodyPr/>
                    <a:lstStyle/>
                    <a:p>
                      <a:r>
                        <a:rPr lang="en-US" dirty="0"/>
                        <a:t>Average Service Usage/Day</a:t>
                      </a:r>
                    </a:p>
                  </a:txBody>
                  <a:tcPr/>
                </a:tc>
                <a:tc>
                  <a:txBody>
                    <a:bodyPr/>
                    <a:lstStyle/>
                    <a:p>
                      <a:r>
                        <a:rPr lang="en-US" dirty="0"/>
                        <a:t>Average Service Usage/</a:t>
                      </a:r>
                    </a:p>
                    <a:p>
                      <a:r>
                        <a:rPr lang="en-US" dirty="0"/>
                        <a:t>Workday</a:t>
                      </a:r>
                    </a:p>
                  </a:txBody>
                  <a:tcPr/>
                </a:tc>
                <a:extLst>
                  <a:ext uri="{0D108BD9-81ED-4DB2-BD59-A6C34878D82A}">
                    <a16:rowId xmlns:a16="http://schemas.microsoft.com/office/drawing/2014/main" val="4223641081"/>
                  </a:ext>
                </a:extLst>
              </a:tr>
              <a:tr h="370840">
                <a:tc>
                  <a:txBody>
                    <a:bodyPr/>
                    <a:lstStyle/>
                    <a:p>
                      <a:r>
                        <a:rPr lang="en-US" dirty="0"/>
                        <a:t>19,976,491</a:t>
                      </a:r>
                    </a:p>
                  </a:txBody>
                  <a:tcPr/>
                </a:tc>
                <a:tc>
                  <a:txBody>
                    <a:bodyPr/>
                    <a:lstStyle/>
                    <a:p>
                      <a:r>
                        <a:rPr lang="en-US" dirty="0"/>
                        <a:t>224,455</a:t>
                      </a:r>
                    </a:p>
                  </a:txBody>
                  <a:tcPr/>
                </a:tc>
                <a:tc>
                  <a:txBody>
                    <a:bodyPr/>
                    <a:lstStyle/>
                    <a:p>
                      <a:r>
                        <a:rPr lang="en-US" dirty="0"/>
                        <a:t>327,483</a:t>
                      </a:r>
                    </a:p>
                  </a:txBody>
                  <a:tcPr/>
                </a:tc>
                <a:extLst>
                  <a:ext uri="{0D108BD9-81ED-4DB2-BD59-A6C34878D82A}">
                    <a16:rowId xmlns:a16="http://schemas.microsoft.com/office/drawing/2014/main" val="3546565172"/>
                  </a:ext>
                </a:extLst>
              </a:tr>
            </a:tbl>
          </a:graphicData>
        </a:graphic>
      </p:graphicFrame>
      <p:sp>
        <p:nvSpPr>
          <p:cNvPr id="10" name="TextBox 9">
            <a:extLst>
              <a:ext uri="{FF2B5EF4-FFF2-40B4-BE49-F238E27FC236}">
                <a16:creationId xmlns:a16="http://schemas.microsoft.com/office/drawing/2014/main" id="{B25DBCB6-F837-4D4D-B129-BCDD4CACAC04}"/>
              </a:ext>
            </a:extLst>
          </p:cNvPr>
          <p:cNvSpPr txBox="1"/>
          <p:nvPr/>
        </p:nvSpPr>
        <p:spPr>
          <a:xfrm>
            <a:off x="1371600" y="1989375"/>
            <a:ext cx="6656951" cy="830997"/>
          </a:xfrm>
          <a:prstGeom prst="rect">
            <a:avLst/>
          </a:prstGeom>
          <a:noFill/>
        </p:spPr>
        <p:txBody>
          <a:bodyPr wrap="none" rtlCol="0">
            <a:spAutoFit/>
          </a:bodyPr>
          <a:lstStyle/>
          <a:p>
            <a:r>
              <a:rPr lang="en-US" sz="2400" dirty="0"/>
              <a:t>Usage of published GRANIT map and image services</a:t>
            </a:r>
          </a:p>
          <a:p>
            <a:r>
              <a:rPr lang="en-US" sz="2400" dirty="0"/>
              <a:t>January 1-March 30, 2019</a:t>
            </a:r>
          </a:p>
        </p:txBody>
      </p:sp>
      <p:grpSp>
        <p:nvGrpSpPr>
          <p:cNvPr id="12" name="Group 11">
            <a:extLst>
              <a:ext uri="{FF2B5EF4-FFF2-40B4-BE49-F238E27FC236}">
                <a16:creationId xmlns:a16="http://schemas.microsoft.com/office/drawing/2014/main" id="{1C4B9AC6-70E7-46C3-82D5-52EDE6D67DDD}"/>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6F30A339-D1E0-44F1-81D9-8A40102E0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DB14094A-DB38-4B34-9DCB-4E9FF0B47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9878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932091"/>
            <a:ext cx="9144000" cy="5693866"/>
          </a:xfrm>
          <a:prstGeom prst="rect">
            <a:avLst/>
          </a:prstGeom>
          <a:noFill/>
        </p:spPr>
        <p:txBody>
          <a:bodyPr wrap="square" rtlCol="0">
            <a:spAutoFit/>
          </a:bodyPr>
          <a:lstStyle/>
          <a:p>
            <a:pPr marL="800100" lvl="1" indent="-342900">
              <a:buBlip>
                <a:blip r:embed="rId3"/>
              </a:buBlip>
            </a:pPr>
            <a:r>
              <a:rPr lang="en-US" sz="2200" dirty="0"/>
              <a:t>Central GIS Data Clearinghouse at UNH Earth Systems Research Center</a:t>
            </a:r>
          </a:p>
          <a:p>
            <a:pPr lvl="1"/>
            <a:endParaRPr lang="en-US" sz="2800" dirty="0"/>
          </a:p>
          <a:p>
            <a:pPr marL="800100" lvl="1" indent="-342900">
              <a:buBlip>
                <a:blip r:embed="rId3"/>
              </a:buBlip>
            </a:pPr>
            <a:r>
              <a:rPr lang="en-US" sz="2200" dirty="0"/>
              <a:t>Collaboration of Data Providers and Data Users</a:t>
            </a:r>
          </a:p>
          <a:p>
            <a:pPr marL="1257300" lvl="2" indent="-342900">
              <a:buBlip>
                <a:blip r:embed="rId4"/>
              </a:buBlip>
            </a:pPr>
            <a:r>
              <a:rPr lang="en-US" dirty="0"/>
              <a:t>State/Federal Agencies</a:t>
            </a:r>
          </a:p>
          <a:p>
            <a:pPr marL="1257300" lvl="2" indent="-342900">
              <a:buBlip>
                <a:blip r:embed="rId4"/>
              </a:buBlip>
            </a:pPr>
            <a:r>
              <a:rPr lang="en-US" dirty="0"/>
              <a:t>Regional Planning Commissions</a:t>
            </a:r>
          </a:p>
          <a:p>
            <a:pPr marL="1257300" lvl="2" indent="-342900">
              <a:buBlip>
                <a:blip r:embed="rId4"/>
              </a:buBlip>
            </a:pPr>
            <a:r>
              <a:rPr lang="en-US" dirty="0"/>
              <a:t>Municipalities</a:t>
            </a:r>
          </a:p>
          <a:p>
            <a:pPr marL="1257300" lvl="2" indent="-342900">
              <a:buBlip>
                <a:blip r:embed="rId4"/>
              </a:buBlip>
            </a:pPr>
            <a:r>
              <a:rPr lang="en-US" dirty="0"/>
              <a:t>Private Sector</a:t>
            </a:r>
          </a:p>
          <a:p>
            <a:pPr marL="1257300" lvl="2" indent="-342900">
              <a:buBlip>
                <a:blip r:embed="rId4"/>
              </a:buBlip>
            </a:pPr>
            <a:r>
              <a:rPr lang="en-US" dirty="0"/>
              <a:t>Non-profit Sector</a:t>
            </a:r>
          </a:p>
          <a:p>
            <a:pPr marL="1257300" lvl="2" indent="-342900">
              <a:buBlip>
                <a:blip r:embed="rId4"/>
              </a:buBlip>
            </a:pPr>
            <a:r>
              <a:rPr lang="en-US" dirty="0"/>
              <a:t>Academic Community</a:t>
            </a:r>
          </a:p>
          <a:p>
            <a:pPr lvl="2"/>
            <a:endParaRPr lang="en-US" sz="2200" dirty="0"/>
          </a:p>
          <a:p>
            <a:pPr marL="800100" lvl="1" indent="-342900">
              <a:buBlip>
                <a:blip r:embed="rId3"/>
              </a:buBlip>
            </a:pPr>
            <a:r>
              <a:rPr lang="en-US" sz="2200" dirty="0"/>
              <a:t>Core GRANIT Services</a:t>
            </a:r>
          </a:p>
          <a:p>
            <a:pPr marL="1257300" lvl="2" indent="-342900">
              <a:buBlip>
                <a:blip r:embed="rId4"/>
              </a:buBlip>
            </a:pPr>
            <a:r>
              <a:rPr lang="en-US" dirty="0"/>
              <a:t>Create, Archive, and Distribute Data</a:t>
            </a:r>
          </a:p>
          <a:p>
            <a:pPr marL="1257300" lvl="2" indent="-342900">
              <a:buBlip>
                <a:blip r:embed="rId4"/>
              </a:buBlip>
            </a:pPr>
            <a:r>
              <a:rPr lang="en-US" dirty="0"/>
              <a:t>Conduct Spatial Analysis</a:t>
            </a:r>
          </a:p>
          <a:p>
            <a:pPr marL="1257300" lvl="2" indent="-342900">
              <a:buBlip>
                <a:blip r:embed="rId4"/>
              </a:buBlip>
            </a:pPr>
            <a:r>
              <a:rPr lang="en-US" dirty="0"/>
              <a:t>Develop/Host Online Resources – Map Services, Map Viewers</a:t>
            </a:r>
          </a:p>
          <a:p>
            <a:pPr marL="1257300" lvl="2" indent="-342900">
              <a:buBlip>
                <a:blip r:embed="rId4"/>
              </a:buBlip>
            </a:pPr>
            <a:r>
              <a:rPr lang="en-US" dirty="0"/>
              <a:t>Provide Training and Technical Support</a:t>
            </a:r>
          </a:p>
          <a:p>
            <a:pPr marL="1257300" lvl="2" indent="-342900">
              <a:buBlip>
                <a:blip r:embed="rId4"/>
              </a:buBlip>
            </a:pPr>
            <a:r>
              <a:rPr lang="en-US" dirty="0"/>
              <a:t>Participate in GIS Coordination Activities –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sp>
        <p:nvSpPr>
          <p:cNvPr id="12" name="Rectangle: Rounded Corners 11">
            <a:extLst>
              <a:ext uri="{FF2B5EF4-FFF2-40B4-BE49-F238E27FC236}">
                <a16:creationId xmlns:a16="http://schemas.microsoft.com/office/drawing/2014/main" id="{A5BCD717-722B-4EAB-897B-27958F47D975}"/>
              </a:ext>
            </a:extLst>
          </p:cNvPr>
          <p:cNvSpPr/>
          <p:nvPr/>
        </p:nvSpPr>
        <p:spPr bwMode="auto">
          <a:xfrm>
            <a:off x="1295400" y="5486400"/>
            <a:ext cx="7467600" cy="609600"/>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4" name="Group 13">
            <a:extLst>
              <a:ext uri="{FF2B5EF4-FFF2-40B4-BE49-F238E27FC236}">
                <a16:creationId xmlns:a16="http://schemas.microsoft.com/office/drawing/2014/main" id="{989034D1-218F-4FA3-BF1B-410808350A4F}"/>
              </a:ext>
            </a:extLst>
          </p:cNvPr>
          <p:cNvGrpSpPr/>
          <p:nvPr/>
        </p:nvGrpSpPr>
        <p:grpSpPr>
          <a:xfrm>
            <a:off x="7504903" y="93262"/>
            <a:ext cx="1306389" cy="785876"/>
            <a:chOff x="7504903" y="93262"/>
            <a:chExt cx="1306389" cy="785876"/>
          </a:xfrm>
        </p:grpSpPr>
        <p:pic>
          <p:nvPicPr>
            <p:cNvPr id="15" name="Picture 14">
              <a:extLst>
                <a:ext uri="{FF2B5EF4-FFF2-40B4-BE49-F238E27FC236}">
                  <a16:creationId xmlns:a16="http://schemas.microsoft.com/office/drawing/2014/main" id="{A0CB9524-1E84-4E7C-AE25-21C0C1E47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6" name="Picture 2">
              <a:extLst>
                <a:ext uri="{FF2B5EF4-FFF2-40B4-BE49-F238E27FC236}">
                  <a16:creationId xmlns:a16="http://schemas.microsoft.com/office/drawing/2014/main" id="{A5EB06B0-9DF8-4DEE-B976-05537AC9A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72895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
            <a:ext cx="8804031" cy="990600"/>
          </a:xfrm>
        </p:spPr>
        <p:txBody>
          <a:bodyPr>
            <a:normAutofit/>
          </a:bodyPr>
          <a:lstStyle/>
          <a:p>
            <a:pPr algn="l"/>
            <a:r>
              <a:rPr lang="en-US" sz="2700" dirty="0">
                <a:solidFill>
                  <a:srgbClr val="007D7A"/>
                </a:solidFill>
              </a:rPr>
              <a:t>GIS Coordination:  </a:t>
            </a:r>
            <a:r>
              <a:rPr lang="en-US" sz="3600" dirty="0">
                <a:solidFill>
                  <a:srgbClr val="007D7A"/>
                </a:solidFill>
              </a:rPr>
              <a:t>GIS Advisory Committee </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6623304"/>
            <a:ext cx="9144000" cy="310896"/>
            <a:chOff x="0" y="6588252"/>
            <a:chExt cx="9144000" cy="310896"/>
          </a:xfrm>
        </p:grpSpPr>
        <p:sp>
          <p:nvSpPr>
            <p:cNvPr id="12" name="Rectangle 11"/>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4" name="Picture 3"/>
          <p:cNvPicPr>
            <a:picLocks noChangeAspect="1"/>
          </p:cNvPicPr>
          <p:nvPr/>
        </p:nvPicPr>
        <p:blipFill>
          <a:blip r:embed="rId3"/>
          <a:stretch>
            <a:fillRect/>
          </a:stretch>
        </p:blipFill>
        <p:spPr>
          <a:xfrm>
            <a:off x="175437" y="1154741"/>
            <a:ext cx="8610600" cy="1236004"/>
          </a:xfrm>
          <a:prstGeom prst="rect">
            <a:avLst/>
          </a:prstGeom>
        </p:spPr>
      </p:pic>
      <p:pic>
        <p:nvPicPr>
          <p:cNvPr id="1026" name="Picture 2" descr="C:\Users\fay\AppData\Local\Temp\SNAGHTML7e9889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491142"/>
            <a:ext cx="7251255"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9600" y="4482405"/>
            <a:ext cx="7772400" cy="954107"/>
          </a:xfrm>
          <a:prstGeom prst="rect">
            <a:avLst/>
          </a:prstGeom>
          <a:solidFill>
            <a:schemeClr val="bg1"/>
          </a:solidFill>
          <a:ln w="50800">
            <a:solidFill>
              <a:schemeClr val="accent1">
                <a:shade val="50000"/>
              </a:schemeClr>
            </a:solidFill>
          </a:ln>
        </p:spPr>
        <p:txBody>
          <a:bodyPr wrap="square" rtlCol="0">
            <a:spAutoFit/>
          </a:bodyPr>
          <a:lstStyle/>
          <a:p>
            <a:r>
              <a:rPr lang="en-US" sz="2800" dirty="0"/>
              <a:t>The committee shall review the use, development, and coordination of geospatial data and resources … </a:t>
            </a:r>
          </a:p>
        </p:txBody>
      </p:sp>
      <p:grpSp>
        <p:nvGrpSpPr>
          <p:cNvPr id="13" name="Group 12">
            <a:extLst>
              <a:ext uri="{FF2B5EF4-FFF2-40B4-BE49-F238E27FC236}">
                <a16:creationId xmlns:a16="http://schemas.microsoft.com/office/drawing/2014/main" id="{D931B0BD-D5CD-414B-BBA1-01F8599542A3}"/>
              </a:ext>
            </a:extLst>
          </p:cNvPr>
          <p:cNvGrpSpPr/>
          <p:nvPr/>
        </p:nvGrpSpPr>
        <p:grpSpPr>
          <a:xfrm>
            <a:off x="7504903" y="93262"/>
            <a:ext cx="1306389" cy="785876"/>
            <a:chOff x="7504903" y="93262"/>
            <a:chExt cx="1306389" cy="785876"/>
          </a:xfrm>
        </p:grpSpPr>
        <p:pic>
          <p:nvPicPr>
            <p:cNvPr id="15" name="Picture 14">
              <a:extLst>
                <a:ext uri="{FF2B5EF4-FFF2-40B4-BE49-F238E27FC236}">
                  <a16:creationId xmlns:a16="http://schemas.microsoft.com/office/drawing/2014/main" id="{39CF0A17-47CD-454B-8BE1-4B31A9F304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6" name="Picture 2">
              <a:extLst>
                <a:ext uri="{FF2B5EF4-FFF2-40B4-BE49-F238E27FC236}">
                  <a16:creationId xmlns:a16="http://schemas.microsoft.com/office/drawing/2014/main" id="{0427C77B-0A28-45A8-9AD5-3B37F955F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624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1" y="152400"/>
            <a:ext cx="8991600" cy="761999"/>
          </a:xfrm>
        </p:spPr>
        <p:txBody>
          <a:bodyPr>
            <a:normAutofit/>
          </a:bodyPr>
          <a:lstStyle/>
          <a:p>
            <a:pPr algn="l"/>
            <a:r>
              <a:rPr lang="en-US" sz="2700" dirty="0">
                <a:solidFill>
                  <a:srgbClr val="007D7A"/>
                </a:solidFill>
              </a:rPr>
              <a:t>GIS Coordination:  </a:t>
            </a:r>
            <a:r>
              <a:rPr lang="en-US" sz="3200" dirty="0">
                <a:solidFill>
                  <a:srgbClr val="007D7A"/>
                </a:solidFill>
              </a:rPr>
              <a:t>Imagery Needs Assessment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EAF0BC-A975-4F60-9844-E6ECD22A2C81}"/>
              </a:ext>
            </a:extLst>
          </p:cNvPr>
          <p:cNvPicPr>
            <a:picLocks noChangeAspect="1"/>
          </p:cNvPicPr>
          <p:nvPr/>
        </p:nvPicPr>
        <p:blipFill>
          <a:blip r:embed="rId3"/>
          <a:stretch>
            <a:fillRect/>
          </a:stretch>
        </p:blipFill>
        <p:spPr>
          <a:xfrm>
            <a:off x="283207" y="976045"/>
            <a:ext cx="8541383" cy="5669280"/>
          </a:xfrm>
          <a:prstGeom prst="rect">
            <a:avLst/>
          </a:prstGeom>
        </p:spPr>
      </p:pic>
      <p:sp>
        <p:nvSpPr>
          <p:cNvPr id="10" name="TextBox 9"/>
          <p:cNvSpPr txBox="1"/>
          <p:nvPr/>
        </p:nvSpPr>
        <p:spPr>
          <a:xfrm>
            <a:off x="990600" y="1244579"/>
            <a:ext cx="7239000" cy="5139869"/>
          </a:xfrm>
          <a:prstGeom prst="rect">
            <a:avLst/>
          </a:prstGeom>
          <a:solidFill>
            <a:schemeClr val="bg1">
              <a:alpha val="70000"/>
            </a:schemeClr>
          </a:solidFill>
        </p:spPr>
        <p:txBody>
          <a:bodyPr wrap="square" rtlCol="0">
            <a:spAutoFit/>
          </a:bodyPr>
          <a:lstStyle/>
          <a:p>
            <a:pPr marL="800100" lvl="1" indent="-342900">
              <a:buBlip>
                <a:blip r:embed="rId4"/>
              </a:buBlip>
            </a:pPr>
            <a:r>
              <a:rPr lang="en-US" sz="2800" dirty="0"/>
              <a:t>Goal:  Develop plan for regular acquisition of statewide base map imagery</a:t>
            </a:r>
          </a:p>
          <a:p>
            <a:pPr lvl="1"/>
            <a:endParaRPr lang="en-US" sz="2800" dirty="0"/>
          </a:p>
          <a:p>
            <a:pPr marL="800100" lvl="1" indent="-342900">
              <a:buBlip>
                <a:blip r:embed="rId4"/>
              </a:buBlip>
            </a:pPr>
            <a:r>
              <a:rPr lang="en-US" sz="2800" dirty="0"/>
              <a:t>Project Components:</a:t>
            </a:r>
          </a:p>
          <a:p>
            <a:pPr marL="1200150" lvl="2" indent="-285750">
              <a:buFont typeface="Arial" panose="020B0604020202020204" pitchFamily="34" charset="0"/>
              <a:buChar char="•"/>
            </a:pPr>
            <a:r>
              <a:rPr lang="en-US" sz="2000" dirty="0"/>
              <a:t>Conduct 2-3 user input sessions</a:t>
            </a:r>
          </a:p>
          <a:p>
            <a:pPr marL="1657350" lvl="3" indent="-285750">
              <a:buFont typeface="Arial" panose="020B0604020202020204" pitchFamily="34" charset="0"/>
              <a:buChar char="•"/>
            </a:pPr>
            <a:r>
              <a:rPr lang="en-US" sz="1600" dirty="0"/>
              <a:t>How do you presently use high resolution imagery?</a:t>
            </a:r>
          </a:p>
          <a:p>
            <a:pPr marL="1657350" lvl="3" indent="-285750">
              <a:buFont typeface="Arial" panose="020B0604020202020204" pitchFamily="34" charset="0"/>
              <a:buChar char="•"/>
            </a:pPr>
            <a:r>
              <a:rPr lang="en-US" sz="1600" dirty="0"/>
              <a:t>What resolution do you need to support these and future applications?</a:t>
            </a:r>
          </a:p>
          <a:p>
            <a:pPr marL="1657350" lvl="3" indent="-285750">
              <a:buFont typeface="Arial" panose="020B0604020202020204" pitchFamily="34" charset="0"/>
              <a:buChar char="•"/>
            </a:pPr>
            <a:r>
              <a:rPr lang="en-US" sz="1600" dirty="0"/>
              <a:t>What acquisition cycle do you need?</a:t>
            </a:r>
          </a:p>
          <a:p>
            <a:pPr marL="1657350" lvl="3" indent="-285750">
              <a:buFont typeface="Arial" panose="020B0604020202020204" pitchFamily="34" charset="0"/>
              <a:buChar char="•"/>
            </a:pPr>
            <a:r>
              <a:rPr lang="en-US" sz="1600" dirty="0"/>
              <a:t>Leaf on?  Leaf off?</a:t>
            </a:r>
          </a:p>
          <a:p>
            <a:pPr marL="1657350" lvl="3" indent="-285750">
              <a:buFont typeface="Arial" panose="020B0604020202020204" pitchFamily="34" charset="0"/>
              <a:buChar char="•"/>
            </a:pPr>
            <a:r>
              <a:rPr lang="en-US" sz="1600" dirty="0"/>
              <a:t>...</a:t>
            </a:r>
          </a:p>
          <a:p>
            <a:pPr marL="1200150" lvl="2" indent="-285750">
              <a:buFont typeface="Arial" panose="020B0604020202020204" pitchFamily="34" charset="0"/>
              <a:buChar char="•"/>
            </a:pPr>
            <a:r>
              <a:rPr lang="en-US" sz="2000" dirty="0"/>
              <a:t>Host/distribute on-line questionnaire</a:t>
            </a:r>
          </a:p>
          <a:p>
            <a:pPr marL="1200150" lvl="2" indent="-285750">
              <a:buFont typeface="Arial" panose="020B0604020202020204" pitchFamily="34" charset="0"/>
              <a:buChar char="•"/>
            </a:pPr>
            <a:r>
              <a:rPr lang="en-US" sz="2000" dirty="0"/>
              <a:t>Generate imagery specifications</a:t>
            </a:r>
          </a:p>
          <a:p>
            <a:pPr marL="1200150" lvl="2" indent="-285750">
              <a:buFont typeface="Arial" panose="020B0604020202020204" pitchFamily="34" charset="0"/>
              <a:buChar char="•"/>
            </a:pPr>
            <a:r>
              <a:rPr lang="en-US" sz="2000" dirty="0"/>
              <a:t>Research imagery vendor options</a:t>
            </a:r>
          </a:p>
          <a:p>
            <a:pPr marL="1200150" lvl="2" indent="-285750">
              <a:buFont typeface="Arial" panose="020B0604020202020204" pitchFamily="34" charset="0"/>
              <a:buChar char="•"/>
            </a:pPr>
            <a:r>
              <a:rPr lang="en-US" sz="2000" dirty="0"/>
              <a:t>Develop funding allocation model</a:t>
            </a:r>
          </a:p>
          <a:p>
            <a:pPr marL="1200150" lvl="2" indent="-285750">
              <a:buFont typeface="Arial" panose="020B0604020202020204" pitchFamily="34" charset="0"/>
              <a:buChar char="•"/>
            </a:pPr>
            <a:r>
              <a:rPr lang="en-US" sz="2000" dirty="0"/>
              <a:t>Finalize plan</a:t>
            </a:r>
          </a:p>
        </p:txBody>
      </p:sp>
      <p:pic>
        <p:nvPicPr>
          <p:cNvPr id="4" name="Picture 3">
            <a:extLst>
              <a:ext uri="{FF2B5EF4-FFF2-40B4-BE49-F238E27FC236}">
                <a16:creationId xmlns:a16="http://schemas.microsoft.com/office/drawing/2014/main" id="{41B60D5D-42B9-4A35-9CB0-3FE31813233A}"/>
              </a:ext>
            </a:extLst>
          </p:cNvPr>
          <p:cNvPicPr>
            <a:picLocks noChangeAspect="1"/>
          </p:cNvPicPr>
          <p:nvPr/>
        </p:nvPicPr>
        <p:blipFill>
          <a:blip r:embed="rId5"/>
          <a:stretch>
            <a:fillRect/>
          </a:stretch>
        </p:blipFill>
        <p:spPr>
          <a:xfrm>
            <a:off x="2460506" y="1200625"/>
            <a:ext cx="4092693" cy="5384520"/>
          </a:xfrm>
          <a:prstGeom prst="rect">
            <a:avLst/>
          </a:prstGeom>
        </p:spPr>
      </p:pic>
      <p:grpSp>
        <p:nvGrpSpPr>
          <p:cNvPr id="11" name="Group 10">
            <a:extLst>
              <a:ext uri="{FF2B5EF4-FFF2-40B4-BE49-F238E27FC236}">
                <a16:creationId xmlns:a16="http://schemas.microsoft.com/office/drawing/2014/main" id="{4F1236B9-3F6D-498E-9168-50D8F733F2C5}"/>
              </a:ext>
            </a:extLst>
          </p:cNvPr>
          <p:cNvGrpSpPr/>
          <p:nvPr/>
        </p:nvGrpSpPr>
        <p:grpSpPr>
          <a:xfrm>
            <a:off x="7504903" y="93262"/>
            <a:ext cx="1306389" cy="785876"/>
            <a:chOff x="7504903" y="93262"/>
            <a:chExt cx="1306389" cy="785876"/>
          </a:xfrm>
        </p:grpSpPr>
        <p:pic>
          <p:nvPicPr>
            <p:cNvPr id="12" name="Picture 11">
              <a:extLst>
                <a:ext uri="{FF2B5EF4-FFF2-40B4-BE49-F238E27FC236}">
                  <a16:creationId xmlns:a16="http://schemas.microsoft.com/office/drawing/2014/main" id="{019FF8AE-E35C-496B-923F-BB71950F2D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3" name="Picture 2">
              <a:extLst>
                <a:ext uri="{FF2B5EF4-FFF2-40B4-BE49-F238E27FC236}">
                  <a16:creationId xmlns:a16="http://schemas.microsoft.com/office/drawing/2014/main" id="{805B6188-2AB5-4054-AFDE-96F9D8759F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657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1" y="152400"/>
            <a:ext cx="8991600" cy="761999"/>
          </a:xfrm>
        </p:spPr>
        <p:txBody>
          <a:bodyPr>
            <a:normAutofit/>
          </a:bodyPr>
          <a:lstStyle/>
          <a:p>
            <a:pPr algn="l"/>
            <a:r>
              <a:rPr lang="en-US" sz="2700" dirty="0">
                <a:solidFill>
                  <a:srgbClr val="007D7A"/>
                </a:solidFill>
              </a:rPr>
              <a:t>GIS Coordination:  </a:t>
            </a:r>
            <a:r>
              <a:rPr lang="en-US" sz="3200" dirty="0">
                <a:solidFill>
                  <a:srgbClr val="007D7A"/>
                </a:solidFill>
              </a:rPr>
              <a:t>LIDAR Acquisition</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4F1236B9-3F6D-498E-9168-50D8F733F2C5}"/>
              </a:ext>
            </a:extLst>
          </p:cNvPr>
          <p:cNvGrpSpPr/>
          <p:nvPr/>
        </p:nvGrpSpPr>
        <p:grpSpPr>
          <a:xfrm>
            <a:off x="7504903" y="93262"/>
            <a:ext cx="1306389" cy="785876"/>
            <a:chOff x="7504903" y="93262"/>
            <a:chExt cx="1306389" cy="785876"/>
          </a:xfrm>
        </p:grpSpPr>
        <p:pic>
          <p:nvPicPr>
            <p:cNvPr id="12" name="Picture 11">
              <a:extLst>
                <a:ext uri="{FF2B5EF4-FFF2-40B4-BE49-F238E27FC236}">
                  <a16:creationId xmlns:a16="http://schemas.microsoft.com/office/drawing/2014/main" id="{019FF8AE-E35C-496B-923F-BB71950F2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3" name="Picture 2">
              <a:extLst>
                <a:ext uri="{FF2B5EF4-FFF2-40B4-BE49-F238E27FC236}">
                  <a16:creationId xmlns:a16="http://schemas.microsoft.com/office/drawing/2014/main" id="{805B6188-2AB5-4054-AFDE-96F9D8759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a:extLst>
              <a:ext uri="{FF2B5EF4-FFF2-40B4-BE49-F238E27FC236}">
                <a16:creationId xmlns:a16="http://schemas.microsoft.com/office/drawing/2014/main" id="{9320F945-5ACA-464B-B78D-56CFD5E9D100}"/>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600200" y="1239155"/>
            <a:ext cx="5971508" cy="5237845"/>
          </a:xfrm>
          <a:prstGeom prst="rect">
            <a:avLst/>
          </a:prstGeom>
          <a:noFill/>
          <a:ln>
            <a:noFill/>
          </a:ln>
        </p:spPr>
      </p:pic>
    </p:spTree>
    <p:extLst>
      <p:ext uri="{BB962C8B-B14F-4D97-AF65-F5344CB8AC3E}">
        <p14:creationId xmlns:p14="http://schemas.microsoft.com/office/powerpoint/2010/main" val="1009871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
            <a:ext cx="8804031" cy="990600"/>
          </a:xfrm>
        </p:spPr>
        <p:txBody>
          <a:bodyPr>
            <a:normAutofit/>
          </a:bodyPr>
          <a:lstStyle/>
          <a:p>
            <a:pPr algn="l"/>
            <a:r>
              <a:rPr lang="en-US" sz="3600" dirty="0">
                <a:solidFill>
                  <a:srgbClr val="007D7A"/>
                </a:solidFill>
              </a:rPr>
              <a:t>Thank you …</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1" descr="questions-and-answers.jpg"/>
          <p:cNvPicPr>
            <a:picLocks noChangeAspect="1"/>
          </p:cNvPicPr>
          <p:nvPr/>
        </p:nvPicPr>
        <p:blipFill>
          <a:blip r:embed="rId3"/>
          <a:stretch>
            <a:fillRect/>
          </a:stretch>
        </p:blipFill>
        <p:spPr>
          <a:xfrm>
            <a:off x="1752600" y="1524000"/>
            <a:ext cx="5554976" cy="2514600"/>
          </a:xfrm>
          <a:prstGeom prst="rect">
            <a:avLst/>
          </a:prstGeom>
        </p:spPr>
      </p:pic>
      <p:sp>
        <p:nvSpPr>
          <p:cNvPr id="12" name="TextBox 11"/>
          <p:cNvSpPr txBox="1"/>
          <p:nvPr/>
        </p:nvSpPr>
        <p:spPr>
          <a:xfrm>
            <a:off x="1752600" y="3962400"/>
            <a:ext cx="5105400" cy="2492990"/>
          </a:xfrm>
          <a:prstGeom prst="rect">
            <a:avLst/>
          </a:prstGeom>
          <a:noFill/>
        </p:spPr>
        <p:txBody>
          <a:bodyPr wrap="square" rtlCol="0">
            <a:spAutoFit/>
          </a:bodyPr>
          <a:lstStyle/>
          <a:p>
            <a:endParaRPr lang="en-US" dirty="0"/>
          </a:p>
          <a:p>
            <a:endParaRPr lang="en-US" dirty="0"/>
          </a:p>
          <a:p>
            <a:r>
              <a:rPr lang="en-US" sz="2400" u="sng" dirty="0"/>
              <a:t>Contact Info:</a:t>
            </a:r>
          </a:p>
          <a:p>
            <a:r>
              <a:rPr lang="en-US" sz="2400" dirty="0"/>
              <a:t>	Fay Rubin</a:t>
            </a:r>
          </a:p>
          <a:p>
            <a:r>
              <a:rPr lang="en-US" sz="2400" dirty="0"/>
              <a:t>	Earth Systems Research Center</a:t>
            </a:r>
          </a:p>
          <a:p>
            <a:r>
              <a:rPr lang="en-US" sz="2400" dirty="0"/>
              <a:t>	University of New Hampshire</a:t>
            </a:r>
          </a:p>
          <a:p>
            <a:r>
              <a:rPr lang="en-US" sz="2400" dirty="0"/>
              <a:t>	fay.rubin@unh.edu</a:t>
            </a:r>
          </a:p>
        </p:txBody>
      </p:sp>
      <p:grpSp>
        <p:nvGrpSpPr>
          <p:cNvPr id="13" name="Group 12"/>
          <p:cNvGrpSpPr/>
          <p:nvPr/>
        </p:nvGrpSpPr>
        <p:grpSpPr>
          <a:xfrm>
            <a:off x="0" y="6623304"/>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April 4, 2018</a:t>
              </a:r>
            </a:p>
          </p:txBody>
        </p:sp>
      </p:grpSp>
      <p:grpSp>
        <p:nvGrpSpPr>
          <p:cNvPr id="15" name="Group 14">
            <a:extLst>
              <a:ext uri="{FF2B5EF4-FFF2-40B4-BE49-F238E27FC236}">
                <a16:creationId xmlns:a16="http://schemas.microsoft.com/office/drawing/2014/main" id="{09DFAE30-FD52-47ED-91F4-C8DD6E8F317B}"/>
              </a:ext>
            </a:extLst>
          </p:cNvPr>
          <p:cNvGrpSpPr/>
          <p:nvPr/>
        </p:nvGrpSpPr>
        <p:grpSpPr>
          <a:xfrm>
            <a:off x="7504903" y="93262"/>
            <a:ext cx="1306389" cy="785876"/>
            <a:chOff x="7504903" y="93262"/>
            <a:chExt cx="1306389" cy="785876"/>
          </a:xfrm>
        </p:grpSpPr>
        <p:pic>
          <p:nvPicPr>
            <p:cNvPr id="17" name="Picture 16">
              <a:extLst>
                <a:ext uri="{FF2B5EF4-FFF2-40B4-BE49-F238E27FC236}">
                  <a16:creationId xmlns:a16="http://schemas.microsoft.com/office/drawing/2014/main" id="{2045703D-2704-4E0B-92DE-F6E047EAD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8" name="Picture 2">
              <a:extLst>
                <a:ext uri="{FF2B5EF4-FFF2-40B4-BE49-F238E27FC236}">
                  <a16:creationId xmlns:a16="http://schemas.microsoft.com/office/drawing/2014/main" id="{175FC96C-FFB8-4ACA-98C4-927E99F1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39394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63E26C5-C784-49C4-B9A5-5864FDC24FA6}"/>
              </a:ext>
            </a:extLst>
          </p:cNvPr>
          <p:cNvSpPr>
            <a:spLocks noGrp="1" noChangeArrowheads="1"/>
          </p:cNvSpPr>
          <p:nvPr>
            <p:ph type="title"/>
          </p:nvPr>
        </p:nvSpPr>
        <p:spPr/>
        <p:txBody>
          <a:bodyPr>
            <a:normAutofit fontScale="90000"/>
          </a:bodyPr>
          <a:lstStyle/>
          <a:p>
            <a:pPr eaLnBrk="1" hangingPunct="1"/>
            <a:r>
              <a:rPr lang="en-US" altLang="en-US">
                <a:solidFill>
                  <a:srgbClr val="0070C0"/>
                </a:solidFill>
              </a:rPr>
              <a:t>LIDAR Defined</a:t>
            </a:r>
            <a:br>
              <a:rPr lang="en-US" altLang="en-US">
                <a:solidFill>
                  <a:srgbClr val="0070C0"/>
                </a:solidFill>
              </a:rPr>
            </a:br>
            <a:r>
              <a:rPr lang="en-US" altLang="en-US">
                <a:solidFill>
                  <a:srgbClr val="0070C0"/>
                </a:solidFill>
              </a:rPr>
              <a:t>(</a:t>
            </a:r>
            <a:r>
              <a:rPr lang="en-US" altLang="en-US" u="sng">
                <a:solidFill>
                  <a:srgbClr val="0070C0"/>
                </a:solidFill>
              </a:rPr>
              <a:t>LI</a:t>
            </a:r>
            <a:r>
              <a:rPr lang="en-US" altLang="en-US">
                <a:solidFill>
                  <a:srgbClr val="0070C0"/>
                </a:solidFill>
              </a:rPr>
              <a:t>ght </a:t>
            </a:r>
            <a:r>
              <a:rPr lang="en-US" altLang="en-US" u="sng">
                <a:solidFill>
                  <a:srgbClr val="0070C0"/>
                </a:solidFill>
              </a:rPr>
              <a:t>D</a:t>
            </a:r>
            <a:r>
              <a:rPr lang="en-US" altLang="en-US">
                <a:solidFill>
                  <a:srgbClr val="0070C0"/>
                </a:solidFill>
              </a:rPr>
              <a:t>etection </a:t>
            </a:r>
            <a:r>
              <a:rPr lang="en-US" altLang="en-US" u="sng">
                <a:solidFill>
                  <a:srgbClr val="0070C0"/>
                </a:solidFill>
              </a:rPr>
              <a:t>A</a:t>
            </a:r>
            <a:r>
              <a:rPr lang="en-US" altLang="en-US">
                <a:solidFill>
                  <a:srgbClr val="0070C0"/>
                </a:solidFill>
              </a:rPr>
              <a:t>nd </a:t>
            </a:r>
            <a:r>
              <a:rPr lang="en-US" altLang="en-US" u="sng">
                <a:solidFill>
                  <a:srgbClr val="0070C0"/>
                </a:solidFill>
              </a:rPr>
              <a:t>R</a:t>
            </a:r>
            <a:r>
              <a:rPr lang="en-US" altLang="en-US">
                <a:solidFill>
                  <a:srgbClr val="0070C0"/>
                </a:solidFill>
              </a:rPr>
              <a:t>anging)</a:t>
            </a:r>
          </a:p>
        </p:txBody>
      </p:sp>
      <p:sp>
        <p:nvSpPr>
          <p:cNvPr id="5123" name="Date Placeholder 2">
            <a:extLst>
              <a:ext uri="{FF2B5EF4-FFF2-40B4-BE49-F238E27FC236}">
                <a16:creationId xmlns:a16="http://schemas.microsoft.com/office/drawing/2014/main" id="{80BBD0E7-A350-4CA7-825A-8164794838C4}"/>
              </a:ext>
            </a:extLst>
          </p:cNvPr>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June 9, 2016</a:t>
            </a:r>
          </a:p>
        </p:txBody>
      </p:sp>
      <p:sp>
        <p:nvSpPr>
          <p:cNvPr id="5124" name="Footer Placeholder 3">
            <a:extLst>
              <a:ext uri="{FF2B5EF4-FFF2-40B4-BE49-F238E27FC236}">
                <a16:creationId xmlns:a16="http://schemas.microsoft.com/office/drawing/2014/main" id="{C772B90F-77F5-45A1-A25C-7C1DE1D9CC52}"/>
              </a:ext>
            </a:extLst>
          </p:cNvPr>
          <p:cNvSpPr>
            <a:spLocks noGrp="1"/>
          </p:cNvSpPr>
          <p:nvPr>
            <p:ph type="ftr" sz="quarter" idx="1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NH Emergency Preparedness Conference</a:t>
            </a:r>
          </a:p>
        </p:txBody>
      </p:sp>
      <p:sp>
        <p:nvSpPr>
          <p:cNvPr id="5125" name="Slide Number Placeholder 4">
            <a:extLst>
              <a:ext uri="{FF2B5EF4-FFF2-40B4-BE49-F238E27FC236}">
                <a16:creationId xmlns:a16="http://schemas.microsoft.com/office/drawing/2014/main" id="{0D94D763-D07D-431D-A878-06859112777F}"/>
              </a:ext>
            </a:extLst>
          </p:cNvPr>
          <p:cNvSpPr>
            <a:spLocks noGrp="1"/>
          </p:cNvSpPr>
          <p:nvPr>
            <p:ph type="sldNum" sz="quarter" idx="12"/>
          </p:nvPr>
        </p:nvSpPr>
        <p:spPr>
          <a:xfrm>
            <a:off x="6591300" y="6340475"/>
            <a:ext cx="2133600" cy="45720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33B5EE-6D52-4FC9-9FA2-CF16521E93B8}" type="slidenum">
              <a:rPr lang="en-US" altLang="en-US"/>
              <a:pPr/>
              <a:t>39</a:t>
            </a:fld>
            <a:endParaRPr lang="en-US" altLang="en-US"/>
          </a:p>
        </p:txBody>
      </p:sp>
      <p:pic>
        <p:nvPicPr>
          <p:cNvPr id="8198" name="Picture 1">
            <a:extLst>
              <a:ext uri="{FF2B5EF4-FFF2-40B4-BE49-F238E27FC236}">
                <a16:creationId xmlns:a16="http://schemas.microsoft.com/office/drawing/2014/main" id="{44DC512F-1B7F-411E-9B82-B13B5C14A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536700"/>
            <a:ext cx="59055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0">
            <a:extLst>
              <a:ext uri="{FF2B5EF4-FFF2-40B4-BE49-F238E27FC236}">
                <a16:creationId xmlns:a16="http://schemas.microsoft.com/office/drawing/2014/main" id="{7C077DA9-9BE8-4239-B063-EF0F9D1095EA}"/>
              </a:ext>
            </a:extLst>
          </p:cNvPr>
          <p:cNvSpPr txBox="1">
            <a:spLocks noChangeArrowheads="1"/>
          </p:cNvSpPr>
          <p:nvPr/>
        </p:nvSpPr>
        <p:spPr bwMode="auto">
          <a:xfrm>
            <a:off x="4881563" y="5926138"/>
            <a:ext cx="2128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t>Source:  US Geological Survey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3600" dirty="0">
                <a:solidFill>
                  <a:srgbClr val="007D7A"/>
                </a:solidFill>
              </a:rPr>
              <a:t>Current/Recent Projects (partial list)</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0" y="65882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5" name="Rectangle 4">
            <a:extLst>
              <a:ext uri="{FF2B5EF4-FFF2-40B4-BE49-F238E27FC236}">
                <a16:creationId xmlns:a16="http://schemas.microsoft.com/office/drawing/2014/main" id="{19459A20-D62D-46F0-B054-B40DC8BC0C13}"/>
              </a:ext>
            </a:extLst>
          </p:cNvPr>
          <p:cNvSpPr/>
          <p:nvPr/>
        </p:nvSpPr>
        <p:spPr>
          <a:xfrm>
            <a:off x="228600" y="1290264"/>
            <a:ext cx="8534400" cy="4939814"/>
          </a:xfrm>
          <a:prstGeom prst="rect">
            <a:avLst/>
          </a:prstGeom>
        </p:spPr>
        <p:txBody>
          <a:bodyPr wrap="square">
            <a:spAutoFit/>
          </a:bodyPr>
          <a:lstStyle/>
          <a:p>
            <a:pPr marL="800100" lvl="1" indent="-342900">
              <a:buBlip>
                <a:blip r:embed="rId3"/>
              </a:buBlip>
            </a:pPr>
            <a:r>
              <a:rPr lang="en-US" sz="1500" dirty="0"/>
              <a:t>Core GRANIT Clearinghouse Activities (OSI, NHDOT, NHDES, Fish &amp; Game, DNCR)</a:t>
            </a:r>
          </a:p>
          <a:p>
            <a:pPr lvl="1"/>
            <a:endParaRPr lang="en-US" sz="1500" dirty="0"/>
          </a:p>
          <a:p>
            <a:pPr marL="800100" lvl="1" indent="-342900">
              <a:buBlip>
                <a:blip r:embed="rId3"/>
              </a:buBlip>
            </a:pPr>
            <a:r>
              <a:rPr lang="en-US" sz="1500" dirty="0"/>
              <a:t>Cooperating Technical Partner -  </a:t>
            </a:r>
            <a:r>
              <a:rPr lang="en-US" sz="1500" dirty="0">
                <a:highlight>
                  <a:srgbClr val="C0C0C0"/>
                </a:highlight>
              </a:rPr>
              <a:t>Floodplain </a:t>
            </a:r>
            <a:r>
              <a:rPr lang="en-US" sz="1500" dirty="0"/>
              <a:t>Mapping in Coastal NH (FEMA)</a:t>
            </a:r>
          </a:p>
          <a:p>
            <a:pPr lvl="1"/>
            <a:endParaRPr lang="en-US" sz="1500" dirty="0"/>
          </a:p>
          <a:p>
            <a:pPr marL="800100" lvl="1" indent="-342900">
              <a:buBlip>
                <a:blip r:embed="rId3"/>
              </a:buBlip>
            </a:pPr>
            <a:r>
              <a:rPr lang="en-US" sz="1500" dirty="0">
                <a:highlight>
                  <a:srgbClr val="C0C0C0"/>
                </a:highlight>
              </a:rPr>
              <a:t>Broadband</a:t>
            </a:r>
            <a:r>
              <a:rPr lang="en-US" sz="1500" dirty="0"/>
              <a:t> Availability in Northern New Hampshire (NBRC)</a:t>
            </a:r>
          </a:p>
          <a:p>
            <a:pPr lvl="1"/>
            <a:endParaRPr lang="en-US" sz="1500" dirty="0"/>
          </a:p>
          <a:p>
            <a:pPr marL="800100" lvl="1" indent="-342900">
              <a:buBlip>
                <a:blip r:embed="rId3"/>
              </a:buBlip>
            </a:pPr>
            <a:r>
              <a:rPr lang="en-US" sz="1500" dirty="0"/>
              <a:t>PTAPP - </a:t>
            </a:r>
            <a:r>
              <a:rPr lang="en-US" sz="1500" dirty="0">
                <a:highlight>
                  <a:srgbClr val="C0C0C0"/>
                </a:highlight>
              </a:rPr>
              <a:t>Pollution</a:t>
            </a:r>
            <a:r>
              <a:rPr lang="en-US" sz="1500" dirty="0"/>
              <a:t> Tracking and Accounting Program (NHDES)</a:t>
            </a:r>
          </a:p>
          <a:p>
            <a:pPr lvl="1"/>
            <a:endParaRPr lang="en-US" sz="1500" dirty="0"/>
          </a:p>
          <a:p>
            <a:pPr marL="800100" lvl="1" indent="-342900">
              <a:buBlip>
                <a:blip r:embed="rId3"/>
              </a:buBlip>
            </a:pPr>
            <a:r>
              <a:rPr lang="en-US" sz="1500" dirty="0"/>
              <a:t>Landscape Scale Assessment of NERRS </a:t>
            </a:r>
            <a:r>
              <a:rPr lang="en-US" sz="1500" dirty="0">
                <a:highlight>
                  <a:srgbClr val="C0C0C0"/>
                </a:highlight>
              </a:rPr>
              <a:t>Marsh Resilience </a:t>
            </a:r>
            <a:r>
              <a:rPr lang="en-US" sz="1500" dirty="0"/>
              <a:t>(NOAA)</a:t>
            </a:r>
          </a:p>
          <a:p>
            <a:pPr lvl="1"/>
            <a:endParaRPr lang="en-US" sz="1500" dirty="0"/>
          </a:p>
          <a:p>
            <a:pPr marL="800100" lvl="1" indent="-342900">
              <a:buBlip>
                <a:blip r:embed="rId3"/>
              </a:buBlip>
            </a:pPr>
            <a:r>
              <a:rPr lang="en-US" sz="1500" dirty="0"/>
              <a:t>“Dirt to Trees to </a:t>
            </a:r>
            <a:r>
              <a:rPr lang="en-US" sz="1500" dirty="0">
                <a:highlight>
                  <a:srgbClr val="C0C0C0"/>
                </a:highlight>
              </a:rPr>
              <a:t>Wildlife</a:t>
            </a:r>
            <a:r>
              <a:rPr lang="en-US" sz="1500" dirty="0"/>
              <a:t>” Tool (Town of Randolph, USDA)</a:t>
            </a:r>
          </a:p>
          <a:p>
            <a:pPr lvl="1"/>
            <a:endParaRPr lang="en-US" sz="1500" dirty="0"/>
          </a:p>
          <a:p>
            <a:pPr marL="800100" lvl="1" indent="-342900">
              <a:buBlip>
                <a:blip r:embed="rId3"/>
              </a:buBlip>
            </a:pPr>
            <a:r>
              <a:rPr lang="en-US" sz="1500" dirty="0"/>
              <a:t>Data Life Cycle Analysis (NHDES)</a:t>
            </a:r>
          </a:p>
          <a:p>
            <a:pPr lvl="1"/>
            <a:endParaRPr lang="en-US" sz="1500" dirty="0"/>
          </a:p>
          <a:p>
            <a:pPr marL="800100" lvl="1" indent="-342900">
              <a:buBlip>
                <a:blip r:embed="rId3"/>
              </a:buBlip>
            </a:pPr>
            <a:r>
              <a:rPr lang="en-US" sz="1500" dirty="0"/>
              <a:t>Estimating Economic Vulnerability to </a:t>
            </a:r>
            <a:r>
              <a:rPr lang="en-US" sz="1500" dirty="0">
                <a:highlight>
                  <a:srgbClr val="C0C0C0"/>
                </a:highlight>
              </a:rPr>
              <a:t>Climate Change </a:t>
            </a:r>
            <a:r>
              <a:rPr lang="en-US" sz="1500" dirty="0"/>
              <a:t>(Hubbard Foundation)</a:t>
            </a:r>
          </a:p>
          <a:p>
            <a:pPr lvl="1"/>
            <a:endParaRPr lang="en-US" sz="1500" dirty="0"/>
          </a:p>
          <a:p>
            <a:pPr marL="800100" lvl="1" indent="-342900">
              <a:buBlip>
                <a:blip r:embed="rId3"/>
              </a:buBlip>
            </a:pPr>
            <a:r>
              <a:rPr lang="en-US" sz="1500" dirty="0">
                <a:highlight>
                  <a:srgbClr val="C0C0C0"/>
                </a:highlight>
              </a:rPr>
              <a:t>Stone Walls </a:t>
            </a:r>
            <a:r>
              <a:rPr lang="en-US" sz="1500" dirty="0"/>
              <a:t>Initiative (NH Charitable Foundation, NHDES)</a:t>
            </a:r>
          </a:p>
          <a:p>
            <a:pPr lvl="1"/>
            <a:endParaRPr lang="en-US" sz="1500" dirty="0"/>
          </a:p>
          <a:p>
            <a:pPr marL="800100" lvl="1" indent="-342900">
              <a:buBlip>
                <a:blip r:embed="rId3"/>
              </a:buBlip>
            </a:pPr>
            <a:r>
              <a:rPr lang="en-US" sz="1500" dirty="0">
                <a:highlight>
                  <a:srgbClr val="C0C0C0"/>
                </a:highlight>
              </a:rPr>
              <a:t>Imagery Needs </a:t>
            </a:r>
            <a:r>
              <a:rPr lang="en-US" sz="1500" dirty="0"/>
              <a:t>Assessment (NHDOIT/NHDOT)</a:t>
            </a:r>
          </a:p>
          <a:p>
            <a:pPr lvl="1"/>
            <a:endParaRPr lang="en-US" sz="1500" dirty="0"/>
          </a:p>
          <a:p>
            <a:pPr marL="800100" lvl="1" indent="-342900">
              <a:buBlip>
                <a:blip r:embed="rId3"/>
              </a:buBlip>
            </a:pPr>
            <a:r>
              <a:rPr lang="en-US" sz="1500" dirty="0"/>
              <a:t>Agency Map Viewer Pilot Project (NHDOIT/NHDOT)</a:t>
            </a:r>
          </a:p>
        </p:txBody>
      </p:sp>
      <p:grpSp>
        <p:nvGrpSpPr>
          <p:cNvPr id="12" name="Group 11">
            <a:extLst>
              <a:ext uri="{FF2B5EF4-FFF2-40B4-BE49-F238E27FC236}">
                <a16:creationId xmlns:a16="http://schemas.microsoft.com/office/drawing/2014/main" id="{957985CA-EC80-405C-B92C-E982B629BC4E}"/>
              </a:ext>
            </a:extLst>
          </p:cNvPr>
          <p:cNvGrpSpPr/>
          <p:nvPr/>
        </p:nvGrpSpPr>
        <p:grpSpPr>
          <a:xfrm>
            <a:off x="7504903" y="93262"/>
            <a:ext cx="1306389" cy="785876"/>
            <a:chOff x="7504903" y="93262"/>
            <a:chExt cx="1306389" cy="785876"/>
          </a:xfrm>
        </p:grpSpPr>
        <p:pic>
          <p:nvPicPr>
            <p:cNvPr id="15" name="Picture 14">
              <a:extLst>
                <a:ext uri="{FF2B5EF4-FFF2-40B4-BE49-F238E27FC236}">
                  <a16:creationId xmlns:a16="http://schemas.microsoft.com/office/drawing/2014/main" id="{E1AE9A9A-D731-4965-A2F7-77B1EA51A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7" name="Picture 2">
              <a:extLst>
                <a:ext uri="{FF2B5EF4-FFF2-40B4-BE49-F238E27FC236}">
                  <a16:creationId xmlns:a16="http://schemas.microsoft.com/office/drawing/2014/main" id="{2596C615-66F1-46B2-8E2C-6B4C119E9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71304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7712814-5616-41B0-92F7-23155F3368F0}"/>
              </a:ext>
            </a:extLst>
          </p:cNvPr>
          <p:cNvSpPr>
            <a:spLocks noGrp="1" noChangeArrowheads="1"/>
          </p:cNvSpPr>
          <p:nvPr>
            <p:ph type="title"/>
          </p:nvPr>
        </p:nvSpPr>
        <p:spPr>
          <a:xfrm>
            <a:off x="304800" y="238125"/>
            <a:ext cx="3657600" cy="1971675"/>
          </a:xfrm>
        </p:spPr>
        <p:txBody>
          <a:bodyPr/>
          <a:lstStyle/>
          <a:p>
            <a:pPr eaLnBrk="1" hangingPunct="1"/>
            <a:r>
              <a:rPr lang="en-US" altLang="en-US" sz="3200">
                <a:solidFill>
                  <a:srgbClr val="0070C0"/>
                </a:solidFill>
              </a:rPr>
              <a:t>LIDAR </a:t>
            </a:r>
            <a:br>
              <a:rPr lang="en-US" altLang="en-US" sz="3200">
                <a:solidFill>
                  <a:srgbClr val="0070C0"/>
                </a:solidFill>
              </a:rPr>
            </a:br>
            <a:r>
              <a:rPr lang="en-US" altLang="en-US" sz="3200">
                <a:solidFill>
                  <a:srgbClr val="0070C0"/>
                </a:solidFill>
              </a:rPr>
              <a:t>System</a:t>
            </a:r>
            <a:br>
              <a:rPr lang="en-US" altLang="en-US" sz="3200">
                <a:solidFill>
                  <a:srgbClr val="0070C0"/>
                </a:solidFill>
              </a:rPr>
            </a:br>
            <a:r>
              <a:rPr lang="en-US" altLang="en-US" sz="3200">
                <a:solidFill>
                  <a:srgbClr val="0070C0"/>
                </a:solidFill>
              </a:rPr>
              <a:t>Components </a:t>
            </a:r>
          </a:p>
        </p:txBody>
      </p:sp>
      <p:sp>
        <p:nvSpPr>
          <p:cNvPr id="8195" name="Date Placeholder 1">
            <a:extLst>
              <a:ext uri="{FF2B5EF4-FFF2-40B4-BE49-F238E27FC236}">
                <a16:creationId xmlns:a16="http://schemas.microsoft.com/office/drawing/2014/main" id="{28AD4AEF-6063-4D30-B833-C2CA8AC267FC}"/>
              </a:ext>
            </a:extLst>
          </p:cNvPr>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June 9, 2016</a:t>
            </a:r>
          </a:p>
        </p:txBody>
      </p:sp>
      <p:sp>
        <p:nvSpPr>
          <p:cNvPr id="8196" name="Footer Placeholder 2">
            <a:extLst>
              <a:ext uri="{FF2B5EF4-FFF2-40B4-BE49-F238E27FC236}">
                <a16:creationId xmlns:a16="http://schemas.microsoft.com/office/drawing/2014/main" id="{ABAB8371-6B53-46BA-8894-45DD4BBBB67E}"/>
              </a:ext>
            </a:extLst>
          </p:cNvPr>
          <p:cNvSpPr>
            <a:spLocks noGrp="1"/>
          </p:cNvSpPr>
          <p:nvPr>
            <p:ph type="ftr" sz="quarter" idx="1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NH Emergency Preparedness Conference</a:t>
            </a:r>
          </a:p>
        </p:txBody>
      </p:sp>
      <p:sp>
        <p:nvSpPr>
          <p:cNvPr id="8197" name="Slide Number Placeholder 3">
            <a:extLst>
              <a:ext uri="{FF2B5EF4-FFF2-40B4-BE49-F238E27FC236}">
                <a16:creationId xmlns:a16="http://schemas.microsoft.com/office/drawing/2014/main" id="{6F9FF6B0-5E87-473A-9CB3-62BEC958257E}"/>
              </a:ext>
            </a:extLst>
          </p:cNvPr>
          <p:cNvSpPr>
            <a:spLocks noGrp="1"/>
          </p:cNvSpPr>
          <p:nvPr>
            <p:ph type="sldNum" sz="quarter" idx="12"/>
          </p:nvPr>
        </p:nvSpPr>
        <p:spPr>
          <a:xfrm>
            <a:off x="6711950" y="6248400"/>
            <a:ext cx="2133600" cy="45720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8C1221-83A3-457F-907F-E7375399AC4E}" type="slidenum">
              <a:rPr lang="en-US" altLang="en-US"/>
              <a:pPr/>
              <a:t>40</a:t>
            </a:fld>
            <a:endParaRPr lang="en-US" altLang="en-US"/>
          </a:p>
        </p:txBody>
      </p:sp>
      <p:sp>
        <p:nvSpPr>
          <p:cNvPr id="8198" name="TextBox 12">
            <a:extLst>
              <a:ext uri="{FF2B5EF4-FFF2-40B4-BE49-F238E27FC236}">
                <a16:creationId xmlns:a16="http://schemas.microsoft.com/office/drawing/2014/main" id="{1C580FEB-0B37-4954-BFEC-785FEB48EDDF}"/>
              </a:ext>
            </a:extLst>
          </p:cNvPr>
          <p:cNvSpPr txBox="1">
            <a:spLocks noChangeArrowheads="1"/>
          </p:cNvSpPr>
          <p:nvPr/>
        </p:nvSpPr>
        <p:spPr bwMode="auto">
          <a:xfrm>
            <a:off x="6781800" y="5943600"/>
            <a:ext cx="11477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t>Source:  USGS</a:t>
            </a:r>
          </a:p>
        </p:txBody>
      </p:sp>
      <p:sp>
        <p:nvSpPr>
          <p:cNvPr id="5" name="TextBox 4">
            <a:extLst>
              <a:ext uri="{FF2B5EF4-FFF2-40B4-BE49-F238E27FC236}">
                <a16:creationId xmlns:a16="http://schemas.microsoft.com/office/drawing/2014/main" id="{7A0118BF-C9F4-415E-A652-9A32435E998C}"/>
              </a:ext>
            </a:extLst>
          </p:cNvPr>
          <p:cNvSpPr txBox="1"/>
          <p:nvPr/>
        </p:nvSpPr>
        <p:spPr>
          <a:xfrm>
            <a:off x="6019800" y="3160713"/>
            <a:ext cx="504825" cy="323850"/>
          </a:xfrm>
          <a:prstGeom prst="rect">
            <a:avLst/>
          </a:prstGeom>
          <a:noFill/>
        </p:spPr>
        <p:txBody>
          <a:bodyPr wrap="none">
            <a:spAutoFit/>
          </a:bodyPr>
          <a:lstStyle/>
          <a:p>
            <a:pPr>
              <a:defRPr/>
            </a:pPr>
            <a:r>
              <a:rPr lang="en-US" sz="1500" dirty="0">
                <a:solidFill>
                  <a:schemeClr val="bg1">
                    <a:lumMod val="95000"/>
                  </a:schemeClr>
                </a:solidFill>
              </a:rPr>
              <a:t>INS</a:t>
            </a:r>
          </a:p>
        </p:txBody>
      </p:sp>
      <p:pic>
        <p:nvPicPr>
          <p:cNvPr id="8200" name="Picture 6">
            <a:extLst>
              <a:ext uri="{FF2B5EF4-FFF2-40B4-BE49-F238E27FC236}">
                <a16:creationId xmlns:a16="http://schemas.microsoft.com/office/drawing/2014/main" id="{E10E8471-6677-4E33-BF50-09654DD95D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90525"/>
            <a:ext cx="4826000" cy="5476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363D43A1-718C-4206-A09B-29410310D1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741613"/>
            <a:ext cx="3954463" cy="116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424646D8-761D-45B9-92C8-F5718FDF8186}"/>
              </a:ext>
            </a:extLst>
          </p:cNvPr>
          <p:cNvSpPr/>
          <p:nvPr/>
        </p:nvSpPr>
        <p:spPr>
          <a:xfrm>
            <a:off x="5834063" y="1768475"/>
            <a:ext cx="1404937" cy="990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05C1954A-3909-434E-A017-3940E18875CA}"/>
              </a:ext>
            </a:extLst>
          </p:cNvPr>
          <p:cNvSpPr/>
          <p:nvPr/>
        </p:nvSpPr>
        <p:spPr>
          <a:xfrm>
            <a:off x="6096000" y="3733800"/>
            <a:ext cx="2022475" cy="74136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84367E-B0E5-4D14-A11F-3454CA9BEAF5}"/>
              </a:ext>
            </a:extLst>
          </p:cNvPr>
          <p:cNvSpPr txBox="1"/>
          <p:nvPr/>
        </p:nvSpPr>
        <p:spPr>
          <a:xfrm>
            <a:off x="1147864" y="97276"/>
            <a:ext cx="5165388" cy="4893647"/>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1200" dirty="0"/>
              <a:t>GRANIT History/Overview</a:t>
            </a:r>
          </a:p>
          <a:p>
            <a:pPr marL="285750" indent="-285750">
              <a:buFont typeface="Arial" panose="020B0604020202020204" pitchFamily="34" charset="0"/>
              <a:buChar char="•"/>
            </a:pPr>
            <a:r>
              <a:rPr lang="en-US" sz="1200" dirty="0"/>
              <a:t>Data Development/Hosting: - see GRANITPOverview_February6_2017.pptx</a:t>
            </a:r>
          </a:p>
          <a:p>
            <a:pPr marL="742950" lvl="1" indent="-285750">
              <a:buFont typeface="Arial" panose="020B0604020202020204" pitchFamily="34" charset="0"/>
              <a:buChar char="•"/>
            </a:pPr>
            <a:r>
              <a:rPr lang="en-US" sz="1200" dirty="0"/>
              <a:t>Conservation Lands</a:t>
            </a:r>
          </a:p>
          <a:p>
            <a:pPr marL="742950" lvl="1" indent="-285750">
              <a:buFont typeface="Arial" panose="020B0604020202020204" pitchFamily="34" charset="0"/>
              <a:buChar char="•"/>
            </a:pPr>
            <a:r>
              <a:rPr lang="en-US" sz="1200" dirty="0"/>
              <a:t>Floodplains</a:t>
            </a:r>
          </a:p>
          <a:p>
            <a:pPr marL="742950" lvl="1" indent="-285750">
              <a:buFont typeface="Arial" panose="020B0604020202020204" pitchFamily="34" charset="0"/>
              <a:buChar char="•"/>
            </a:pPr>
            <a:r>
              <a:rPr lang="en-US" sz="1200" dirty="0"/>
              <a:t>Impervious surfaces – show </a:t>
            </a:r>
            <a:r>
              <a:rPr lang="en-US" sz="1200" dirty="0" err="1"/>
              <a:t>Burack</a:t>
            </a:r>
            <a:r>
              <a:rPr lang="en-US" sz="1200" dirty="0"/>
              <a:t> slide</a:t>
            </a:r>
          </a:p>
          <a:p>
            <a:pPr marL="742950" lvl="1" indent="-285750">
              <a:buFont typeface="Arial" panose="020B0604020202020204" pitchFamily="34" charset="0"/>
              <a:buChar char="•"/>
            </a:pPr>
            <a:r>
              <a:rPr lang="en-US" sz="1200" dirty="0"/>
              <a:t>SLR</a:t>
            </a:r>
          </a:p>
          <a:p>
            <a:pPr marL="742950" lvl="1" indent="-285750">
              <a:buFont typeface="Arial" panose="020B0604020202020204" pitchFamily="34" charset="0"/>
              <a:buChar char="•"/>
            </a:pPr>
            <a:r>
              <a:rPr lang="en-US" sz="1200" dirty="0"/>
              <a:t>Contours</a:t>
            </a:r>
          </a:p>
          <a:p>
            <a:pPr marL="742950" lvl="1" indent="-285750">
              <a:buFont typeface="Arial" panose="020B0604020202020204" pitchFamily="34" charset="0"/>
              <a:buChar char="•"/>
            </a:pPr>
            <a:r>
              <a:rPr lang="en-US" sz="1200" dirty="0"/>
              <a:t>LC/LU</a:t>
            </a:r>
          </a:p>
          <a:p>
            <a:pPr marL="742950" lvl="1" indent="-285750">
              <a:buFont typeface="Arial" panose="020B0604020202020204" pitchFamily="34" charset="0"/>
              <a:buChar char="•"/>
            </a:pPr>
            <a:r>
              <a:rPr lang="en-US" sz="1200" dirty="0"/>
              <a:t>Surficial Geology</a:t>
            </a:r>
          </a:p>
          <a:p>
            <a:pPr marL="742950" lvl="1" indent="-285750">
              <a:buFont typeface="Arial" panose="020B0604020202020204" pitchFamily="34" charset="0"/>
              <a:buChar char="•"/>
            </a:pPr>
            <a:r>
              <a:rPr lang="en-US" sz="1200" dirty="0"/>
              <a:t>Imagery – </a:t>
            </a:r>
            <a:r>
              <a:rPr lang="en-US" sz="1200" dirty="0" err="1"/>
              <a:t>orthos</a:t>
            </a:r>
            <a:r>
              <a:rPr lang="en-US" sz="1200" dirty="0"/>
              <a:t>/LIDAR</a:t>
            </a:r>
          </a:p>
          <a:p>
            <a:pPr marL="742950" lvl="1" indent="-285750">
              <a:buFont typeface="Arial" panose="020B0604020202020204" pitchFamily="34" charset="0"/>
              <a:buChar char="•"/>
            </a:pPr>
            <a:r>
              <a:rPr lang="en-US" sz="1200" dirty="0"/>
              <a:t>Hosting:</a:t>
            </a:r>
          </a:p>
          <a:p>
            <a:pPr marL="1200150" lvl="2" indent="-285750">
              <a:buFont typeface="Arial" panose="020B0604020202020204" pitchFamily="34" charset="0"/>
              <a:buChar char="•"/>
            </a:pPr>
            <a:r>
              <a:rPr lang="en-US" sz="1200" dirty="0"/>
              <a:t>DRA -Parcels</a:t>
            </a:r>
          </a:p>
          <a:p>
            <a:pPr marL="1200150" lvl="2" indent="-285750">
              <a:buFont typeface="Arial" panose="020B0604020202020204" pitchFamily="34" charset="0"/>
              <a:buChar char="•"/>
            </a:pPr>
            <a:r>
              <a:rPr lang="en-US" sz="1200" dirty="0"/>
              <a:t>DOT - Transportation Layers</a:t>
            </a:r>
          </a:p>
          <a:p>
            <a:pPr marL="1200150" lvl="2" indent="-285750">
              <a:buFont typeface="Arial" panose="020B0604020202020204" pitchFamily="34" charset="0"/>
              <a:buChar char="•"/>
            </a:pPr>
            <a:r>
              <a:rPr lang="en-US" sz="1200" dirty="0"/>
              <a:t>F&amp;G - Wildlife Action Plan</a:t>
            </a:r>
          </a:p>
          <a:p>
            <a:pPr marL="1200150" lvl="2" indent="-285750">
              <a:buFont typeface="Arial" panose="020B0604020202020204" pitchFamily="34" charset="0"/>
              <a:buChar char="•"/>
            </a:pPr>
            <a:r>
              <a:rPr lang="en-US" sz="1200" dirty="0"/>
              <a:t>DES – </a:t>
            </a:r>
            <a:r>
              <a:rPr lang="en-US" sz="1200" dirty="0" err="1"/>
              <a:t>NWIplus</a:t>
            </a:r>
            <a:r>
              <a:rPr lang="en-US" sz="1200" dirty="0"/>
              <a:t>, Dams, etc.</a:t>
            </a:r>
          </a:p>
          <a:p>
            <a:pPr marL="285750" indent="-285750">
              <a:buFont typeface="Arial" panose="020B0604020202020204" pitchFamily="34" charset="0"/>
              <a:buChar char="•"/>
            </a:pPr>
            <a:r>
              <a:rPr lang="en-US" sz="1200" dirty="0"/>
              <a:t>Data Stream buffer characterization - N:\d-buffer\d-maps or see story map</a:t>
            </a:r>
          </a:p>
          <a:p>
            <a:pPr marL="742950" lvl="1" indent="-285750">
              <a:buFont typeface="Arial" panose="020B0604020202020204" pitchFamily="34" charset="0"/>
              <a:buChar char="•"/>
            </a:pPr>
            <a:r>
              <a:rPr lang="en-US" sz="1200" dirty="0"/>
              <a:t>PTAPP and Hot Spot Analysis – Powwow River</a:t>
            </a:r>
          </a:p>
          <a:p>
            <a:pPr marL="742950" lvl="1" indent="-285750">
              <a:buFont typeface="Arial" panose="020B0604020202020204" pitchFamily="34" charset="0"/>
              <a:buChar char="•"/>
            </a:pPr>
            <a:r>
              <a:rPr lang="en-US" sz="1200" dirty="0"/>
              <a:t>SLR Vulnerability Analysis – see Story Map analysis; </a:t>
            </a:r>
            <a:r>
              <a:rPr lang="en-US" sz="1200" dirty="0" err="1"/>
              <a:t>Crise</a:t>
            </a:r>
            <a:r>
              <a:rPr lang="en-US" sz="1200" dirty="0"/>
              <a:t>, including culvert assessments for Tom B</a:t>
            </a:r>
          </a:p>
          <a:p>
            <a:pPr marL="742950" lvl="1" indent="-285750">
              <a:buFont typeface="Arial" panose="020B0604020202020204" pitchFamily="34" charset="0"/>
              <a:buChar char="•"/>
            </a:pPr>
            <a:r>
              <a:rPr lang="en-US" sz="1200" dirty="0"/>
              <a:t>DTW (make point that it “crosses” into online mapping tools)</a:t>
            </a:r>
          </a:p>
          <a:p>
            <a:pPr marL="742950" lvl="1" indent="-285750">
              <a:buFont typeface="Arial" panose="020B0604020202020204" pitchFamily="34" charset="0"/>
              <a:buChar char="•"/>
            </a:pPr>
            <a:r>
              <a:rPr lang="en-US" sz="1200" dirty="0"/>
              <a:t>Broadband – show table of results</a:t>
            </a:r>
          </a:p>
          <a:p>
            <a:pPr marL="742950" lvl="1" indent="-285750">
              <a:buFont typeface="Arial" panose="020B0604020202020204" pitchFamily="34" charset="0"/>
              <a:buChar char="•"/>
            </a:pPr>
            <a:r>
              <a:rPr lang="en-US" sz="1200" dirty="0"/>
              <a:t>Natural Services Network - D:\NaturalServicesNetwork</a:t>
            </a:r>
          </a:p>
          <a:p>
            <a:pPr marL="742950" lvl="1" indent="-285750">
              <a:buFont typeface="Arial" panose="020B0604020202020204" pitchFamily="34" charset="0"/>
              <a:buChar char="•"/>
            </a:pPr>
            <a:r>
              <a:rPr lang="en-US" sz="1200" dirty="0"/>
              <a:t>Lamprey River Work – D:\FloodplainClimateChange</a:t>
            </a:r>
          </a:p>
          <a:p>
            <a:endParaRPr lang="en-US" dirty="0"/>
          </a:p>
        </p:txBody>
      </p:sp>
    </p:spTree>
    <p:extLst>
      <p:ext uri="{BB962C8B-B14F-4D97-AF65-F5344CB8AC3E}">
        <p14:creationId xmlns:p14="http://schemas.microsoft.com/office/powerpoint/2010/main" val="3045771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0AA4B5-8DC9-4724-BF80-B6BE142436AA}"/>
              </a:ext>
            </a:extLst>
          </p:cNvPr>
          <p:cNvSpPr txBox="1"/>
          <p:nvPr/>
        </p:nvSpPr>
        <p:spPr>
          <a:xfrm>
            <a:off x="1147864" y="97276"/>
            <a:ext cx="5165388" cy="4616648"/>
          </a:xfrm>
          <a:prstGeom prst="rect">
            <a:avLst/>
          </a:prstGeom>
          <a:noFill/>
        </p:spPr>
        <p:txBody>
          <a:bodyPr wrap="square" rtlCol="0">
            <a:spAutoFit/>
          </a:bodyPr>
          <a:lstStyle/>
          <a:p>
            <a:pPr marL="285750" indent="-285750">
              <a:buFont typeface="Arial" panose="020B0604020202020204" pitchFamily="34" charset="0"/>
              <a:buChar char="•"/>
            </a:pPr>
            <a:r>
              <a:rPr lang="en-US" sz="1200" dirty="0"/>
              <a:t>Data Access:</a:t>
            </a:r>
          </a:p>
          <a:p>
            <a:pPr marL="742950" lvl="1" indent="-285750">
              <a:buFont typeface="Arial" panose="020B0604020202020204" pitchFamily="34" charset="0"/>
              <a:buChar char="•"/>
            </a:pPr>
            <a:r>
              <a:rPr lang="en-US" sz="1200" dirty="0"/>
              <a:t>Portal</a:t>
            </a:r>
          </a:p>
          <a:p>
            <a:pPr marL="742950" lvl="1" indent="-285750">
              <a:buFont typeface="Arial" panose="020B0604020202020204" pitchFamily="34" charset="0"/>
              <a:buChar char="•"/>
            </a:pPr>
            <a:r>
              <a:rPr lang="en-US" sz="1200" dirty="0"/>
              <a:t>LIDAR site</a:t>
            </a:r>
          </a:p>
          <a:p>
            <a:pPr marL="742950" lvl="1" indent="-285750">
              <a:buFont typeface="Arial" panose="020B0604020202020204" pitchFamily="34" charset="0"/>
              <a:buChar char="•"/>
            </a:pPr>
            <a:r>
              <a:rPr lang="en-US" sz="1200" dirty="0"/>
              <a:t>Online Mapping/Viewing Tools</a:t>
            </a:r>
          </a:p>
          <a:p>
            <a:pPr marL="1200150" lvl="2" indent="-285750">
              <a:buFont typeface="Arial" panose="020B0604020202020204" pitchFamily="34" charset="0"/>
              <a:buChar char="•"/>
            </a:pPr>
            <a:r>
              <a:rPr lang="en-US" sz="1200" dirty="0"/>
              <a:t>Stone Wall Mapper</a:t>
            </a:r>
          </a:p>
          <a:p>
            <a:pPr marL="1200150" lvl="2" indent="-285750">
              <a:buFont typeface="Arial" panose="020B0604020202020204" pitchFamily="34" charset="0"/>
              <a:buChar char="•"/>
            </a:pPr>
            <a:r>
              <a:rPr lang="en-US" sz="1200" dirty="0" err="1"/>
              <a:t>GRANITView</a:t>
            </a:r>
            <a:endParaRPr lang="en-US" sz="1200" dirty="0"/>
          </a:p>
          <a:p>
            <a:pPr marL="1200150" lvl="2" indent="-285750">
              <a:buFont typeface="Arial" panose="020B0604020202020204" pitchFamily="34" charset="0"/>
              <a:buChar char="•"/>
            </a:pPr>
            <a:r>
              <a:rPr lang="en-US" sz="1200" dirty="0"/>
              <a:t>Coastal Viewer – show groundwater rise data</a:t>
            </a:r>
          </a:p>
          <a:p>
            <a:pPr marL="1200150" lvl="2" indent="-285750">
              <a:buFont typeface="Arial" panose="020B0604020202020204" pitchFamily="34" charset="0"/>
              <a:buChar char="•"/>
            </a:pPr>
            <a:r>
              <a:rPr lang="en-US" sz="1200" dirty="0"/>
              <a:t>CRA Mapping Tool</a:t>
            </a:r>
          </a:p>
          <a:p>
            <a:pPr marL="1200150" lvl="2" indent="-285750">
              <a:buFont typeface="Arial" panose="020B0604020202020204" pitchFamily="34" charset="0"/>
              <a:buChar char="•"/>
            </a:pPr>
            <a:r>
              <a:rPr lang="en-US" sz="1200" dirty="0"/>
              <a:t>Hosting:</a:t>
            </a:r>
          </a:p>
          <a:p>
            <a:pPr marL="1657350" lvl="3" indent="-285750">
              <a:buFont typeface="Arial" panose="020B0604020202020204" pitchFamily="34" charset="0"/>
              <a:buChar char="•"/>
            </a:pPr>
            <a:r>
              <a:rPr lang="en-US" sz="1200" dirty="0"/>
              <a:t>Wildlife </a:t>
            </a:r>
            <a:r>
              <a:rPr lang="en-US" sz="1200" dirty="0" err="1"/>
              <a:t>Sitings</a:t>
            </a:r>
            <a:endParaRPr lang="en-US" sz="1200" dirty="0"/>
          </a:p>
          <a:p>
            <a:pPr marL="1657350" lvl="3" indent="-285750">
              <a:buFont typeface="Arial" panose="020B0604020202020204" pitchFamily="34" charset="0"/>
              <a:buChar char="•"/>
            </a:pPr>
            <a:r>
              <a:rPr lang="en-US" sz="1200" dirty="0" err="1"/>
              <a:t>OneStop</a:t>
            </a:r>
            <a:endParaRPr lang="en-US" sz="1200" dirty="0"/>
          </a:p>
          <a:p>
            <a:pPr marL="1657350" lvl="3" indent="-285750">
              <a:buFont typeface="Arial" panose="020B0604020202020204" pitchFamily="34" charset="0"/>
              <a:buChar char="•"/>
            </a:pPr>
            <a:r>
              <a:rPr lang="en-US" sz="1200" dirty="0"/>
              <a:t>Wetlands</a:t>
            </a:r>
          </a:p>
          <a:p>
            <a:pPr marL="1657350" lvl="3" indent="-285750">
              <a:buFont typeface="Arial" panose="020B0604020202020204" pitchFamily="34" charset="0"/>
              <a:buChar char="•"/>
            </a:pPr>
            <a:r>
              <a:rPr lang="en-US" sz="1200" dirty="0"/>
              <a:t>DOT Roads Viewer (DRAFT)</a:t>
            </a:r>
          </a:p>
          <a:p>
            <a:pPr marL="285750" indent="-285750">
              <a:buFont typeface="Arial" panose="020B0604020202020204" pitchFamily="34" charset="0"/>
              <a:buChar char="•"/>
            </a:pPr>
            <a:r>
              <a:rPr lang="en-US" sz="1200" dirty="0"/>
              <a:t>Technical Support &amp; training</a:t>
            </a:r>
          </a:p>
          <a:p>
            <a:pPr marL="742950" lvl="1" indent="-285750">
              <a:buFont typeface="Arial" panose="020B0604020202020204" pitchFamily="34" charset="0"/>
              <a:buChar char="•"/>
            </a:pPr>
            <a:r>
              <a:rPr lang="en-US" sz="1200" dirty="0"/>
              <a:t>Grab stats from last GRANIT status report</a:t>
            </a:r>
          </a:p>
          <a:p>
            <a:pPr marL="742950" lvl="1" indent="-285750">
              <a:buFont typeface="Arial" panose="020B0604020202020204" pitchFamily="34" charset="0"/>
              <a:buChar char="•"/>
            </a:pPr>
            <a:r>
              <a:rPr lang="en-US" sz="1200" dirty="0"/>
              <a:t>Training – see </a:t>
            </a:r>
            <a:r>
              <a:rPr lang="en-US" sz="1200" dirty="0" err="1"/>
              <a:t>StoryMap</a:t>
            </a:r>
            <a:endParaRPr lang="en-US" sz="1200" dirty="0"/>
          </a:p>
          <a:p>
            <a:pPr marL="285750" indent="-285750">
              <a:buFont typeface="Arial" panose="020B0604020202020204" pitchFamily="34" charset="0"/>
              <a:buChar char="•"/>
            </a:pPr>
            <a:r>
              <a:rPr lang="en-US" sz="1200" dirty="0"/>
              <a:t>GIS Coordination</a:t>
            </a:r>
          </a:p>
          <a:p>
            <a:pPr marL="742950" lvl="1" indent="-285750">
              <a:buFont typeface="Arial" panose="020B0604020202020204" pitchFamily="34" charset="0"/>
              <a:buChar char="•"/>
            </a:pPr>
            <a:r>
              <a:rPr lang="en-US" sz="1200" dirty="0"/>
              <a:t>Helped author the recent successful 3DEP Lidar acquisition</a:t>
            </a:r>
          </a:p>
          <a:p>
            <a:pPr marL="742950" lvl="1" indent="-285750">
              <a:buFont typeface="Arial" panose="020B0604020202020204" pitchFamily="34" charset="0"/>
              <a:buChar char="•"/>
            </a:pPr>
            <a:r>
              <a:rPr lang="en-US" sz="1200" dirty="0" err="1"/>
              <a:t>Orthoimagery</a:t>
            </a:r>
            <a:r>
              <a:rPr lang="en-US" sz="1200" dirty="0"/>
              <a:t> needs assessment</a:t>
            </a:r>
          </a:p>
          <a:p>
            <a:pPr marL="742950" lvl="1" indent="-285750">
              <a:buFont typeface="Arial" panose="020B0604020202020204" pitchFamily="34" charset="0"/>
              <a:buChar char="•"/>
            </a:pPr>
            <a:r>
              <a:rPr lang="en-US" sz="1200" dirty="0"/>
              <a:t>DES Data Life Cycle</a:t>
            </a:r>
          </a:p>
          <a:p>
            <a:pPr marL="742950" lvl="1" indent="-285750">
              <a:buFont typeface="Arial" panose="020B0604020202020204" pitchFamily="34" charset="0"/>
              <a:buChar char="•"/>
            </a:pPr>
            <a:r>
              <a:rPr lang="en-US" sz="1200" dirty="0"/>
              <a:t>Committees – DHHS, PREP, GAC, GTAC</a:t>
            </a:r>
          </a:p>
          <a:p>
            <a:endParaRPr lang="en-US" sz="1200" dirty="0"/>
          </a:p>
          <a:p>
            <a:r>
              <a:rPr lang="en-US" sz="1200" dirty="0"/>
              <a:t>OR SEE Update on NH GRANIT Clearinghouse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89986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76200"/>
            <a:ext cx="8804031" cy="761999"/>
          </a:xfrm>
        </p:spPr>
        <p:txBody>
          <a:bodyPr>
            <a:normAutofit/>
          </a:bodyPr>
          <a:lstStyle/>
          <a:p>
            <a:pPr algn="l"/>
            <a:r>
              <a:rPr lang="en-US" sz="3600" dirty="0">
                <a:solidFill>
                  <a:srgbClr val="007D7A"/>
                </a:solidFill>
              </a:rPr>
              <a:t>Accessing GRANIT Data</a:t>
            </a:r>
          </a:p>
        </p:txBody>
      </p:sp>
      <p:sp>
        <p:nvSpPr>
          <p:cNvPr id="6" name="Subtitle 2"/>
          <p:cNvSpPr txBox="1">
            <a:spLocks/>
          </p:cNvSpPr>
          <p:nvPr/>
        </p:nvSpPr>
        <p:spPr>
          <a:xfrm>
            <a:off x="152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NHLSA Annual Meeting</a:t>
            </a:r>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December  4, 2015</a:t>
            </a:r>
          </a:p>
        </p:txBody>
      </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275" y="6626352"/>
            <a:ext cx="9144000" cy="310896"/>
            <a:chOff x="0" y="6588252"/>
            <a:chExt cx="9144000" cy="310896"/>
          </a:xfrm>
        </p:grpSpPr>
        <p:sp>
          <p:nvSpPr>
            <p:cNvPr id="14" name="Rectangle 13"/>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pic>
        <p:nvPicPr>
          <p:cNvPr id="20" name="Picture 19">
            <a:extLst>
              <a:ext uri="{FF2B5EF4-FFF2-40B4-BE49-F238E27FC236}">
                <a16:creationId xmlns:a16="http://schemas.microsoft.com/office/drawing/2014/main" id="{ED3A150D-CC46-497C-8981-1436BDF1AD24}"/>
              </a:ext>
            </a:extLst>
          </p:cNvPr>
          <p:cNvPicPr>
            <a:picLocks noChangeAspect="1"/>
          </p:cNvPicPr>
          <p:nvPr/>
        </p:nvPicPr>
        <p:blipFill>
          <a:blip r:embed="rId3"/>
          <a:stretch>
            <a:fillRect/>
          </a:stretch>
        </p:blipFill>
        <p:spPr>
          <a:xfrm>
            <a:off x="1112183" y="1295400"/>
            <a:ext cx="6431617" cy="5029200"/>
          </a:xfrm>
          <a:prstGeom prst="rect">
            <a:avLst/>
          </a:prstGeom>
        </p:spPr>
      </p:pic>
      <p:pic>
        <p:nvPicPr>
          <p:cNvPr id="22" name="Picture 21">
            <a:extLst>
              <a:ext uri="{FF2B5EF4-FFF2-40B4-BE49-F238E27FC236}">
                <a16:creationId xmlns:a16="http://schemas.microsoft.com/office/drawing/2014/main" id="{DCA093DC-8FBC-40FA-9D9B-7247B51BFF33}"/>
              </a:ext>
            </a:extLst>
          </p:cNvPr>
          <p:cNvPicPr>
            <a:picLocks noChangeAspect="1"/>
          </p:cNvPicPr>
          <p:nvPr/>
        </p:nvPicPr>
        <p:blipFill>
          <a:blip r:embed="rId4"/>
          <a:stretch>
            <a:fillRect/>
          </a:stretch>
        </p:blipFill>
        <p:spPr>
          <a:xfrm>
            <a:off x="1035983" y="1285195"/>
            <a:ext cx="6431617" cy="5029200"/>
          </a:xfrm>
          <a:prstGeom prst="rect">
            <a:avLst/>
          </a:prstGeom>
        </p:spPr>
      </p:pic>
      <p:grpSp>
        <p:nvGrpSpPr>
          <p:cNvPr id="18" name="Group 17">
            <a:extLst>
              <a:ext uri="{FF2B5EF4-FFF2-40B4-BE49-F238E27FC236}">
                <a16:creationId xmlns:a16="http://schemas.microsoft.com/office/drawing/2014/main" id="{F1C2EE43-421C-42D0-B3A5-48D336C7BF8E}"/>
              </a:ext>
            </a:extLst>
          </p:cNvPr>
          <p:cNvGrpSpPr/>
          <p:nvPr/>
        </p:nvGrpSpPr>
        <p:grpSpPr>
          <a:xfrm>
            <a:off x="1823453" y="1082771"/>
            <a:ext cx="5179664" cy="5434047"/>
            <a:chOff x="1357044" y="1165121"/>
            <a:chExt cx="5179664" cy="5434047"/>
          </a:xfrm>
        </p:grpSpPr>
        <p:pic>
          <p:nvPicPr>
            <p:cNvPr id="19" name="Picture 18">
              <a:extLst>
                <a:ext uri="{FF2B5EF4-FFF2-40B4-BE49-F238E27FC236}">
                  <a16:creationId xmlns:a16="http://schemas.microsoft.com/office/drawing/2014/main" id="{1A80B33B-627A-49A4-A768-24BDB7E1A4B0}"/>
                </a:ext>
              </a:extLst>
            </p:cNvPr>
            <p:cNvPicPr>
              <a:picLocks noChangeAspect="1"/>
            </p:cNvPicPr>
            <p:nvPr/>
          </p:nvPicPr>
          <p:blipFill>
            <a:blip r:embed="rId5"/>
            <a:stretch>
              <a:fillRect/>
            </a:stretch>
          </p:blipFill>
          <p:spPr>
            <a:xfrm>
              <a:off x="1357044" y="1165121"/>
              <a:ext cx="5179664" cy="5434047"/>
            </a:xfrm>
            <a:prstGeom prst="rect">
              <a:avLst/>
            </a:prstGeom>
          </p:spPr>
        </p:pic>
        <p:sp>
          <p:nvSpPr>
            <p:cNvPr id="21" name="TextBox 20">
              <a:extLst>
                <a:ext uri="{FF2B5EF4-FFF2-40B4-BE49-F238E27FC236}">
                  <a16:creationId xmlns:a16="http://schemas.microsoft.com/office/drawing/2014/main" id="{38433371-889E-4822-940D-1125BD64AE49}"/>
                </a:ext>
              </a:extLst>
            </p:cNvPr>
            <p:cNvSpPr txBox="1"/>
            <p:nvPr/>
          </p:nvSpPr>
          <p:spPr>
            <a:xfrm>
              <a:off x="1600200" y="1281919"/>
              <a:ext cx="2054024" cy="369332"/>
            </a:xfrm>
            <a:prstGeom prst="rect">
              <a:avLst/>
            </a:prstGeom>
            <a:solidFill>
              <a:schemeClr val="bg1"/>
            </a:solidFill>
            <a:ln w="15875">
              <a:solidFill>
                <a:schemeClr val="accent1">
                  <a:shade val="50000"/>
                </a:schemeClr>
              </a:solidFill>
            </a:ln>
          </p:spPr>
          <p:txBody>
            <a:bodyPr wrap="none" rtlCol="0">
              <a:spAutoFit/>
            </a:bodyPr>
            <a:lstStyle/>
            <a:p>
              <a:r>
                <a:rPr lang="en-US" dirty="0">
                  <a:hlinkClick r:id="rId6"/>
                </a:rPr>
                <a:t>http://lidar.unh.edu</a:t>
              </a:r>
              <a:endParaRPr lang="en-US" dirty="0"/>
            </a:p>
          </p:txBody>
        </p:sp>
      </p:grpSp>
      <p:pic>
        <p:nvPicPr>
          <p:cNvPr id="3" name="Picture 2">
            <a:extLst>
              <a:ext uri="{FF2B5EF4-FFF2-40B4-BE49-F238E27FC236}">
                <a16:creationId xmlns:a16="http://schemas.microsoft.com/office/drawing/2014/main" id="{F41B9FCD-CFE5-4A6F-927D-2A17873ECB07}"/>
              </a:ext>
            </a:extLst>
          </p:cNvPr>
          <p:cNvPicPr>
            <a:picLocks noChangeAspect="1"/>
          </p:cNvPicPr>
          <p:nvPr/>
        </p:nvPicPr>
        <p:blipFill>
          <a:blip r:embed="rId7"/>
          <a:stretch>
            <a:fillRect/>
          </a:stretch>
        </p:blipFill>
        <p:spPr>
          <a:xfrm>
            <a:off x="1150283" y="1350817"/>
            <a:ext cx="6765858" cy="4938840"/>
          </a:xfrm>
          <a:prstGeom prst="rect">
            <a:avLst/>
          </a:prstGeom>
        </p:spPr>
      </p:pic>
      <p:pic>
        <p:nvPicPr>
          <p:cNvPr id="4" name="Picture 3">
            <a:extLst>
              <a:ext uri="{FF2B5EF4-FFF2-40B4-BE49-F238E27FC236}">
                <a16:creationId xmlns:a16="http://schemas.microsoft.com/office/drawing/2014/main" id="{42D71030-16FF-49B4-8FB9-5D7F45328E71}"/>
              </a:ext>
            </a:extLst>
          </p:cNvPr>
          <p:cNvPicPr>
            <a:picLocks noChangeAspect="1"/>
          </p:cNvPicPr>
          <p:nvPr/>
        </p:nvPicPr>
        <p:blipFill>
          <a:blip r:embed="rId8"/>
          <a:stretch>
            <a:fillRect/>
          </a:stretch>
        </p:blipFill>
        <p:spPr>
          <a:xfrm>
            <a:off x="451369" y="1719581"/>
            <a:ext cx="8330256" cy="4652476"/>
          </a:xfrm>
          <a:prstGeom prst="rect">
            <a:avLst/>
          </a:prstGeom>
        </p:spPr>
      </p:pic>
      <p:grpSp>
        <p:nvGrpSpPr>
          <p:cNvPr id="27" name="Group 26">
            <a:extLst>
              <a:ext uri="{FF2B5EF4-FFF2-40B4-BE49-F238E27FC236}">
                <a16:creationId xmlns:a16="http://schemas.microsoft.com/office/drawing/2014/main" id="{71963A6B-A0C0-4006-86F3-780870F52CFE}"/>
              </a:ext>
            </a:extLst>
          </p:cNvPr>
          <p:cNvGrpSpPr/>
          <p:nvPr/>
        </p:nvGrpSpPr>
        <p:grpSpPr>
          <a:xfrm>
            <a:off x="1035983" y="1378115"/>
            <a:ext cx="7222318" cy="5141664"/>
            <a:chOff x="1693082" y="1268607"/>
            <a:chExt cx="7222318" cy="5141664"/>
          </a:xfrm>
        </p:grpSpPr>
        <p:pic>
          <p:nvPicPr>
            <p:cNvPr id="28" name="Picture 27">
              <a:extLst>
                <a:ext uri="{FF2B5EF4-FFF2-40B4-BE49-F238E27FC236}">
                  <a16:creationId xmlns:a16="http://schemas.microsoft.com/office/drawing/2014/main" id="{D333D476-09C7-41B4-86F8-37BEE7595CED}"/>
                </a:ext>
              </a:extLst>
            </p:cNvPr>
            <p:cNvPicPr>
              <a:picLocks noChangeAspect="1"/>
            </p:cNvPicPr>
            <p:nvPr/>
          </p:nvPicPr>
          <p:blipFill>
            <a:blip r:embed="rId9"/>
            <a:stretch>
              <a:fillRect/>
            </a:stretch>
          </p:blipFill>
          <p:spPr>
            <a:xfrm>
              <a:off x="1693082" y="1268607"/>
              <a:ext cx="7222318" cy="5141664"/>
            </a:xfrm>
            <a:prstGeom prst="rect">
              <a:avLst/>
            </a:prstGeom>
          </p:spPr>
        </p:pic>
        <p:sp>
          <p:nvSpPr>
            <p:cNvPr id="29" name="TextBox 28">
              <a:extLst>
                <a:ext uri="{FF2B5EF4-FFF2-40B4-BE49-F238E27FC236}">
                  <a16:creationId xmlns:a16="http://schemas.microsoft.com/office/drawing/2014/main" id="{82308287-C2D0-4A6F-B943-014E490CCB74}"/>
                </a:ext>
              </a:extLst>
            </p:cNvPr>
            <p:cNvSpPr txBox="1"/>
            <p:nvPr/>
          </p:nvSpPr>
          <p:spPr>
            <a:xfrm>
              <a:off x="4255935" y="3059572"/>
              <a:ext cx="3811493" cy="646331"/>
            </a:xfrm>
            <a:prstGeom prst="rect">
              <a:avLst/>
            </a:prstGeom>
            <a:solidFill>
              <a:schemeClr val="bg1"/>
            </a:solidFill>
            <a:ln w="15875">
              <a:solidFill>
                <a:schemeClr val="accent1">
                  <a:shade val="50000"/>
                </a:schemeClr>
              </a:solidFill>
            </a:ln>
          </p:spPr>
          <p:txBody>
            <a:bodyPr wrap="none" rtlCol="0">
              <a:spAutoFit/>
            </a:bodyPr>
            <a:lstStyle/>
            <a:p>
              <a:r>
                <a:rPr lang="en-US" dirty="0">
                  <a:hlinkClick r:id="rId10"/>
                </a:rPr>
                <a:t>https://granit.unh.edu</a:t>
              </a:r>
              <a:endParaRPr lang="en-US" dirty="0"/>
            </a:p>
            <a:p>
              <a:r>
                <a:rPr lang="en-US" dirty="0"/>
                <a:t>Standard and secure https connections</a:t>
              </a:r>
            </a:p>
          </p:txBody>
        </p:sp>
      </p:grpSp>
      <p:grpSp>
        <p:nvGrpSpPr>
          <p:cNvPr id="23" name="Group 22">
            <a:extLst>
              <a:ext uri="{FF2B5EF4-FFF2-40B4-BE49-F238E27FC236}">
                <a16:creationId xmlns:a16="http://schemas.microsoft.com/office/drawing/2014/main" id="{1B20B4F4-8D7E-4FD1-8990-884437F20D9C}"/>
              </a:ext>
            </a:extLst>
          </p:cNvPr>
          <p:cNvGrpSpPr/>
          <p:nvPr/>
        </p:nvGrpSpPr>
        <p:grpSpPr>
          <a:xfrm>
            <a:off x="7504903" y="93262"/>
            <a:ext cx="1306389" cy="785876"/>
            <a:chOff x="7504903" y="93262"/>
            <a:chExt cx="1306389" cy="785876"/>
          </a:xfrm>
        </p:grpSpPr>
        <p:pic>
          <p:nvPicPr>
            <p:cNvPr id="24" name="Picture 23">
              <a:extLst>
                <a:ext uri="{FF2B5EF4-FFF2-40B4-BE49-F238E27FC236}">
                  <a16:creationId xmlns:a16="http://schemas.microsoft.com/office/drawing/2014/main" id="{7BA2246F-4F7A-4A1E-8858-86DCD1AB12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25" name="Picture 2">
              <a:extLst>
                <a:ext uri="{FF2B5EF4-FFF2-40B4-BE49-F238E27FC236}">
                  <a16:creationId xmlns:a16="http://schemas.microsoft.com/office/drawing/2014/main" id="{EEBC33DD-5211-4435-8846-D6F9BF4DB4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a:extLst>
              <a:ext uri="{FF2B5EF4-FFF2-40B4-BE49-F238E27FC236}">
                <a16:creationId xmlns:a16="http://schemas.microsoft.com/office/drawing/2014/main" id="{E6073CEE-F903-4C3A-97F2-0B984965D00D}"/>
              </a:ext>
            </a:extLst>
          </p:cNvPr>
          <p:cNvSpPr txBox="1"/>
          <p:nvPr/>
        </p:nvSpPr>
        <p:spPr>
          <a:xfrm>
            <a:off x="6460534" y="359644"/>
            <a:ext cx="561372" cy="369332"/>
          </a:xfrm>
          <a:prstGeom prst="rect">
            <a:avLst/>
          </a:prstGeom>
          <a:noFill/>
        </p:spPr>
        <p:txBody>
          <a:bodyPr wrap="none" rtlCol="0">
            <a:spAutoFit/>
          </a:bodyPr>
          <a:lstStyle/>
          <a:p>
            <a:r>
              <a:rPr lang="en-US" dirty="0">
                <a:hlinkClick r:id="rId13"/>
              </a:rPr>
              <a:t>Link</a:t>
            </a:r>
            <a:endParaRPr lang="en-US" dirty="0"/>
          </a:p>
        </p:txBody>
      </p:sp>
    </p:spTree>
    <p:extLst>
      <p:ext uri="{BB962C8B-B14F-4D97-AF65-F5344CB8AC3E}">
        <p14:creationId xmlns:p14="http://schemas.microsoft.com/office/powerpoint/2010/main" val="376017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3600" dirty="0">
                <a:solidFill>
                  <a:srgbClr val="007D7A"/>
                </a:solidFill>
              </a:rPr>
              <a:t>Overview of GRANIT</a:t>
            </a:r>
          </a:p>
        </p:txBody>
      </p:sp>
      <p:grpSp>
        <p:nvGrpSpPr>
          <p:cNvPr id="3" name="Group 2"/>
          <p:cNvGrpSpPr/>
          <p:nvPr/>
        </p:nvGrpSpPr>
        <p:grpSpPr>
          <a:xfrm>
            <a:off x="0" y="6623304"/>
            <a:ext cx="9144000" cy="310896"/>
            <a:chOff x="0" y="6588252"/>
            <a:chExt cx="9144000" cy="310896"/>
          </a:xfrm>
        </p:grpSpPr>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grpSp>
      <p:sp>
        <p:nvSpPr>
          <p:cNvPr id="9" name="Rectangle 8"/>
          <p:cNvSpPr/>
          <p:nvPr/>
        </p:nvSpPr>
        <p:spPr>
          <a:xfrm>
            <a:off x="0" y="886372"/>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648" y="932091"/>
            <a:ext cx="9144000" cy="5693866"/>
          </a:xfrm>
          <a:prstGeom prst="rect">
            <a:avLst/>
          </a:prstGeom>
          <a:noFill/>
        </p:spPr>
        <p:txBody>
          <a:bodyPr wrap="square" rtlCol="0">
            <a:spAutoFit/>
          </a:bodyPr>
          <a:lstStyle/>
          <a:p>
            <a:pPr marL="800100" lvl="1" indent="-342900">
              <a:buBlip>
                <a:blip r:embed="rId3"/>
              </a:buBlip>
            </a:pPr>
            <a:r>
              <a:rPr lang="en-US" sz="2200" dirty="0"/>
              <a:t>Central GIS Data Clearinghouse at UNH Earth Systems Research Center</a:t>
            </a:r>
          </a:p>
          <a:p>
            <a:pPr lvl="1"/>
            <a:endParaRPr lang="en-US" sz="2800" dirty="0"/>
          </a:p>
          <a:p>
            <a:pPr marL="800100" lvl="1" indent="-342900">
              <a:buBlip>
                <a:blip r:embed="rId3"/>
              </a:buBlip>
            </a:pPr>
            <a:r>
              <a:rPr lang="en-US" sz="2200" dirty="0"/>
              <a:t>Collaboration of Data Providers and Data Users</a:t>
            </a:r>
          </a:p>
          <a:p>
            <a:pPr marL="1257300" lvl="2" indent="-342900">
              <a:buBlip>
                <a:blip r:embed="rId4"/>
              </a:buBlip>
            </a:pPr>
            <a:r>
              <a:rPr lang="en-US" dirty="0"/>
              <a:t>State/Federal Agencies</a:t>
            </a:r>
          </a:p>
          <a:p>
            <a:pPr marL="1257300" lvl="2" indent="-342900">
              <a:buBlip>
                <a:blip r:embed="rId4"/>
              </a:buBlip>
            </a:pPr>
            <a:r>
              <a:rPr lang="en-US" dirty="0"/>
              <a:t>Regional Planning Commissions</a:t>
            </a:r>
          </a:p>
          <a:p>
            <a:pPr marL="1257300" lvl="2" indent="-342900">
              <a:buBlip>
                <a:blip r:embed="rId4"/>
              </a:buBlip>
            </a:pPr>
            <a:r>
              <a:rPr lang="en-US" dirty="0"/>
              <a:t>Municipalities</a:t>
            </a:r>
          </a:p>
          <a:p>
            <a:pPr marL="1257300" lvl="2" indent="-342900">
              <a:buBlip>
                <a:blip r:embed="rId4"/>
              </a:buBlip>
            </a:pPr>
            <a:r>
              <a:rPr lang="en-US" dirty="0"/>
              <a:t>Private Sector</a:t>
            </a:r>
          </a:p>
          <a:p>
            <a:pPr marL="1257300" lvl="2" indent="-342900">
              <a:buBlip>
                <a:blip r:embed="rId4"/>
              </a:buBlip>
            </a:pPr>
            <a:r>
              <a:rPr lang="en-US" dirty="0"/>
              <a:t>Non-profit Sector</a:t>
            </a:r>
          </a:p>
          <a:p>
            <a:pPr marL="1257300" lvl="2" indent="-342900">
              <a:buBlip>
                <a:blip r:embed="rId4"/>
              </a:buBlip>
            </a:pPr>
            <a:r>
              <a:rPr lang="en-US" dirty="0"/>
              <a:t>Academic Community</a:t>
            </a:r>
          </a:p>
          <a:p>
            <a:pPr lvl="2"/>
            <a:endParaRPr lang="en-US" sz="2200" dirty="0"/>
          </a:p>
          <a:p>
            <a:pPr marL="800100" lvl="1" indent="-342900">
              <a:buBlip>
                <a:blip r:embed="rId3"/>
              </a:buBlip>
            </a:pPr>
            <a:r>
              <a:rPr lang="en-US" sz="2200" dirty="0"/>
              <a:t>Core GRANIT Services</a:t>
            </a:r>
          </a:p>
          <a:p>
            <a:pPr marL="1257300" lvl="2" indent="-342900">
              <a:buBlip>
                <a:blip r:embed="rId4"/>
              </a:buBlip>
            </a:pPr>
            <a:r>
              <a:rPr lang="en-US" dirty="0"/>
              <a:t>Create, Archive, and Distribute Data</a:t>
            </a:r>
          </a:p>
          <a:p>
            <a:pPr marL="1257300" lvl="2" indent="-342900">
              <a:buBlip>
                <a:blip r:embed="rId4"/>
              </a:buBlip>
            </a:pPr>
            <a:r>
              <a:rPr lang="en-US" dirty="0"/>
              <a:t>Conduct Spatial Analysis</a:t>
            </a:r>
          </a:p>
          <a:p>
            <a:pPr marL="1257300" lvl="2" indent="-342900">
              <a:buBlip>
                <a:blip r:embed="rId4"/>
              </a:buBlip>
            </a:pPr>
            <a:r>
              <a:rPr lang="en-US" dirty="0"/>
              <a:t>Develop/Host Online Resources – Map Services, Map Viewers</a:t>
            </a:r>
          </a:p>
          <a:p>
            <a:pPr marL="1257300" lvl="2" indent="-342900">
              <a:buBlip>
                <a:blip r:embed="rId4"/>
              </a:buBlip>
            </a:pPr>
            <a:r>
              <a:rPr lang="en-US" dirty="0"/>
              <a:t>Provide Training and Technical Support</a:t>
            </a:r>
          </a:p>
          <a:p>
            <a:pPr marL="1257300" lvl="2" indent="-342900">
              <a:buBlip>
                <a:blip r:embed="rId4"/>
              </a:buBlip>
            </a:pPr>
            <a:r>
              <a:rPr lang="en-US" dirty="0"/>
              <a:t>Participate in GIS Coordination Activities – </a:t>
            </a:r>
            <a:r>
              <a:rPr lang="en-US" sz="1600" dirty="0"/>
              <a:t>GIS Advisory Committee, GIS Technical Advisory Committee, Environmental Public Health Tracking, Coordinated LiDAR Acquisition</a:t>
            </a:r>
          </a:p>
          <a:p>
            <a:pPr lvl="2"/>
            <a:endParaRPr lang="en-US" dirty="0"/>
          </a:p>
          <a:p>
            <a:pPr marL="1257300" lvl="2" indent="-342900">
              <a:buBlip>
                <a:blip r:embed="rId4"/>
              </a:buBlip>
            </a:pPr>
            <a:endParaRPr lang="en-US" sz="1600" dirty="0"/>
          </a:p>
        </p:txBody>
      </p:sp>
      <p:sp>
        <p:nvSpPr>
          <p:cNvPr id="12" name="Rectangle: Rounded Corners 11">
            <a:extLst>
              <a:ext uri="{FF2B5EF4-FFF2-40B4-BE49-F238E27FC236}">
                <a16:creationId xmlns:a16="http://schemas.microsoft.com/office/drawing/2014/main" id="{B68BF85C-AE3D-4CF4-B38E-975D9E99F439}"/>
              </a:ext>
            </a:extLst>
          </p:cNvPr>
          <p:cNvSpPr/>
          <p:nvPr/>
        </p:nvSpPr>
        <p:spPr bwMode="auto">
          <a:xfrm>
            <a:off x="1219200" y="4364420"/>
            <a:ext cx="4191000" cy="293756"/>
          </a:xfrm>
          <a:prstGeom prst="roundRect">
            <a:avLst/>
          </a:prstGeom>
          <a:noFill/>
          <a:ln w="539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Segoe" pitchFamily="34" charset="0"/>
              </a:rPr>
              <a:t>                                 </a:t>
            </a:r>
          </a:p>
        </p:txBody>
      </p:sp>
      <p:grpSp>
        <p:nvGrpSpPr>
          <p:cNvPr id="13" name="Group 12">
            <a:extLst>
              <a:ext uri="{FF2B5EF4-FFF2-40B4-BE49-F238E27FC236}">
                <a16:creationId xmlns:a16="http://schemas.microsoft.com/office/drawing/2014/main" id="{1E8D9E5B-C77A-4332-949F-EE5E7390EE29}"/>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3D91096E-89A2-4601-9ACC-39C28365D7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74A9F214-A43B-4EC5-88A9-4D34ED0F4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773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400" dirty="0">
                <a:solidFill>
                  <a:srgbClr val="007D7A"/>
                </a:solidFill>
              </a:rPr>
              <a:t>Aerial Imagery</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3DD449-6B0D-4FC2-9C7B-2D26A45AD292}"/>
              </a:ext>
            </a:extLst>
          </p:cNvPr>
          <p:cNvSpPr txBox="1"/>
          <p:nvPr/>
        </p:nvSpPr>
        <p:spPr>
          <a:xfrm>
            <a:off x="275961" y="1295400"/>
            <a:ext cx="3657600" cy="400110"/>
          </a:xfrm>
          <a:prstGeom prst="rect">
            <a:avLst/>
          </a:prstGeom>
          <a:noFill/>
        </p:spPr>
        <p:txBody>
          <a:bodyPr wrap="square" rtlCol="0">
            <a:spAutoFit/>
          </a:bodyPr>
          <a:lstStyle/>
          <a:p>
            <a:r>
              <a:rPr lang="en-US" sz="2000" dirty="0">
                <a:solidFill>
                  <a:srgbClr val="007D7A"/>
                </a:solidFill>
              </a:rPr>
              <a:t>Current (2017 1-ft.)</a:t>
            </a:r>
          </a:p>
        </p:txBody>
      </p:sp>
      <p:pic>
        <p:nvPicPr>
          <p:cNvPr id="3" name="Picture 2">
            <a:extLst>
              <a:ext uri="{FF2B5EF4-FFF2-40B4-BE49-F238E27FC236}">
                <a16:creationId xmlns:a16="http://schemas.microsoft.com/office/drawing/2014/main" id="{3EE704AA-606B-45AD-8E04-D9B5C9EAF71C}"/>
              </a:ext>
            </a:extLst>
          </p:cNvPr>
          <p:cNvPicPr>
            <a:picLocks noChangeAspect="1"/>
          </p:cNvPicPr>
          <p:nvPr/>
        </p:nvPicPr>
        <p:blipFill>
          <a:blip r:embed="rId3"/>
          <a:stretch>
            <a:fillRect/>
          </a:stretch>
        </p:blipFill>
        <p:spPr>
          <a:xfrm>
            <a:off x="381000" y="1638299"/>
            <a:ext cx="5313003" cy="4038600"/>
          </a:xfrm>
          <a:prstGeom prst="rect">
            <a:avLst/>
          </a:prstGeom>
        </p:spPr>
      </p:pic>
      <p:grpSp>
        <p:nvGrpSpPr>
          <p:cNvPr id="4" name="Group 3">
            <a:extLst>
              <a:ext uri="{FF2B5EF4-FFF2-40B4-BE49-F238E27FC236}">
                <a16:creationId xmlns:a16="http://schemas.microsoft.com/office/drawing/2014/main" id="{B84DCCA0-7F25-4645-856C-AA807A5A32C7}"/>
              </a:ext>
            </a:extLst>
          </p:cNvPr>
          <p:cNvGrpSpPr/>
          <p:nvPr/>
        </p:nvGrpSpPr>
        <p:grpSpPr>
          <a:xfrm>
            <a:off x="4401075" y="2866887"/>
            <a:ext cx="4209525" cy="3659413"/>
            <a:chOff x="4401075" y="2866887"/>
            <a:chExt cx="4209525" cy="3659413"/>
          </a:xfrm>
        </p:grpSpPr>
        <p:sp>
          <p:nvSpPr>
            <p:cNvPr id="14" name="TextBox 13">
              <a:extLst>
                <a:ext uri="{FF2B5EF4-FFF2-40B4-BE49-F238E27FC236}">
                  <a16:creationId xmlns:a16="http://schemas.microsoft.com/office/drawing/2014/main" id="{5A30239D-397C-4E32-A99D-E958038C8ADB}"/>
                </a:ext>
              </a:extLst>
            </p:cNvPr>
            <p:cNvSpPr txBox="1"/>
            <p:nvPr/>
          </p:nvSpPr>
          <p:spPr>
            <a:xfrm>
              <a:off x="4953000" y="6126190"/>
              <a:ext cx="3657600" cy="400110"/>
            </a:xfrm>
            <a:prstGeom prst="rect">
              <a:avLst/>
            </a:prstGeom>
            <a:noFill/>
          </p:spPr>
          <p:txBody>
            <a:bodyPr wrap="square" rtlCol="0">
              <a:spAutoFit/>
            </a:bodyPr>
            <a:lstStyle/>
            <a:p>
              <a:pPr algn="r"/>
              <a:r>
                <a:rPr lang="en-US" sz="2000" dirty="0">
                  <a:solidFill>
                    <a:srgbClr val="007D7A"/>
                  </a:solidFill>
                </a:rPr>
                <a:t>Historic</a:t>
              </a:r>
            </a:p>
          </p:txBody>
        </p:sp>
        <p:pic>
          <p:nvPicPr>
            <p:cNvPr id="15" name="Picture 14">
              <a:extLst>
                <a:ext uri="{FF2B5EF4-FFF2-40B4-BE49-F238E27FC236}">
                  <a16:creationId xmlns:a16="http://schemas.microsoft.com/office/drawing/2014/main" id="{2F328149-9FFC-4B8E-A3F2-264901B1C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075" y="2866887"/>
              <a:ext cx="4209525" cy="3259303"/>
            </a:xfrm>
            <a:prstGeom prst="rect">
              <a:avLst/>
            </a:prstGeom>
          </p:spPr>
        </p:pic>
      </p:grpSp>
      <p:grpSp>
        <p:nvGrpSpPr>
          <p:cNvPr id="13" name="Group 12">
            <a:extLst>
              <a:ext uri="{FF2B5EF4-FFF2-40B4-BE49-F238E27FC236}">
                <a16:creationId xmlns:a16="http://schemas.microsoft.com/office/drawing/2014/main" id="{C64866DF-826F-4326-B9BA-D4DAA50EBF7B}"/>
              </a:ext>
            </a:extLst>
          </p:cNvPr>
          <p:cNvGrpSpPr/>
          <p:nvPr/>
        </p:nvGrpSpPr>
        <p:grpSpPr>
          <a:xfrm>
            <a:off x="7504903" y="93262"/>
            <a:ext cx="1306389" cy="785876"/>
            <a:chOff x="7504903" y="93262"/>
            <a:chExt cx="1306389" cy="785876"/>
          </a:xfrm>
        </p:grpSpPr>
        <p:pic>
          <p:nvPicPr>
            <p:cNvPr id="16" name="Picture 15">
              <a:extLst>
                <a:ext uri="{FF2B5EF4-FFF2-40B4-BE49-F238E27FC236}">
                  <a16:creationId xmlns:a16="http://schemas.microsoft.com/office/drawing/2014/main" id="{BC723AB3-178A-41A3-87A8-7D8831E50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7" name="Picture 2">
              <a:extLst>
                <a:ext uri="{FF2B5EF4-FFF2-40B4-BE49-F238E27FC236}">
                  <a16:creationId xmlns:a16="http://schemas.microsoft.com/office/drawing/2014/main" id="{82ADBB71-3897-4630-9E1F-216947EDF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451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Topography/LiDAR</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8BB4105-DF98-44F7-9039-FB11389758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6549" y="2667000"/>
            <a:ext cx="4433979" cy="144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622D6AC-0247-40E8-B561-881767C9F86A}"/>
              </a:ext>
            </a:extLst>
          </p:cNvPr>
          <p:cNvGrpSpPr/>
          <p:nvPr/>
        </p:nvGrpSpPr>
        <p:grpSpPr>
          <a:xfrm>
            <a:off x="483541" y="1114077"/>
            <a:ext cx="4093008" cy="5297953"/>
            <a:chOff x="483541" y="1114077"/>
            <a:chExt cx="4093008" cy="5297953"/>
          </a:xfrm>
        </p:grpSpPr>
        <p:pic>
          <p:nvPicPr>
            <p:cNvPr id="13" name="Picture 3">
              <a:extLst>
                <a:ext uri="{FF2B5EF4-FFF2-40B4-BE49-F238E27FC236}">
                  <a16:creationId xmlns:a16="http://schemas.microsoft.com/office/drawing/2014/main" id="{DFE31DF3-B3AC-4A60-947F-E21183B0C0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41" y="1114077"/>
              <a:ext cx="4093008" cy="529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2EE7369-BA1E-4A04-9A9E-CF81931531FC}"/>
                </a:ext>
              </a:extLst>
            </p:cNvPr>
            <p:cNvSpPr/>
            <p:nvPr/>
          </p:nvSpPr>
          <p:spPr>
            <a:xfrm>
              <a:off x="959070" y="1655380"/>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C993659-25EB-4EBB-A8A0-C2769F090519}"/>
              </a:ext>
            </a:extLst>
          </p:cNvPr>
          <p:cNvGrpSpPr/>
          <p:nvPr/>
        </p:nvGrpSpPr>
        <p:grpSpPr>
          <a:xfrm>
            <a:off x="7504903" y="93262"/>
            <a:ext cx="1306389" cy="785876"/>
            <a:chOff x="7504903" y="93262"/>
            <a:chExt cx="1306389" cy="785876"/>
          </a:xfrm>
        </p:grpSpPr>
        <p:pic>
          <p:nvPicPr>
            <p:cNvPr id="15" name="Picture 14">
              <a:extLst>
                <a:ext uri="{FF2B5EF4-FFF2-40B4-BE49-F238E27FC236}">
                  <a16:creationId xmlns:a16="http://schemas.microsoft.com/office/drawing/2014/main" id="{1C93E3FF-2181-4D31-BA4B-4AFBC66FE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6" name="Picture 2">
              <a:extLst>
                <a:ext uri="{FF2B5EF4-FFF2-40B4-BE49-F238E27FC236}">
                  <a16:creationId xmlns:a16="http://schemas.microsoft.com/office/drawing/2014/main" id="{C88D8140-D139-4462-AF02-D003F2BCE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7240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2 Ft. Contours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CB325B-D911-4AF7-9522-8FBA9EAD415C}"/>
              </a:ext>
            </a:extLst>
          </p:cNvPr>
          <p:cNvSpPr txBox="1"/>
          <p:nvPr/>
        </p:nvSpPr>
        <p:spPr>
          <a:xfrm>
            <a:off x="2514599" y="6309345"/>
            <a:ext cx="3657600" cy="276999"/>
          </a:xfrm>
          <a:prstGeom prst="rect">
            <a:avLst/>
          </a:prstGeom>
          <a:noFill/>
        </p:spPr>
        <p:txBody>
          <a:bodyPr wrap="square" rtlCol="0">
            <a:spAutoFit/>
          </a:bodyPr>
          <a:lstStyle/>
          <a:p>
            <a:r>
              <a:rPr lang="en-US" sz="1200" dirty="0"/>
              <a:t>Contours (2ft.) in Powwow River HUC10 (0107000614)</a:t>
            </a:r>
          </a:p>
        </p:txBody>
      </p:sp>
      <p:pic>
        <p:nvPicPr>
          <p:cNvPr id="13" name="Picture 12">
            <a:extLst>
              <a:ext uri="{FF2B5EF4-FFF2-40B4-BE49-F238E27FC236}">
                <a16:creationId xmlns:a16="http://schemas.microsoft.com/office/drawing/2014/main" id="{4A266E48-34BD-4C92-A168-2935E08D7FC6}"/>
              </a:ext>
            </a:extLst>
          </p:cNvPr>
          <p:cNvPicPr>
            <a:picLocks noChangeAspect="1"/>
          </p:cNvPicPr>
          <p:nvPr/>
        </p:nvPicPr>
        <p:blipFill>
          <a:blip r:embed="rId3"/>
          <a:stretch>
            <a:fillRect/>
          </a:stretch>
        </p:blipFill>
        <p:spPr>
          <a:xfrm>
            <a:off x="1142999" y="1176359"/>
            <a:ext cx="6248401" cy="5095493"/>
          </a:xfrm>
          <a:prstGeom prst="rect">
            <a:avLst/>
          </a:prstGeom>
        </p:spPr>
      </p:pic>
      <p:grpSp>
        <p:nvGrpSpPr>
          <p:cNvPr id="10" name="Group 9">
            <a:extLst>
              <a:ext uri="{FF2B5EF4-FFF2-40B4-BE49-F238E27FC236}">
                <a16:creationId xmlns:a16="http://schemas.microsoft.com/office/drawing/2014/main" id="{C00F2128-623E-4C15-A432-F78713DB378A}"/>
              </a:ext>
            </a:extLst>
          </p:cNvPr>
          <p:cNvGrpSpPr/>
          <p:nvPr/>
        </p:nvGrpSpPr>
        <p:grpSpPr>
          <a:xfrm>
            <a:off x="7504903" y="93262"/>
            <a:ext cx="1306389" cy="785876"/>
            <a:chOff x="7504903" y="93262"/>
            <a:chExt cx="1306389" cy="785876"/>
          </a:xfrm>
        </p:grpSpPr>
        <p:pic>
          <p:nvPicPr>
            <p:cNvPr id="14" name="Picture 13">
              <a:extLst>
                <a:ext uri="{FF2B5EF4-FFF2-40B4-BE49-F238E27FC236}">
                  <a16:creationId xmlns:a16="http://schemas.microsoft.com/office/drawing/2014/main" id="{65BE34F8-2083-42D1-9DEF-A907D1F2B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5" name="Picture 2">
              <a:extLst>
                <a:ext uri="{FF2B5EF4-FFF2-40B4-BE49-F238E27FC236}">
                  <a16:creationId xmlns:a16="http://schemas.microsoft.com/office/drawing/2014/main" id="{D1B12970-DB11-405D-ACB3-FF2D72194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1806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769" y="152400"/>
            <a:ext cx="8804031" cy="761999"/>
          </a:xfrm>
        </p:spPr>
        <p:txBody>
          <a:bodyPr>
            <a:normAutofit/>
          </a:bodyPr>
          <a:lstStyle/>
          <a:p>
            <a:pPr algn="l"/>
            <a:r>
              <a:rPr lang="en-US" sz="2400" dirty="0">
                <a:solidFill>
                  <a:srgbClr val="007D7A"/>
                </a:solidFill>
              </a:rPr>
              <a:t>New/Updated Data Sets:  </a:t>
            </a:r>
            <a:r>
              <a:rPr lang="en-US" sz="3600" dirty="0">
                <a:solidFill>
                  <a:srgbClr val="007D7A"/>
                </a:solidFill>
              </a:rPr>
              <a:t>Floodplains</a:t>
            </a:r>
          </a:p>
        </p:txBody>
      </p:sp>
      <p:sp>
        <p:nvSpPr>
          <p:cNvPr id="5" name="Rectangle 4"/>
          <p:cNvSpPr/>
          <p:nvPr/>
        </p:nvSpPr>
        <p:spPr>
          <a:xfrm>
            <a:off x="0" y="6629400"/>
            <a:ext cx="9144000" cy="228600"/>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txBox="1">
            <a:spLocks/>
          </p:cNvSpPr>
          <p:nvPr/>
        </p:nvSpPr>
        <p:spPr>
          <a:xfrm>
            <a:off x="7391400" y="6588252"/>
            <a:ext cx="1600200" cy="3108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100" dirty="0">
                <a:solidFill>
                  <a:schemeClr val="bg1"/>
                </a:solidFill>
              </a:rPr>
              <a:t>May 1, 2019</a:t>
            </a:r>
          </a:p>
        </p:txBody>
      </p:sp>
      <p:sp>
        <p:nvSpPr>
          <p:cNvPr id="9" name="Rectangle 8"/>
          <p:cNvSpPr/>
          <p:nvPr/>
        </p:nvSpPr>
        <p:spPr>
          <a:xfrm>
            <a:off x="64008" y="1011340"/>
            <a:ext cx="9144000" cy="45719"/>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56C787A-CA54-4E3E-BC5F-1B0501A22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70" y="1280784"/>
            <a:ext cx="6571200" cy="5022782"/>
          </a:xfrm>
          <a:prstGeom prst="rect">
            <a:avLst/>
          </a:prstGeom>
        </p:spPr>
      </p:pic>
      <p:grpSp>
        <p:nvGrpSpPr>
          <p:cNvPr id="12" name="Group 11">
            <a:extLst>
              <a:ext uri="{FF2B5EF4-FFF2-40B4-BE49-F238E27FC236}">
                <a16:creationId xmlns:a16="http://schemas.microsoft.com/office/drawing/2014/main" id="{67AD29A1-3C73-433A-B370-F5AFA62AF182}"/>
              </a:ext>
            </a:extLst>
          </p:cNvPr>
          <p:cNvGrpSpPr/>
          <p:nvPr/>
        </p:nvGrpSpPr>
        <p:grpSpPr>
          <a:xfrm>
            <a:off x="7504903" y="93262"/>
            <a:ext cx="1306389" cy="785876"/>
            <a:chOff x="7504903" y="93262"/>
            <a:chExt cx="1306389" cy="785876"/>
          </a:xfrm>
        </p:grpSpPr>
        <p:pic>
          <p:nvPicPr>
            <p:cNvPr id="13" name="Picture 12">
              <a:extLst>
                <a:ext uri="{FF2B5EF4-FFF2-40B4-BE49-F238E27FC236}">
                  <a16:creationId xmlns:a16="http://schemas.microsoft.com/office/drawing/2014/main" id="{C81BAE36-4816-429A-9498-F9258FA9D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903" y="93262"/>
              <a:ext cx="999259" cy="505372"/>
            </a:xfrm>
            <a:prstGeom prst="rect">
              <a:avLst/>
            </a:prstGeom>
          </p:spPr>
        </p:pic>
        <p:pic>
          <p:nvPicPr>
            <p:cNvPr id="14" name="Picture 2">
              <a:extLst>
                <a:ext uri="{FF2B5EF4-FFF2-40B4-BE49-F238E27FC236}">
                  <a16:creationId xmlns:a16="http://schemas.microsoft.com/office/drawing/2014/main" id="{E90801B3-A649-40F0-9D86-DD0E42C02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708" y="513378"/>
              <a:ext cx="1239584"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43232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3858</TotalTime>
  <Words>3588</Words>
  <Application>Microsoft Office PowerPoint</Application>
  <PresentationFormat>On-screen Show (4:3)</PresentationFormat>
  <Paragraphs>493</Paragraphs>
  <Slides>43</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Segoe</vt:lpstr>
      <vt:lpstr>Times New Roman</vt:lpstr>
      <vt:lpstr>Office Theme</vt:lpstr>
      <vt:lpstr>NH GRANIT Overview</vt:lpstr>
      <vt:lpstr>Overview of GRANIT</vt:lpstr>
      <vt:lpstr>GRANIT Resources</vt:lpstr>
      <vt:lpstr>Current/Recent Projects (partial list)</vt:lpstr>
      <vt:lpstr>Overview of GRANIT</vt:lpstr>
      <vt:lpstr>New/Updated Data Sets:  Aerial Imagery</vt:lpstr>
      <vt:lpstr>New/Updated Data Sets:  Topography/LiDAR</vt:lpstr>
      <vt:lpstr>New/Updated Data Sets:  2 Ft. Contours</vt:lpstr>
      <vt:lpstr>New/Updated Data Sets:  Floodplains</vt:lpstr>
      <vt:lpstr>New/Updated Data Sets:  Conservation Lands</vt:lpstr>
      <vt:lpstr>New/Updated Data Sets:  Impervious Surfaces</vt:lpstr>
      <vt:lpstr>New/Updated Data Sets:  NH Parcel Mosaic</vt:lpstr>
      <vt:lpstr>New/Updated Data Sets:  Broadband Availability</vt:lpstr>
      <vt:lpstr>New/Updated Data Sets:  Sea Level Rise</vt:lpstr>
      <vt:lpstr>Accessing GRANIT Data</vt:lpstr>
      <vt:lpstr>Accessing GRANIT Data</vt:lpstr>
      <vt:lpstr>Overview of GRANIT</vt:lpstr>
      <vt:lpstr>Data Analysis:  FEMA Risk MAP Products</vt:lpstr>
      <vt:lpstr>Data Analysis:   Stream Buffer Characterization</vt:lpstr>
      <vt:lpstr>Data Analysis:   Climate Change Impacts</vt:lpstr>
      <vt:lpstr>Data Analysis:   Marsh Resilience</vt:lpstr>
      <vt:lpstr>Overview of GRANIT</vt:lpstr>
      <vt:lpstr>GRANITView</vt:lpstr>
      <vt:lpstr>  NH Coastal Viewer</vt:lpstr>
      <vt:lpstr>  Dirt to Trees to Wildlife</vt:lpstr>
      <vt:lpstr>  NH School Connectivity Initiative (NHSCI)</vt:lpstr>
      <vt:lpstr>  NH Stone Wall Mapper</vt:lpstr>
      <vt:lpstr>NHDES OneStop Mapper (hosted viewer)</vt:lpstr>
      <vt:lpstr>NH Wildlife Sitings (hosted viewer)</vt:lpstr>
      <vt:lpstr>NH Wildlife Sitings (hosted viewer)</vt:lpstr>
      <vt:lpstr>Overview of GRANIT</vt:lpstr>
      <vt:lpstr>Training and Technical Support</vt:lpstr>
      <vt:lpstr>Service Usage</vt:lpstr>
      <vt:lpstr>Overview of GRANIT</vt:lpstr>
      <vt:lpstr>GIS Coordination:  GIS Advisory Committee </vt:lpstr>
      <vt:lpstr>GIS Coordination:  Imagery Needs Assessment</vt:lpstr>
      <vt:lpstr>GIS Coordination:  LIDAR Acquisition</vt:lpstr>
      <vt:lpstr>Thank you …</vt:lpstr>
      <vt:lpstr>LIDAR Defined (LIght Detection And Ranging)</vt:lpstr>
      <vt:lpstr>LIDAR  System Components </vt:lpstr>
      <vt:lpstr>PowerPoint Presentation</vt:lpstr>
      <vt:lpstr>PowerPoint Presentation</vt:lpstr>
      <vt:lpstr>Accessing GRANIT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NH GRANIT Clearinghouse</dc:title>
  <dc:creator>fay</dc:creator>
  <cp:lastModifiedBy>fay</cp:lastModifiedBy>
  <cp:revision>194</cp:revision>
  <cp:lastPrinted>2018-04-03T21:48:02Z</cp:lastPrinted>
  <dcterms:created xsi:type="dcterms:W3CDTF">2006-08-16T00:00:00Z</dcterms:created>
  <dcterms:modified xsi:type="dcterms:W3CDTF">2019-05-01T16:11:47Z</dcterms:modified>
</cp:coreProperties>
</file>