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75" r:id="rId4"/>
    <p:sldId id="315" r:id="rId5"/>
    <p:sldId id="327" r:id="rId6"/>
    <p:sldId id="316" r:id="rId7"/>
    <p:sldId id="326" r:id="rId8"/>
    <p:sldId id="321" r:id="rId9"/>
    <p:sldId id="322" r:id="rId10"/>
    <p:sldId id="323" r:id="rId11"/>
    <p:sldId id="313" r:id="rId12"/>
    <p:sldId id="325" r:id="rId13"/>
    <p:sldId id="312"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AB7D"/>
    <a:srgbClr val="EFBC77"/>
    <a:srgbClr val="FFFF66"/>
    <a:srgbClr val="606F05"/>
    <a:srgbClr val="007471"/>
    <a:srgbClr val="009999"/>
    <a:srgbClr val="007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81423" autoAdjust="0"/>
  </p:normalViewPr>
  <p:slideViewPr>
    <p:cSldViewPr>
      <p:cViewPr varScale="1">
        <p:scale>
          <a:sx n="76" d="100"/>
          <a:sy n="76" d="100"/>
        </p:scale>
        <p:origin x="10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BA416C4-CE93-40FC-825C-314B853ABC44}" type="datetimeFigureOut">
              <a:rPr lang="en-US" smtClean="0"/>
              <a:t>4/4/2018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2F1E5D6-F695-486A-BC0A-F542A82469B4}" type="slidenum">
              <a:rPr lang="en-US" smtClean="0"/>
              <a:t>‹#›</a:t>
            </a:fld>
            <a:endParaRPr lang="en-US"/>
          </a:p>
        </p:txBody>
      </p:sp>
    </p:spTree>
    <p:extLst>
      <p:ext uri="{BB962C8B-B14F-4D97-AF65-F5344CB8AC3E}">
        <p14:creationId xmlns:p14="http://schemas.microsoft.com/office/powerpoint/2010/main" val="134171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1E5D6-F695-486A-BC0A-F542A82469B4}" type="slidenum">
              <a:rPr lang="en-US" smtClean="0"/>
              <a:t>1</a:t>
            </a:fld>
            <a:endParaRPr lang="en-US" dirty="0"/>
          </a:p>
        </p:txBody>
      </p:sp>
    </p:spTree>
    <p:extLst>
      <p:ext uri="{BB962C8B-B14F-4D97-AF65-F5344CB8AC3E}">
        <p14:creationId xmlns:p14="http://schemas.microsoft.com/office/powerpoint/2010/main" val="286632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Created with partners from UNHCE, and with funding from USFS and Town of Randolph.</a:t>
            </a:r>
          </a:p>
          <a:p>
            <a:pPr defTabSz="933237">
              <a:defRPr/>
            </a:pPr>
            <a:endParaRPr lang="en-US" dirty="0"/>
          </a:p>
          <a:p>
            <a:pPr defTabSz="933237">
              <a:defRPr/>
            </a:pPr>
            <a:r>
              <a:rPr lang="en-US" dirty="0"/>
              <a:t>Online tool that links a) soils within an area of interest to the forest cover types those soils can support; b) then to the preferred breeding habitats associated with those forest types; and c) then to individual species of wildlife supported by those wildlife habitats.</a:t>
            </a:r>
          </a:p>
          <a:p>
            <a:pPr defTabSz="933237">
              <a:defRPr/>
            </a:pPr>
            <a:r>
              <a:rPr lang="en-US" dirty="0"/>
              <a:t>Soils mapped based on Homer Leak classification.  Per Joe Homer – In NH, there are approximately 190 soil series mapped. Soils were aggregated into 20 or so of Bill Leak’s Forest Habitat groups based on common physical properties (primarily parent material, dominant soil texture, drainage class, and depth to bedrock).</a:t>
            </a:r>
          </a:p>
          <a:p>
            <a:pPr defTabSz="933237">
              <a:defRPr/>
            </a:pPr>
            <a:endParaRPr lang="en-US" dirty="0"/>
          </a:p>
          <a:p>
            <a:pPr defTabSz="933237">
              <a:defRPr/>
            </a:pPr>
            <a:r>
              <a:rPr lang="en-US" dirty="0"/>
              <a:t>Can use to create report.</a:t>
            </a:r>
          </a:p>
        </p:txBody>
      </p:sp>
      <p:sp>
        <p:nvSpPr>
          <p:cNvPr id="4" name="Slide Number Placeholder 3"/>
          <p:cNvSpPr>
            <a:spLocks noGrp="1"/>
          </p:cNvSpPr>
          <p:nvPr>
            <p:ph type="sldNum" sz="quarter" idx="10"/>
          </p:nvPr>
        </p:nvSpPr>
        <p:spPr/>
        <p:txBody>
          <a:bodyPr/>
          <a:lstStyle/>
          <a:p>
            <a:fld id="{A2F1E5D6-F695-486A-BC0A-F542A82469B4}" type="slidenum">
              <a:rPr lang="en-US" smtClean="0"/>
              <a:t>10</a:t>
            </a:fld>
            <a:endParaRPr lang="en-US"/>
          </a:p>
        </p:txBody>
      </p:sp>
    </p:spTree>
    <p:extLst>
      <p:ext uri="{BB962C8B-B14F-4D97-AF65-F5344CB8AC3E}">
        <p14:creationId xmlns:p14="http://schemas.microsoft.com/office/powerpoint/2010/main" val="67448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want to represent this as a GRANIT activity specifically, but think it’s important that everyone know about this relatively new committee.</a:t>
            </a:r>
          </a:p>
          <a:p>
            <a:endParaRPr lang="en-US" dirty="0"/>
          </a:p>
          <a:p>
            <a:r>
              <a:rPr lang="en-US" dirty="0"/>
              <a:t>HB 377</a:t>
            </a:r>
            <a:r>
              <a:rPr lang="en-US" baseline="0" dirty="0"/>
              <a:t> passed last legislative session.  Resulted in RSA 4-F:1 – establishing a GIS Advisory Committee.  Some of you may know that we have had a GIS Advisory Committee meeting since the 1980’s.  That committee, which was more technical in nature, has been renamed the GIS Technical Advisory Committee.  And this new group, which is charged with strategic planning and coordination for GIS in NH, has been formed and has met twice.  Statute requires that the Committee, whose members include state agency commissioners, an RPC rep, a municipal rep, the GRANIT Director, report to the legislature each November.</a:t>
            </a:r>
          </a:p>
          <a:p>
            <a:endParaRPr lang="en-US" baseline="0" dirty="0"/>
          </a:p>
          <a:p>
            <a:r>
              <a:rPr lang="en-US" baseline="0" dirty="0"/>
              <a:t>Progress to date – agreement on a set of guiding principles.  These principles relate to establishing data standards, data coordination and sharing, sharing applications, and engaging with more stakeholders.</a:t>
            </a:r>
            <a:endParaRPr lang="en-US" dirty="0"/>
          </a:p>
        </p:txBody>
      </p:sp>
      <p:sp>
        <p:nvSpPr>
          <p:cNvPr id="4" name="Slide Number Placeholder 3"/>
          <p:cNvSpPr>
            <a:spLocks noGrp="1"/>
          </p:cNvSpPr>
          <p:nvPr>
            <p:ph type="sldNum" sz="quarter" idx="10"/>
          </p:nvPr>
        </p:nvSpPr>
        <p:spPr/>
        <p:txBody>
          <a:bodyPr/>
          <a:lstStyle/>
          <a:p>
            <a:fld id="{A2F1E5D6-F695-486A-BC0A-F542A82469B4}" type="slidenum">
              <a:rPr lang="en-US" smtClean="0"/>
              <a:t>11</a:t>
            </a:fld>
            <a:endParaRPr lang="en-US"/>
          </a:p>
        </p:txBody>
      </p:sp>
    </p:spTree>
    <p:extLst>
      <p:ext uri="{BB962C8B-B14F-4D97-AF65-F5344CB8AC3E}">
        <p14:creationId xmlns:p14="http://schemas.microsoft.com/office/powerpoint/2010/main" val="104213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1E5D6-F695-486A-BC0A-F542A82469B4}" type="slidenum">
              <a:rPr lang="en-US" smtClean="0"/>
              <a:t>12</a:t>
            </a:fld>
            <a:endParaRPr lang="en-US" dirty="0"/>
          </a:p>
        </p:txBody>
      </p:sp>
    </p:spTree>
    <p:extLst>
      <p:ext uri="{BB962C8B-B14F-4D97-AF65-F5344CB8AC3E}">
        <p14:creationId xmlns:p14="http://schemas.microsoft.com/office/powerpoint/2010/main" val="1386016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1E5D6-F695-486A-BC0A-F542A82469B4}" type="slidenum">
              <a:rPr lang="en-US" smtClean="0"/>
              <a:t>13</a:t>
            </a:fld>
            <a:endParaRPr lang="en-US"/>
          </a:p>
        </p:txBody>
      </p:sp>
    </p:spTree>
    <p:extLst>
      <p:ext uri="{BB962C8B-B14F-4D97-AF65-F5344CB8AC3E}">
        <p14:creationId xmlns:p14="http://schemas.microsoft.com/office/powerpoint/2010/main" val="383266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bit of background on GRANIT. </a:t>
            </a:r>
          </a:p>
          <a:p>
            <a:r>
              <a:rPr lang="en-US" dirty="0"/>
              <a:t>We started working on the  GRANIT system in mid 1980’s, and currently serving as the state’s GIS clearinghouse.  </a:t>
            </a:r>
          </a:p>
          <a:p>
            <a:r>
              <a:rPr lang="en-US" dirty="0"/>
              <a:t>Create data, archive data from other sources, distribute data</a:t>
            </a:r>
          </a:p>
          <a:p>
            <a:r>
              <a:rPr lang="en-US" dirty="0"/>
              <a:t>Develop standards –metadata standards, land use mapping standards, etc.</a:t>
            </a:r>
          </a:p>
        </p:txBody>
      </p:sp>
      <p:sp>
        <p:nvSpPr>
          <p:cNvPr id="4" name="Slide Number Placeholder 3"/>
          <p:cNvSpPr>
            <a:spLocks noGrp="1"/>
          </p:cNvSpPr>
          <p:nvPr>
            <p:ph type="sldNum" sz="quarter" idx="10"/>
          </p:nvPr>
        </p:nvSpPr>
        <p:spPr/>
        <p:txBody>
          <a:bodyPr/>
          <a:lstStyle/>
          <a:p>
            <a:fld id="{A2F1E5D6-F695-486A-BC0A-F542A82469B4}" type="slidenum">
              <a:rPr lang="en-US" smtClean="0"/>
              <a:t>2</a:t>
            </a:fld>
            <a:endParaRPr lang="en-US" dirty="0"/>
          </a:p>
        </p:txBody>
      </p:sp>
    </p:spTree>
    <p:extLst>
      <p:ext uri="{BB962C8B-B14F-4D97-AF65-F5344CB8AC3E}">
        <p14:creationId xmlns:p14="http://schemas.microsoft.com/office/powerpoint/2010/main" val="398155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We do this work with a variety of funding mechanisms and partnerships.  Partial list of current projects</a:t>
            </a:r>
          </a:p>
          <a:p>
            <a:pPr defTabSz="933237">
              <a:defRPr/>
            </a:pPr>
            <a:endParaRPr lang="en-US" dirty="0"/>
          </a:p>
          <a:p>
            <a:r>
              <a:rPr lang="en-US" dirty="0"/>
              <a:t>Project areas range from floodplain mapping to habitat management to pollutant tracking.  </a:t>
            </a:r>
          </a:p>
          <a:p>
            <a:endParaRPr lang="en-US" dirty="0"/>
          </a:p>
          <a:p>
            <a:r>
              <a:rPr lang="en-US" dirty="0"/>
              <a:t>Other projects:</a:t>
            </a:r>
          </a:p>
          <a:p>
            <a:pPr defTabSz="933237">
              <a:defRPr/>
            </a:pPr>
            <a:r>
              <a:rPr lang="en-US" dirty="0"/>
              <a:t>Landscape Scale Assessment of NERRS Marsh Resilience (NOAA)</a:t>
            </a:r>
          </a:p>
          <a:p>
            <a:endParaRPr lang="en-US" dirty="0"/>
          </a:p>
        </p:txBody>
      </p:sp>
      <p:sp>
        <p:nvSpPr>
          <p:cNvPr id="4" name="Slide Number Placeholder 3"/>
          <p:cNvSpPr>
            <a:spLocks noGrp="1"/>
          </p:cNvSpPr>
          <p:nvPr>
            <p:ph type="sldNum" sz="quarter" idx="10"/>
          </p:nvPr>
        </p:nvSpPr>
        <p:spPr/>
        <p:txBody>
          <a:bodyPr/>
          <a:lstStyle/>
          <a:p>
            <a:fld id="{A2F1E5D6-F695-486A-BC0A-F542A82469B4}" type="slidenum">
              <a:rPr lang="en-US" smtClean="0"/>
              <a:t>3</a:t>
            </a:fld>
            <a:endParaRPr lang="en-US"/>
          </a:p>
        </p:txBody>
      </p:sp>
    </p:spTree>
    <p:extLst>
      <p:ext uri="{BB962C8B-B14F-4D97-AF65-F5344CB8AC3E}">
        <p14:creationId xmlns:p14="http://schemas.microsoft.com/office/powerpoint/2010/main" val="398155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 have organized my “new technologies” into the 4 main categories presented here.  And I’ve selected just a couple of examples in each area to highlight.  Will say only a brief word or two about each.</a:t>
            </a:r>
          </a:p>
        </p:txBody>
      </p:sp>
      <p:sp>
        <p:nvSpPr>
          <p:cNvPr id="4" name="Slide Number Placeholder 3"/>
          <p:cNvSpPr>
            <a:spLocks noGrp="1"/>
          </p:cNvSpPr>
          <p:nvPr>
            <p:ph type="sldNum" sz="quarter" idx="10"/>
          </p:nvPr>
        </p:nvSpPr>
        <p:spPr/>
        <p:txBody>
          <a:bodyPr/>
          <a:lstStyle/>
          <a:p>
            <a:fld id="{A2F1E5D6-F695-486A-BC0A-F542A82469B4}" type="slidenum">
              <a:rPr lang="en-US" smtClean="0"/>
              <a:t>4</a:t>
            </a:fld>
            <a:endParaRPr lang="en-US"/>
          </a:p>
        </p:txBody>
      </p:sp>
    </p:spTree>
    <p:extLst>
      <p:ext uri="{BB962C8B-B14F-4D97-AF65-F5344CB8AC3E}">
        <p14:creationId xmlns:p14="http://schemas.microsoft.com/office/powerpoint/2010/main" val="270936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A2F1E5D6-F695-486A-BC0A-F542A82469B4}" type="slidenum">
              <a:rPr lang="en-US" smtClean="0"/>
              <a:t>5</a:t>
            </a:fld>
            <a:endParaRPr lang="en-US"/>
          </a:p>
        </p:txBody>
      </p:sp>
    </p:spTree>
    <p:extLst>
      <p:ext uri="{BB962C8B-B14F-4D97-AF65-F5344CB8AC3E}">
        <p14:creationId xmlns:p14="http://schemas.microsoft.com/office/powerpoint/2010/main" val="77104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a:p>
            <a:pPr defTabSz="933237">
              <a:defRPr/>
            </a:pPr>
            <a:r>
              <a:rPr lang="en-US" dirty="0"/>
              <a:t>Contours - Powwow River HUC10 – part of Merrimack River HUC8.  Generating raw contours and smoothed version.  Will be doing entire state, once we have the LIDAR data gap filled in.  </a:t>
            </a:r>
          </a:p>
        </p:txBody>
      </p:sp>
      <p:sp>
        <p:nvSpPr>
          <p:cNvPr id="4" name="Slide Number Placeholder 3"/>
          <p:cNvSpPr>
            <a:spLocks noGrp="1"/>
          </p:cNvSpPr>
          <p:nvPr>
            <p:ph type="sldNum" sz="quarter" idx="10"/>
          </p:nvPr>
        </p:nvSpPr>
        <p:spPr/>
        <p:txBody>
          <a:bodyPr/>
          <a:lstStyle/>
          <a:p>
            <a:fld id="{A2F1E5D6-F695-486A-BC0A-F542A82469B4}" type="slidenum">
              <a:rPr lang="en-US" smtClean="0"/>
              <a:t>6</a:t>
            </a:fld>
            <a:endParaRPr lang="en-US"/>
          </a:p>
        </p:txBody>
      </p:sp>
    </p:spTree>
    <p:extLst>
      <p:ext uri="{BB962C8B-B14F-4D97-AF65-F5344CB8AC3E}">
        <p14:creationId xmlns:p14="http://schemas.microsoft.com/office/powerpoint/2010/main" val="103635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A2F1E5D6-F695-486A-BC0A-F542A82469B4}" type="slidenum">
              <a:rPr lang="en-US" smtClean="0"/>
              <a:t>7</a:t>
            </a:fld>
            <a:endParaRPr lang="en-US"/>
          </a:p>
        </p:txBody>
      </p:sp>
    </p:spTree>
    <p:extLst>
      <p:ext uri="{BB962C8B-B14F-4D97-AF65-F5344CB8AC3E}">
        <p14:creationId xmlns:p14="http://schemas.microsoft.com/office/powerpoint/2010/main" val="1273174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Portal – shows footprint of data availability; density of features, previews attributes; access to metadata; can create </a:t>
            </a:r>
            <a:r>
              <a:rPr lang="en-US" dirty="0" err="1"/>
              <a:t>webmap</a:t>
            </a:r>
            <a:r>
              <a:rPr lang="en-US" dirty="0"/>
              <a:t> directly from data service, can download</a:t>
            </a:r>
          </a:p>
        </p:txBody>
      </p:sp>
      <p:sp>
        <p:nvSpPr>
          <p:cNvPr id="4" name="Slide Number Placeholder 3"/>
          <p:cNvSpPr>
            <a:spLocks noGrp="1"/>
          </p:cNvSpPr>
          <p:nvPr>
            <p:ph type="sldNum" sz="quarter" idx="10"/>
          </p:nvPr>
        </p:nvSpPr>
        <p:spPr/>
        <p:txBody>
          <a:bodyPr/>
          <a:lstStyle/>
          <a:p>
            <a:fld id="{A2F1E5D6-F695-486A-BC0A-F542A82469B4}" type="slidenum">
              <a:rPr lang="en-US" smtClean="0"/>
              <a:t>8</a:t>
            </a:fld>
            <a:endParaRPr lang="en-US"/>
          </a:p>
        </p:txBody>
      </p:sp>
    </p:spTree>
    <p:extLst>
      <p:ext uri="{BB962C8B-B14F-4D97-AF65-F5344CB8AC3E}">
        <p14:creationId xmlns:p14="http://schemas.microsoft.com/office/powerpoint/2010/main" val="306702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err="1"/>
              <a:t>GRANITView</a:t>
            </a:r>
            <a:r>
              <a:rPr lang="en-US" dirty="0"/>
              <a:t> – Not really new, but keep expanding it and adding capability.  Start out with default display of soils, use custom symbolization and labeling tools to produce second image</a:t>
            </a:r>
          </a:p>
        </p:txBody>
      </p:sp>
      <p:sp>
        <p:nvSpPr>
          <p:cNvPr id="4" name="Slide Number Placeholder 3"/>
          <p:cNvSpPr>
            <a:spLocks noGrp="1"/>
          </p:cNvSpPr>
          <p:nvPr>
            <p:ph type="sldNum" sz="quarter" idx="10"/>
          </p:nvPr>
        </p:nvSpPr>
        <p:spPr/>
        <p:txBody>
          <a:bodyPr/>
          <a:lstStyle/>
          <a:p>
            <a:fld id="{A2F1E5D6-F695-486A-BC0A-F542A82469B4}" type="slidenum">
              <a:rPr lang="en-US" smtClean="0"/>
              <a:t>9</a:t>
            </a:fld>
            <a:endParaRPr lang="en-US"/>
          </a:p>
        </p:txBody>
      </p:sp>
    </p:spTree>
    <p:extLst>
      <p:ext uri="{BB962C8B-B14F-4D97-AF65-F5344CB8AC3E}">
        <p14:creationId xmlns:p14="http://schemas.microsoft.com/office/powerpoint/2010/main" val="355804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416675"/>
            <a:ext cx="2133600" cy="365125"/>
          </a:xfrm>
        </p:spPr>
        <p:txBody>
          <a:bodyPr/>
          <a:lstStyle>
            <a:lvl1pPr>
              <a:defRPr sz="1100" b="0">
                <a:solidFill>
                  <a:schemeClr val="bg1"/>
                </a:solidFill>
              </a:defRPr>
            </a:lvl1pPr>
          </a:lstStyle>
          <a:p>
            <a:r>
              <a:rPr lang="en-US" dirty="0"/>
              <a:t>December 4, 2015</a:t>
            </a:r>
          </a:p>
        </p:txBody>
      </p:sp>
      <p:sp>
        <p:nvSpPr>
          <p:cNvPr id="7" name="TextBox 64"/>
          <p:cNvSpPr txBox="1"/>
          <p:nvPr/>
        </p:nvSpPr>
        <p:spPr>
          <a:xfrm>
            <a:off x="320830" y="6483377"/>
            <a:ext cx="1515158" cy="261610"/>
          </a:xfrm>
          <a:prstGeom prst="rect">
            <a:avLst/>
          </a:prstGeom>
          <a:noFill/>
        </p:spPr>
        <p:txBody>
          <a:bodyPr wrap="none">
            <a:spAutoFit/>
          </a:bodyPr>
          <a:lstStyle/>
          <a:p>
            <a:pPr algn="r">
              <a:defRPr/>
            </a:pPr>
            <a:r>
              <a:rPr lang="en-US" sz="1100" dirty="0">
                <a:solidFill>
                  <a:schemeClr val="bg1"/>
                </a:solidFill>
                <a:latin typeface="+mn-lt"/>
                <a:cs typeface="Times New Roman" pitchFamily="18" charset="0"/>
              </a:rPr>
              <a:t>NHLSA</a:t>
            </a:r>
            <a:r>
              <a:rPr lang="en-US" sz="1100" baseline="0" dirty="0">
                <a:solidFill>
                  <a:schemeClr val="bg1"/>
                </a:solidFill>
                <a:latin typeface="+mn-lt"/>
                <a:cs typeface="Times New Roman" pitchFamily="18" charset="0"/>
              </a:rPr>
              <a:t> Annual Meeting</a:t>
            </a:r>
            <a:endParaRPr lang="en-US" sz="1100" dirty="0">
              <a:solidFill>
                <a:schemeClr val="bg1"/>
              </a:solidFill>
              <a:latin typeface="+mn-lt"/>
              <a:cs typeface="Times New Roman" pitchFamily="18" charset="0"/>
            </a:endParaRPr>
          </a:p>
        </p:txBody>
      </p:sp>
      <p:sp>
        <p:nvSpPr>
          <p:cNvPr id="8" name="Content Placeholder 7"/>
          <p:cNvSpPr>
            <a:spLocks noGrp="1"/>
          </p:cNvSpPr>
          <p:nvPr>
            <p:ph sz="quarter" idx="13"/>
          </p:nvPr>
        </p:nvSpPr>
        <p:spPr>
          <a:xfrm>
            <a:off x="4419600" y="27432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lidar.unh.edu/" TargetMode="External"/><Relationship Id="rId3" Type="http://schemas.openxmlformats.org/officeDocument/2006/relationships/image" Target="../media/image1.jpeg"/><Relationship Id="rId7" Type="http://schemas.openxmlformats.org/officeDocument/2006/relationships/hyperlink" Target="http://nhcoastalviewer.unh.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granitviewii.unh.edu/" TargetMode="External"/><Relationship Id="rId5" Type="http://schemas.openxmlformats.org/officeDocument/2006/relationships/hyperlink" Target="http://granit.unh.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dirttreeswildlife.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hyperlink" Target="http://lidar.unh.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granit.unh.edu/" TargetMode="External"/><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granitview.unh.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052" y="838200"/>
            <a:ext cx="7772400" cy="1470025"/>
          </a:xfrm>
        </p:spPr>
        <p:txBody>
          <a:bodyPr>
            <a:normAutofit/>
          </a:bodyPr>
          <a:lstStyle/>
          <a:p>
            <a:pPr>
              <a:lnSpc>
                <a:spcPts val="4500"/>
              </a:lnSpc>
            </a:pPr>
            <a:r>
              <a:rPr lang="en-US" sz="4600" b="1" dirty="0">
                <a:solidFill>
                  <a:srgbClr val="007D7A"/>
                </a:solidFill>
                <a:latin typeface="Arial" panose="020B0604020202020204" pitchFamily="34" charset="0"/>
                <a:cs typeface="Arial" panose="020B0604020202020204" pitchFamily="34" charset="0"/>
              </a:rPr>
              <a:t>GRANIT Update</a:t>
            </a:r>
          </a:p>
        </p:txBody>
      </p:sp>
      <p:sp>
        <p:nvSpPr>
          <p:cNvPr id="3" name="Subtitle 2"/>
          <p:cNvSpPr>
            <a:spLocks noGrp="1"/>
          </p:cNvSpPr>
          <p:nvPr>
            <p:ph type="subTitle" idx="1"/>
          </p:nvPr>
        </p:nvSpPr>
        <p:spPr>
          <a:xfrm>
            <a:off x="1376017" y="2514600"/>
            <a:ext cx="6400800" cy="2209800"/>
          </a:xfrm>
        </p:spPr>
        <p:txBody>
          <a:bodyPr>
            <a:noAutofit/>
          </a:bodyPr>
          <a:lstStyle/>
          <a:p>
            <a:pPr>
              <a:spcBef>
                <a:spcPts val="0"/>
              </a:spcBef>
            </a:pPr>
            <a:r>
              <a:rPr lang="en-US" sz="2000" dirty="0">
                <a:solidFill>
                  <a:schemeClr val="tx1"/>
                </a:solidFill>
                <a:latin typeface="Arial" panose="020B0604020202020204" pitchFamily="34" charset="0"/>
                <a:cs typeface="Arial" panose="020B0604020202020204" pitchFamily="34" charset="0"/>
              </a:rPr>
              <a:t>Fay Rubin</a:t>
            </a:r>
          </a:p>
          <a:p>
            <a:pPr>
              <a:spcBef>
                <a:spcPts val="0"/>
              </a:spcBef>
            </a:pPr>
            <a:r>
              <a:rPr lang="en-US" sz="2000" dirty="0">
                <a:solidFill>
                  <a:schemeClr val="tx1"/>
                </a:solidFill>
                <a:latin typeface="Arial" panose="020B0604020202020204" pitchFamily="34" charset="0"/>
                <a:cs typeface="Arial" panose="020B0604020202020204" pitchFamily="34" charset="0"/>
              </a:rPr>
              <a:t>Earth Systems Research Center</a:t>
            </a:r>
          </a:p>
          <a:p>
            <a:pPr>
              <a:spcBef>
                <a:spcPts val="0"/>
              </a:spcBef>
            </a:pPr>
            <a:r>
              <a:rPr lang="en-US" sz="2000" dirty="0">
                <a:solidFill>
                  <a:schemeClr val="tx1"/>
                </a:solidFill>
                <a:latin typeface="Arial" panose="020B0604020202020204" pitchFamily="34" charset="0"/>
                <a:cs typeface="Arial" panose="020B0604020202020204" pitchFamily="34" charset="0"/>
              </a:rPr>
              <a:t>University of New Hampshire</a:t>
            </a:r>
          </a:p>
          <a:p>
            <a:pPr>
              <a:spcBef>
                <a:spcPts val="0"/>
              </a:spcBef>
            </a:pPr>
            <a:endParaRPr lang="en-US" sz="2000" dirty="0">
              <a:solidFill>
                <a:schemeClr val="bg1"/>
              </a:solidFill>
              <a:latin typeface="Arial" panose="020B0604020202020204" pitchFamily="34" charset="0"/>
              <a:cs typeface="Arial" panose="020B0604020202020204" pitchFamily="34" charset="0"/>
            </a:endParaRPr>
          </a:p>
          <a:p>
            <a:pPr>
              <a:spcBef>
                <a:spcPts val="0"/>
              </a:spcBef>
            </a:pPr>
            <a:r>
              <a:rPr lang="en-US" sz="2000" dirty="0">
                <a:solidFill>
                  <a:schemeClr val="tx1"/>
                </a:solidFill>
                <a:latin typeface="Arial" panose="020B0604020202020204" pitchFamily="34" charset="0"/>
                <a:cs typeface="Arial" panose="020B0604020202020204" pitchFamily="34" charset="0"/>
              </a:rPr>
              <a:t>April 4, 2018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19" y="5634569"/>
            <a:ext cx="1364381" cy="690031"/>
          </a:xfrm>
          <a:prstGeom prst="rect">
            <a:avLst/>
          </a:prstGeom>
        </p:spPr>
      </p:pic>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652546"/>
            <a:ext cx="2085462" cy="65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33600" y="4495800"/>
            <a:ext cx="4572000" cy="1323439"/>
          </a:xfrm>
          <a:prstGeom prst="rect">
            <a:avLst/>
          </a:prstGeom>
        </p:spPr>
        <p:txBody>
          <a:bodyPr>
            <a:spAutoFit/>
          </a:bodyPr>
          <a:lstStyle/>
          <a:p>
            <a:pPr lvl="1" algn="ctr"/>
            <a:r>
              <a:rPr lang="en-US" sz="1600" dirty="0">
                <a:hlinkClick r:id="rId5"/>
              </a:rPr>
              <a:t>http://granit.unh.edu</a:t>
            </a:r>
            <a:endParaRPr lang="en-US" sz="1600" dirty="0"/>
          </a:p>
          <a:p>
            <a:pPr lvl="1" algn="ctr"/>
            <a:r>
              <a:rPr lang="en-US" sz="1600" dirty="0">
                <a:hlinkClick r:id="rId6"/>
              </a:rPr>
              <a:t>http://granitview.unh.edu</a:t>
            </a:r>
            <a:endParaRPr lang="en-US" sz="1600" dirty="0"/>
          </a:p>
          <a:p>
            <a:pPr lvl="1" algn="ctr"/>
            <a:r>
              <a:rPr lang="en-US" sz="1600" dirty="0">
                <a:hlinkClick r:id="rId7"/>
              </a:rPr>
              <a:t>http://nhcoastalviewer.unh.edu</a:t>
            </a:r>
            <a:endParaRPr lang="en-US" sz="1600" dirty="0"/>
          </a:p>
          <a:p>
            <a:pPr lvl="1" algn="ctr"/>
            <a:r>
              <a:rPr lang="en-US" sz="1600" dirty="0">
                <a:hlinkClick r:id="rId8"/>
              </a:rPr>
              <a:t>http://lidar.unh.edu</a:t>
            </a:r>
            <a:endParaRPr lang="en-US" sz="1600" dirty="0"/>
          </a:p>
          <a:p>
            <a:pPr lvl="1" algn="ctr"/>
            <a:endParaRPr lang="en-US" sz="1600" dirty="0"/>
          </a:p>
        </p:txBody>
      </p:sp>
    </p:spTree>
    <p:extLst>
      <p:ext uri="{BB962C8B-B14F-4D97-AF65-F5344CB8AC3E}">
        <p14:creationId xmlns:p14="http://schemas.microsoft.com/office/powerpoint/2010/main" val="995804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 y="76200"/>
            <a:ext cx="8804031" cy="761999"/>
          </a:xfrm>
        </p:spPr>
        <p:txBody>
          <a:bodyPr>
            <a:normAutofit/>
          </a:bodyPr>
          <a:lstStyle/>
          <a:p>
            <a:pPr algn="l"/>
            <a:r>
              <a:rPr lang="en-US" sz="2400" dirty="0">
                <a:solidFill>
                  <a:srgbClr val="007D7A"/>
                </a:solidFill>
              </a:rPr>
              <a:t>New Applications</a:t>
            </a:r>
            <a:r>
              <a:rPr lang="en-US" sz="3600" dirty="0">
                <a:solidFill>
                  <a:srgbClr val="007D7A"/>
                </a:solidFill>
              </a:rPr>
              <a:t>:  </a:t>
            </a:r>
            <a:r>
              <a:rPr lang="en-US" sz="3200" dirty="0">
                <a:solidFill>
                  <a:srgbClr val="007D7A"/>
                </a:solidFill>
              </a:rPr>
              <a:t>Dirt to Trees to Wildlife</a:t>
            </a:r>
          </a:p>
        </p:txBody>
      </p:sp>
      <p:sp>
        <p:nvSpPr>
          <p:cNvPr id="6" name="Subtitle 2"/>
          <p:cNvSpPr txBox="1">
            <a:spLocks/>
          </p:cNvSpPr>
          <p:nvPr/>
        </p:nvSpPr>
        <p:spPr>
          <a:xfrm>
            <a:off x="152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NHLSA Annual Meeting</a:t>
            </a:r>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275" y="6626352"/>
            <a:ext cx="9144000" cy="310896"/>
            <a:chOff x="0" y="6588252"/>
            <a:chExt cx="9144000" cy="310896"/>
          </a:xfrm>
        </p:grpSpPr>
        <p:sp>
          <p:nvSpPr>
            <p:cNvPr id="14" name="Rectangle 13"/>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sp>
        <p:nvSpPr>
          <p:cNvPr id="7" name="TextBox 6">
            <a:extLst>
              <a:ext uri="{FF2B5EF4-FFF2-40B4-BE49-F238E27FC236}">
                <a16:creationId xmlns:a16="http://schemas.microsoft.com/office/drawing/2014/main" id="{EEFA92D8-E19C-4AAE-AFFC-8E19235FA71E}"/>
              </a:ext>
            </a:extLst>
          </p:cNvPr>
          <p:cNvSpPr txBox="1"/>
          <p:nvPr/>
        </p:nvSpPr>
        <p:spPr>
          <a:xfrm>
            <a:off x="6553200" y="303251"/>
            <a:ext cx="2590800" cy="338554"/>
          </a:xfrm>
          <a:prstGeom prst="rect">
            <a:avLst/>
          </a:prstGeom>
          <a:solidFill>
            <a:schemeClr val="bg1"/>
          </a:solidFill>
        </p:spPr>
        <p:txBody>
          <a:bodyPr wrap="square" rtlCol="0">
            <a:spAutoFit/>
          </a:bodyPr>
          <a:lstStyle/>
          <a:p>
            <a:r>
              <a:rPr lang="en-US" sz="1600" dirty="0">
                <a:hlinkClick r:id="rId3"/>
              </a:rPr>
              <a:t>https://dirttreeswildlife.org</a:t>
            </a:r>
            <a:endParaRPr lang="en-US" sz="1600" dirty="0"/>
          </a:p>
        </p:txBody>
      </p:sp>
      <p:pic>
        <p:nvPicPr>
          <p:cNvPr id="15" name="Picture 14">
            <a:extLst>
              <a:ext uri="{FF2B5EF4-FFF2-40B4-BE49-F238E27FC236}">
                <a16:creationId xmlns:a16="http://schemas.microsoft.com/office/drawing/2014/main" id="{AD8FD0C0-0BBC-4520-9C92-D2CC3D01C138}"/>
              </a:ext>
            </a:extLst>
          </p:cNvPr>
          <p:cNvPicPr>
            <a:picLocks noChangeAspect="1"/>
          </p:cNvPicPr>
          <p:nvPr/>
        </p:nvPicPr>
        <p:blipFill>
          <a:blip r:embed="rId4"/>
          <a:stretch>
            <a:fillRect/>
          </a:stretch>
        </p:blipFill>
        <p:spPr>
          <a:xfrm>
            <a:off x="1193590" y="1062228"/>
            <a:ext cx="6625193" cy="5486400"/>
          </a:xfrm>
          <a:prstGeom prst="rect">
            <a:avLst/>
          </a:prstGeom>
        </p:spPr>
      </p:pic>
      <p:pic>
        <p:nvPicPr>
          <p:cNvPr id="17" name="Picture 16">
            <a:extLst>
              <a:ext uri="{FF2B5EF4-FFF2-40B4-BE49-F238E27FC236}">
                <a16:creationId xmlns:a16="http://schemas.microsoft.com/office/drawing/2014/main" id="{56F319D1-CE9F-49A5-A99F-1BCED6E98A79}"/>
              </a:ext>
            </a:extLst>
          </p:cNvPr>
          <p:cNvPicPr>
            <a:picLocks noChangeAspect="1"/>
          </p:cNvPicPr>
          <p:nvPr/>
        </p:nvPicPr>
        <p:blipFill>
          <a:blip r:embed="rId5"/>
          <a:stretch>
            <a:fillRect/>
          </a:stretch>
        </p:blipFill>
        <p:spPr>
          <a:xfrm>
            <a:off x="1325217" y="1066800"/>
            <a:ext cx="6304871" cy="5486400"/>
          </a:xfrm>
          <a:prstGeom prst="rect">
            <a:avLst/>
          </a:prstGeom>
        </p:spPr>
      </p:pic>
      <p:pic>
        <p:nvPicPr>
          <p:cNvPr id="18" name="Picture 17">
            <a:extLst>
              <a:ext uri="{FF2B5EF4-FFF2-40B4-BE49-F238E27FC236}">
                <a16:creationId xmlns:a16="http://schemas.microsoft.com/office/drawing/2014/main" id="{1F68552B-2BC5-4F5A-BFAC-B5385B69DEF9}"/>
              </a:ext>
            </a:extLst>
          </p:cNvPr>
          <p:cNvPicPr>
            <a:picLocks noChangeAspect="1"/>
          </p:cNvPicPr>
          <p:nvPr/>
        </p:nvPicPr>
        <p:blipFill>
          <a:blip r:embed="rId6"/>
          <a:stretch>
            <a:fillRect/>
          </a:stretch>
        </p:blipFill>
        <p:spPr>
          <a:xfrm>
            <a:off x="933880" y="1083099"/>
            <a:ext cx="8057720" cy="5486400"/>
          </a:xfrm>
          <a:prstGeom prst="rect">
            <a:avLst/>
          </a:prstGeom>
        </p:spPr>
      </p:pic>
    </p:spTree>
    <p:extLst>
      <p:ext uri="{BB962C8B-B14F-4D97-AF65-F5344CB8AC3E}">
        <p14:creationId xmlns:p14="http://schemas.microsoft.com/office/powerpoint/2010/main" val="265737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1"/>
            <a:ext cx="8804031" cy="990600"/>
          </a:xfrm>
        </p:spPr>
        <p:txBody>
          <a:bodyPr>
            <a:normAutofit/>
          </a:bodyPr>
          <a:lstStyle/>
          <a:p>
            <a:pPr algn="l"/>
            <a:r>
              <a:rPr lang="en-US" sz="2700" dirty="0">
                <a:solidFill>
                  <a:srgbClr val="007D7A"/>
                </a:solidFill>
              </a:rPr>
              <a:t>GIS Coordination in NH:  </a:t>
            </a:r>
            <a:r>
              <a:rPr lang="en-US" sz="3600" dirty="0">
                <a:solidFill>
                  <a:srgbClr val="007D7A"/>
                </a:solidFill>
              </a:rPr>
              <a:t>GIS Advisory Committee </a:t>
            </a:r>
          </a:p>
        </p:txBody>
      </p:sp>
      <p:sp>
        <p:nvSpPr>
          <p:cNvPr id="6" name="Subtitle 2"/>
          <p:cNvSpPr txBox="1">
            <a:spLocks/>
          </p:cNvSpPr>
          <p:nvPr/>
        </p:nvSpPr>
        <p:spPr>
          <a:xfrm>
            <a:off x="152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NHLSA Annual Meeting</a:t>
            </a:r>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6623304"/>
            <a:ext cx="9144000" cy="310896"/>
            <a:chOff x="0" y="6588252"/>
            <a:chExt cx="9144000" cy="310896"/>
          </a:xfrm>
        </p:grpSpPr>
        <p:sp>
          <p:nvSpPr>
            <p:cNvPr id="12" name="Rectangle 11"/>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pic>
        <p:nvPicPr>
          <p:cNvPr id="4" name="Picture 3"/>
          <p:cNvPicPr>
            <a:picLocks noChangeAspect="1"/>
          </p:cNvPicPr>
          <p:nvPr/>
        </p:nvPicPr>
        <p:blipFill>
          <a:blip r:embed="rId3"/>
          <a:stretch>
            <a:fillRect/>
          </a:stretch>
        </p:blipFill>
        <p:spPr>
          <a:xfrm>
            <a:off x="175437" y="1154741"/>
            <a:ext cx="8610600" cy="1236004"/>
          </a:xfrm>
          <a:prstGeom prst="rect">
            <a:avLst/>
          </a:prstGeom>
        </p:spPr>
      </p:pic>
      <p:pic>
        <p:nvPicPr>
          <p:cNvPr id="1026" name="Picture 2" descr="C:\Users\fay\AppData\Local\Temp\SNAGHTML7e9889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91142"/>
            <a:ext cx="7251255"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4482405"/>
            <a:ext cx="7772400" cy="954107"/>
          </a:xfrm>
          <a:prstGeom prst="rect">
            <a:avLst/>
          </a:prstGeom>
          <a:solidFill>
            <a:schemeClr val="bg1"/>
          </a:solidFill>
          <a:ln w="50800">
            <a:solidFill>
              <a:schemeClr val="accent1">
                <a:shade val="50000"/>
              </a:schemeClr>
            </a:solidFill>
          </a:ln>
        </p:spPr>
        <p:txBody>
          <a:bodyPr wrap="square" rtlCol="0">
            <a:spAutoFit/>
          </a:bodyPr>
          <a:lstStyle/>
          <a:p>
            <a:r>
              <a:rPr lang="en-US" sz="2800" dirty="0"/>
              <a:t>The committee shall review the use, development, and coordination of geospatial data and resources … </a:t>
            </a:r>
          </a:p>
        </p:txBody>
      </p:sp>
    </p:spTree>
    <p:extLst>
      <p:ext uri="{BB962C8B-B14F-4D97-AF65-F5344CB8AC3E}">
        <p14:creationId xmlns:p14="http://schemas.microsoft.com/office/powerpoint/2010/main" val="425877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1" y="152400"/>
            <a:ext cx="8991600" cy="761999"/>
          </a:xfrm>
        </p:spPr>
        <p:txBody>
          <a:bodyPr>
            <a:normAutofit fontScale="90000"/>
          </a:bodyPr>
          <a:lstStyle/>
          <a:p>
            <a:pPr algn="l"/>
            <a:r>
              <a:rPr lang="en-US" sz="2700" dirty="0">
                <a:solidFill>
                  <a:srgbClr val="007D7A"/>
                </a:solidFill>
              </a:rPr>
              <a:t>GIS Coordination in NH:  </a:t>
            </a:r>
            <a:r>
              <a:rPr lang="en-US" dirty="0">
                <a:solidFill>
                  <a:srgbClr val="007D7A"/>
                </a:solidFill>
              </a:rPr>
              <a:t>Imagery Needs Assessment</a:t>
            </a:r>
            <a:endParaRPr lang="en-US" sz="3600" dirty="0">
              <a:solidFill>
                <a:srgbClr val="007D7A"/>
              </a:solidFill>
            </a:endParaRPr>
          </a:p>
        </p:txBody>
      </p:sp>
      <p:grpSp>
        <p:nvGrpSpPr>
          <p:cNvPr id="3" name="Group 2"/>
          <p:cNvGrpSpPr/>
          <p:nvPr/>
        </p:nvGrpSpPr>
        <p:grpSpPr>
          <a:xfrm>
            <a:off x="0" y="6623304"/>
            <a:ext cx="9144000" cy="310896"/>
            <a:chOff x="0" y="6588252"/>
            <a:chExt cx="9144000" cy="310896"/>
          </a:xfrm>
        </p:grpSpPr>
        <p:sp>
          <p:nvSpPr>
            <p:cNvPr id="5" name="Rectangle 4"/>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1EAF0BC-A975-4F60-9844-E6ECD22A2C81}"/>
              </a:ext>
            </a:extLst>
          </p:cNvPr>
          <p:cNvPicPr>
            <a:picLocks noChangeAspect="1"/>
          </p:cNvPicPr>
          <p:nvPr/>
        </p:nvPicPr>
        <p:blipFill>
          <a:blip r:embed="rId3"/>
          <a:stretch>
            <a:fillRect/>
          </a:stretch>
        </p:blipFill>
        <p:spPr>
          <a:xfrm>
            <a:off x="283207" y="976045"/>
            <a:ext cx="8541383" cy="5669280"/>
          </a:xfrm>
          <a:prstGeom prst="rect">
            <a:avLst/>
          </a:prstGeom>
        </p:spPr>
      </p:pic>
      <p:sp>
        <p:nvSpPr>
          <p:cNvPr id="10" name="TextBox 9"/>
          <p:cNvSpPr txBox="1"/>
          <p:nvPr/>
        </p:nvSpPr>
        <p:spPr>
          <a:xfrm>
            <a:off x="990600" y="1244579"/>
            <a:ext cx="7239000" cy="5139869"/>
          </a:xfrm>
          <a:prstGeom prst="rect">
            <a:avLst/>
          </a:prstGeom>
          <a:solidFill>
            <a:schemeClr val="bg1">
              <a:alpha val="70000"/>
            </a:schemeClr>
          </a:solidFill>
        </p:spPr>
        <p:txBody>
          <a:bodyPr wrap="square" rtlCol="0">
            <a:spAutoFit/>
          </a:bodyPr>
          <a:lstStyle/>
          <a:p>
            <a:pPr marL="800100" lvl="1" indent="-342900">
              <a:buBlip>
                <a:blip r:embed="rId4"/>
              </a:buBlip>
            </a:pPr>
            <a:r>
              <a:rPr lang="en-US" sz="2800" dirty="0"/>
              <a:t>Goal:  Develop plan for regular acquisition of statewide base map imagery</a:t>
            </a:r>
          </a:p>
          <a:p>
            <a:pPr lvl="1"/>
            <a:endParaRPr lang="en-US" sz="2800" dirty="0"/>
          </a:p>
          <a:p>
            <a:pPr marL="800100" lvl="1" indent="-342900">
              <a:buBlip>
                <a:blip r:embed="rId4"/>
              </a:buBlip>
            </a:pPr>
            <a:r>
              <a:rPr lang="en-US" sz="2800" dirty="0"/>
              <a:t>Project Components:</a:t>
            </a:r>
          </a:p>
          <a:p>
            <a:pPr marL="1200150" lvl="2" indent="-285750">
              <a:buFont typeface="Arial" panose="020B0604020202020204" pitchFamily="34" charset="0"/>
              <a:buChar char="•"/>
            </a:pPr>
            <a:r>
              <a:rPr lang="en-US" sz="2000" dirty="0"/>
              <a:t>Conduct 2-3 user input sessions</a:t>
            </a:r>
          </a:p>
          <a:p>
            <a:pPr marL="1657350" lvl="3" indent="-285750">
              <a:buFont typeface="Arial" panose="020B0604020202020204" pitchFamily="34" charset="0"/>
              <a:buChar char="•"/>
            </a:pPr>
            <a:r>
              <a:rPr lang="en-US" sz="1600" dirty="0"/>
              <a:t>How do you presently use high resolution imagery?</a:t>
            </a:r>
          </a:p>
          <a:p>
            <a:pPr marL="1657350" lvl="3" indent="-285750">
              <a:buFont typeface="Arial" panose="020B0604020202020204" pitchFamily="34" charset="0"/>
              <a:buChar char="•"/>
            </a:pPr>
            <a:r>
              <a:rPr lang="en-US" sz="1600" dirty="0"/>
              <a:t>What resolution do you need to support these and future applications?</a:t>
            </a:r>
          </a:p>
          <a:p>
            <a:pPr marL="1657350" lvl="3" indent="-285750">
              <a:buFont typeface="Arial" panose="020B0604020202020204" pitchFamily="34" charset="0"/>
              <a:buChar char="•"/>
            </a:pPr>
            <a:r>
              <a:rPr lang="en-US" sz="1600" dirty="0"/>
              <a:t>What acquisition cycle do you need?</a:t>
            </a:r>
          </a:p>
          <a:p>
            <a:pPr marL="1657350" lvl="3" indent="-285750">
              <a:buFont typeface="Arial" panose="020B0604020202020204" pitchFamily="34" charset="0"/>
              <a:buChar char="•"/>
            </a:pPr>
            <a:r>
              <a:rPr lang="en-US" sz="1600" dirty="0"/>
              <a:t>Leaf on?  Leaf off?</a:t>
            </a:r>
          </a:p>
          <a:p>
            <a:pPr marL="1657350" lvl="3" indent="-285750">
              <a:buFont typeface="Arial" panose="020B0604020202020204" pitchFamily="34" charset="0"/>
              <a:buChar char="•"/>
            </a:pPr>
            <a:r>
              <a:rPr lang="en-US" sz="1600" dirty="0"/>
              <a:t>...</a:t>
            </a:r>
          </a:p>
          <a:p>
            <a:pPr marL="1200150" lvl="2" indent="-285750">
              <a:buFont typeface="Arial" panose="020B0604020202020204" pitchFamily="34" charset="0"/>
              <a:buChar char="•"/>
            </a:pPr>
            <a:r>
              <a:rPr lang="en-US" sz="2000" dirty="0"/>
              <a:t>Host/distribute on-line questionnaire</a:t>
            </a:r>
          </a:p>
          <a:p>
            <a:pPr marL="1200150" lvl="2" indent="-285750">
              <a:buFont typeface="Arial" panose="020B0604020202020204" pitchFamily="34" charset="0"/>
              <a:buChar char="•"/>
            </a:pPr>
            <a:r>
              <a:rPr lang="en-US" sz="2000" dirty="0"/>
              <a:t>Generate imagery specifications</a:t>
            </a:r>
          </a:p>
          <a:p>
            <a:pPr marL="1200150" lvl="2" indent="-285750">
              <a:buFont typeface="Arial" panose="020B0604020202020204" pitchFamily="34" charset="0"/>
              <a:buChar char="•"/>
            </a:pPr>
            <a:r>
              <a:rPr lang="en-US" sz="2000" dirty="0"/>
              <a:t>Research imagery vendor options</a:t>
            </a:r>
          </a:p>
          <a:p>
            <a:pPr marL="1200150" lvl="2" indent="-285750">
              <a:buFont typeface="Arial" panose="020B0604020202020204" pitchFamily="34" charset="0"/>
              <a:buChar char="•"/>
            </a:pPr>
            <a:r>
              <a:rPr lang="en-US" sz="2000" dirty="0"/>
              <a:t>Develop funding allocation model</a:t>
            </a:r>
          </a:p>
          <a:p>
            <a:pPr marL="1200150" lvl="2" indent="-285750">
              <a:buFont typeface="Arial" panose="020B0604020202020204" pitchFamily="34" charset="0"/>
              <a:buChar char="•"/>
            </a:pPr>
            <a:r>
              <a:rPr lang="en-US" sz="2000" dirty="0"/>
              <a:t>Finalize plan</a:t>
            </a:r>
          </a:p>
        </p:txBody>
      </p:sp>
    </p:spTree>
    <p:extLst>
      <p:ext uri="{BB962C8B-B14F-4D97-AF65-F5344CB8AC3E}">
        <p14:creationId xmlns:p14="http://schemas.microsoft.com/office/powerpoint/2010/main" val="80092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1"/>
            <a:ext cx="8804031" cy="990600"/>
          </a:xfrm>
        </p:spPr>
        <p:txBody>
          <a:bodyPr>
            <a:normAutofit/>
          </a:bodyPr>
          <a:lstStyle/>
          <a:p>
            <a:pPr algn="l"/>
            <a:r>
              <a:rPr lang="en-US" sz="3600" dirty="0">
                <a:solidFill>
                  <a:srgbClr val="007D7A"/>
                </a:solidFill>
              </a:rPr>
              <a:t>Thank you …</a:t>
            </a:r>
          </a:p>
        </p:txBody>
      </p:sp>
      <p:sp>
        <p:nvSpPr>
          <p:cNvPr id="6" name="Subtitle 2"/>
          <p:cNvSpPr txBox="1">
            <a:spLocks/>
          </p:cNvSpPr>
          <p:nvPr/>
        </p:nvSpPr>
        <p:spPr>
          <a:xfrm>
            <a:off x="152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NHLSA Annual Meeting</a:t>
            </a:r>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741" y="228600"/>
            <a:ext cx="999259" cy="505372"/>
          </a:xfrm>
          <a:prstGeom prst="rect">
            <a:avLst/>
          </a:prstGeom>
        </p:spPr>
      </p:pic>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1" descr="questions-and-answers.jpg"/>
          <p:cNvPicPr>
            <a:picLocks noChangeAspect="1"/>
          </p:cNvPicPr>
          <p:nvPr/>
        </p:nvPicPr>
        <p:blipFill>
          <a:blip r:embed="rId4"/>
          <a:stretch>
            <a:fillRect/>
          </a:stretch>
        </p:blipFill>
        <p:spPr>
          <a:xfrm>
            <a:off x="1752600" y="1524000"/>
            <a:ext cx="5554976" cy="2514600"/>
          </a:xfrm>
          <a:prstGeom prst="rect">
            <a:avLst/>
          </a:prstGeom>
        </p:spPr>
      </p:pic>
      <p:sp>
        <p:nvSpPr>
          <p:cNvPr id="12" name="TextBox 11"/>
          <p:cNvSpPr txBox="1"/>
          <p:nvPr/>
        </p:nvSpPr>
        <p:spPr>
          <a:xfrm>
            <a:off x="1752600" y="3962400"/>
            <a:ext cx="5105400" cy="2492990"/>
          </a:xfrm>
          <a:prstGeom prst="rect">
            <a:avLst/>
          </a:prstGeom>
          <a:noFill/>
        </p:spPr>
        <p:txBody>
          <a:bodyPr wrap="square" rtlCol="0">
            <a:spAutoFit/>
          </a:bodyPr>
          <a:lstStyle/>
          <a:p>
            <a:endParaRPr lang="en-US" dirty="0"/>
          </a:p>
          <a:p>
            <a:endParaRPr lang="en-US" dirty="0"/>
          </a:p>
          <a:p>
            <a:r>
              <a:rPr lang="en-US" sz="2400" u="sng" dirty="0"/>
              <a:t>Contact Info:</a:t>
            </a:r>
          </a:p>
          <a:p>
            <a:r>
              <a:rPr lang="en-US" sz="2400" dirty="0"/>
              <a:t>	Fay Rubin</a:t>
            </a:r>
          </a:p>
          <a:p>
            <a:r>
              <a:rPr lang="en-US" sz="2400" dirty="0"/>
              <a:t>	Earth Systems Research Center</a:t>
            </a:r>
          </a:p>
          <a:p>
            <a:r>
              <a:rPr lang="en-US" sz="2400" dirty="0"/>
              <a:t>	University of New Hampshire</a:t>
            </a:r>
          </a:p>
          <a:p>
            <a:r>
              <a:rPr lang="en-US" sz="2400" dirty="0"/>
              <a:t>	fay.rubin@unh.edu</a:t>
            </a:r>
          </a:p>
        </p:txBody>
      </p:sp>
      <p:grpSp>
        <p:nvGrpSpPr>
          <p:cNvPr id="13" name="Group 12"/>
          <p:cNvGrpSpPr/>
          <p:nvPr/>
        </p:nvGrpSpPr>
        <p:grpSpPr>
          <a:xfrm>
            <a:off x="0" y="6623304"/>
            <a:ext cx="9144000" cy="310896"/>
            <a:chOff x="0" y="6588252"/>
            <a:chExt cx="9144000" cy="310896"/>
          </a:xfrm>
        </p:grpSpPr>
        <p:sp>
          <p:nvSpPr>
            <p:cNvPr id="14" name="Rectangle 13"/>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spTree>
    <p:extLst>
      <p:ext uri="{BB962C8B-B14F-4D97-AF65-F5344CB8AC3E}">
        <p14:creationId xmlns:p14="http://schemas.microsoft.com/office/powerpoint/2010/main" val="383939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152400"/>
            <a:ext cx="8804031" cy="761999"/>
          </a:xfrm>
        </p:spPr>
        <p:txBody>
          <a:bodyPr>
            <a:normAutofit/>
          </a:bodyPr>
          <a:lstStyle/>
          <a:p>
            <a:pPr algn="l"/>
            <a:r>
              <a:rPr lang="en-US" sz="3600" dirty="0">
                <a:solidFill>
                  <a:srgbClr val="007D7A"/>
                </a:solidFill>
              </a:rPr>
              <a:t>Overview of GRANIT</a:t>
            </a:r>
          </a:p>
        </p:txBody>
      </p:sp>
      <p:grpSp>
        <p:nvGrpSpPr>
          <p:cNvPr id="3" name="Group 2"/>
          <p:cNvGrpSpPr/>
          <p:nvPr/>
        </p:nvGrpSpPr>
        <p:grpSpPr>
          <a:xfrm>
            <a:off x="0" y="6623304"/>
            <a:ext cx="9144000" cy="310896"/>
            <a:chOff x="0" y="6588252"/>
            <a:chExt cx="9144000" cy="310896"/>
          </a:xfrm>
        </p:grpSpPr>
        <p:sp>
          <p:nvSpPr>
            <p:cNvPr id="5" name="Rectangle 4"/>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741" y="228600"/>
            <a:ext cx="999259" cy="505372"/>
          </a:xfrm>
          <a:prstGeom prst="rect">
            <a:avLst/>
          </a:prstGeom>
        </p:spPr>
      </p:pic>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9026" y="1493996"/>
            <a:ext cx="8451574" cy="5262979"/>
          </a:xfrm>
          <a:prstGeom prst="rect">
            <a:avLst/>
          </a:prstGeom>
          <a:noFill/>
        </p:spPr>
        <p:txBody>
          <a:bodyPr wrap="square" rtlCol="0">
            <a:spAutoFit/>
          </a:bodyPr>
          <a:lstStyle/>
          <a:p>
            <a:pPr marL="800100" lvl="1" indent="-342900">
              <a:buBlip>
                <a:blip r:embed="rId4"/>
              </a:buBlip>
            </a:pPr>
            <a:r>
              <a:rPr lang="en-US" sz="2800" dirty="0"/>
              <a:t>Central GIS Data Clearinghouse at UNH Earth Systems Research Center</a:t>
            </a:r>
          </a:p>
          <a:p>
            <a:pPr lvl="1"/>
            <a:endParaRPr lang="en-US" sz="2800" dirty="0"/>
          </a:p>
          <a:p>
            <a:pPr marL="800100" lvl="1" indent="-342900">
              <a:buBlip>
                <a:blip r:embed="rId4"/>
              </a:buBlip>
            </a:pPr>
            <a:r>
              <a:rPr lang="en-US" sz="2800" dirty="0"/>
              <a:t>Core GRANIT Services</a:t>
            </a:r>
          </a:p>
          <a:p>
            <a:pPr marL="1257300" lvl="2" indent="-342900">
              <a:buBlip>
                <a:blip r:embed="rId5"/>
              </a:buBlip>
            </a:pPr>
            <a:r>
              <a:rPr lang="en-US" sz="2400" dirty="0"/>
              <a:t>Create, Archive, and Distribute Data</a:t>
            </a:r>
          </a:p>
          <a:p>
            <a:pPr marL="1257300" lvl="2" indent="-342900">
              <a:buBlip>
                <a:blip r:embed="rId5"/>
              </a:buBlip>
            </a:pPr>
            <a:r>
              <a:rPr lang="en-US" sz="2400" dirty="0"/>
              <a:t>Develop Data Standards</a:t>
            </a:r>
          </a:p>
          <a:p>
            <a:pPr marL="1257300" lvl="2" indent="-342900">
              <a:buBlip>
                <a:blip r:embed="rId5"/>
              </a:buBlip>
            </a:pPr>
            <a:r>
              <a:rPr lang="en-US" sz="2400" dirty="0"/>
              <a:t>Conduct Spatial Analysis</a:t>
            </a:r>
          </a:p>
          <a:p>
            <a:pPr marL="1257300" lvl="2" indent="-342900">
              <a:buBlip>
                <a:blip r:embed="rId5"/>
              </a:buBlip>
            </a:pPr>
            <a:r>
              <a:rPr lang="en-US" sz="2400" dirty="0"/>
              <a:t>Develop and Host Online Resources – Map Services, Map Viewers</a:t>
            </a:r>
          </a:p>
          <a:p>
            <a:pPr marL="1257300" lvl="2" indent="-342900">
              <a:buBlip>
                <a:blip r:embed="rId5"/>
              </a:buBlip>
            </a:pPr>
            <a:r>
              <a:rPr lang="en-US" sz="2400" dirty="0"/>
              <a:t>Provide Training and Technical Support</a:t>
            </a:r>
          </a:p>
          <a:p>
            <a:pPr lvl="2"/>
            <a:endParaRPr lang="en-US" dirty="0"/>
          </a:p>
          <a:p>
            <a:pPr marL="800100" lvl="1" indent="-342900">
              <a:buBlip>
                <a:blip r:embed="rId4"/>
              </a:buBlip>
            </a:pPr>
            <a:r>
              <a:rPr lang="en-US" sz="2800" dirty="0"/>
              <a:t>Collaboration of Data Providers and Data Users</a:t>
            </a:r>
          </a:p>
          <a:p>
            <a:pPr lvl="2"/>
            <a:endParaRPr lang="en-US" dirty="0"/>
          </a:p>
          <a:p>
            <a:pPr marL="1257300" lvl="2" indent="-342900">
              <a:buBlip>
                <a:blip r:embed="rId5"/>
              </a:buBlip>
            </a:pPr>
            <a:endParaRPr lang="en-US" sz="1600" dirty="0"/>
          </a:p>
        </p:txBody>
      </p:sp>
    </p:spTree>
    <p:extLst>
      <p:ext uri="{BB962C8B-B14F-4D97-AF65-F5344CB8AC3E}">
        <p14:creationId xmlns:p14="http://schemas.microsoft.com/office/powerpoint/2010/main" val="128213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76200"/>
            <a:ext cx="8804031" cy="761999"/>
          </a:xfrm>
        </p:spPr>
        <p:txBody>
          <a:bodyPr>
            <a:normAutofit/>
          </a:bodyPr>
          <a:lstStyle/>
          <a:p>
            <a:pPr algn="l"/>
            <a:r>
              <a:rPr lang="en-US" sz="3600" dirty="0">
                <a:solidFill>
                  <a:srgbClr val="007D7A"/>
                </a:solidFill>
              </a:rPr>
              <a:t>Current GRANIT Projects (partial list)</a:t>
            </a:r>
          </a:p>
        </p:txBody>
      </p:sp>
      <p:sp>
        <p:nvSpPr>
          <p:cNvPr id="6" name="Subtitle 2"/>
          <p:cNvSpPr txBox="1">
            <a:spLocks/>
          </p:cNvSpPr>
          <p:nvPr/>
        </p:nvSpPr>
        <p:spPr>
          <a:xfrm>
            <a:off x="152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NHLSA Annual Meeting</a:t>
            </a:r>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741" y="228600"/>
            <a:ext cx="999259" cy="505372"/>
          </a:xfrm>
          <a:prstGeom prst="rect">
            <a:avLst/>
          </a:prstGeom>
        </p:spPr>
      </p:pic>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0" y="6588252"/>
            <a:ext cx="9144000" cy="310896"/>
            <a:chOff x="0" y="6588252"/>
            <a:chExt cx="9144000" cy="310896"/>
          </a:xfrm>
        </p:grpSpPr>
        <p:sp>
          <p:nvSpPr>
            <p:cNvPr id="14" name="Rectangle 13"/>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sp>
        <p:nvSpPr>
          <p:cNvPr id="5" name="Rectangle 4">
            <a:extLst>
              <a:ext uri="{FF2B5EF4-FFF2-40B4-BE49-F238E27FC236}">
                <a16:creationId xmlns:a16="http://schemas.microsoft.com/office/drawing/2014/main" id="{19459A20-D62D-46F0-B054-B40DC8BC0C13}"/>
              </a:ext>
            </a:extLst>
          </p:cNvPr>
          <p:cNvSpPr/>
          <p:nvPr/>
        </p:nvSpPr>
        <p:spPr>
          <a:xfrm>
            <a:off x="609600" y="1165622"/>
            <a:ext cx="8534400" cy="5247590"/>
          </a:xfrm>
          <a:prstGeom prst="rect">
            <a:avLst/>
          </a:prstGeom>
        </p:spPr>
        <p:txBody>
          <a:bodyPr wrap="square">
            <a:spAutoFit/>
          </a:bodyPr>
          <a:lstStyle/>
          <a:p>
            <a:pPr marL="800100" lvl="1" indent="-342900">
              <a:buBlip>
                <a:blip r:embed="rId4"/>
              </a:buBlip>
            </a:pPr>
            <a:r>
              <a:rPr lang="en-US" sz="1500" dirty="0"/>
              <a:t>Core GRANIT Clearinghouse Activities (OSI, NHDOT, NHDES, Fish &amp; Game, DNCR)</a:t>
            </a:r>
          </a:p>
          <a:p>
            <a:pPr marL="1257300" lvl="2" indent="-342900">
              <a:buBlip>
                <a:blip r:embed="rId5"/>
              </a:buBlip>
            </a:pPr>
            <a:r>
              <a:rPr lang="en-US" sz="1200" dirty="0"/>
              <a:t>GRANIT Data Hosting/GRANIT Web Site</a:t>
            </a:r>
          </a:p>
          <a:p>
            <a:pPr marL="1257300" lvl="2" indent="-342900">
              <a:buBlip>
                <a:blip r:embed="rId5"/>
              </a:buBlip>
            </a:pPr>
            <a:r>
              <a:rPr lang="en-US" sz="1200" dirty="0" err="1"/>
              <a:t>GRANITView</a:t>
            </a:r>
            <a:r>
              <a:rPr lang="en-US" sz="1200" dirty="0"/>
              <a:t>, NH Wetlands Mapper, NH Wildlife </a:t>
            </a:r>
            <a:r>
              <a:rPr lang="en-US" sz="1200" dirty="0" err="1"/>
              <a:t>Sitings</a:t>
            </a:r>
            <a:r>
              <a:rPr lang="en-US" sz="1200" dirty="0"/>
              <a:t> Site</a:t>
            </a:r>
          </a:p>
          <a:p>
            <a:pPr marL="1257300" lvl="2" indent="-342900">
              <a:buBlip>
                <a:blip r:embed="rId5"/>
              </a:buBlip>
            </a:pPr>
            <a:r>
              <a:rPr lang="en-US" sz="1200" dirty="0"/>
              <a:t>Data Development (Conservation Lands)</a:t>
            </a:r>
          </a:p>
          <a:p>
            <a:pPr lvl="1"/>
            <a:endParaRPr lang="en-US" sz="1500" dirty="0"/>
          </a:p>
          <a:p>
            <a:pPr marL="800100" lvl="1" indent="-342900">
              <a:buBlip>
                <a:blip r:embed="rId4"/>
              </a:buBlip>
            </a:pPr>
            <a:r>
              <a:rPr lang="en-US" sz="1500" dirty="0"/>
              <a:t>Cooperating Technical Partner (FEMA)</a:t>
            </a:r>
          </a:p>
          <a:p>
            <a:pPr marL="1257300" lvl="2" indent="-342900">
              <a:buBlip>
                <a:blip r:embed="rId5"/>
              </a:buBlip>
            </a:pPr>
            <a:r>
              <a:rPr lang="en-US" sz="1200" dirty="0"/>
              <a:t>Floodplain Map Updates – Rockingham/Strafford Counties</a:t>
            </a:r>
          </a:p>
          <a:p>
            <a:pPr lvl="1"/>
            <a:endParaRPr lang="en-US" sz="1500" dirty="0"/>
          </a:p>
          <a:p>
            <a:pPr marL="800100" lvl="1" indent="-342900">
              <a:buBlip>
                <a:blip r:embed="rId4"/>
              </a:buBlip>
            </a:pPr>
            <a:r>
              <a:rPr lang="en-US" sz="1500" dirty="0"/>
              <a:t>Broadband Availability in Northern New Hampshire (NBRC)</a:t>
            </a:r>
          </a:p>
          <a:p>
            <a:pPr lvl="1"/>
            <a:endParaRPr lang="en-US" sz="1500" dirty="0"/>
          </a:p>
          <a:p>
            <a:pPr marL="800100" lvl="1" indent="-342900">
              <a:buBlip>
                <a:blip r:embed="rId4"/>
              </a:buBlip>
            </a:pPr>
            <a:r>
              <a:rPr lang="en-US" sz="1500" dirty="0"/>
              <a:t>PTAPP - Pollution Tracking and Accounting Program (NHDES)</a:t>
            </a:r>
          </a:p>
          <a:p>
            <a:pPr lvl="1"/>
            <a:endParaRPr lang="en-US" sz="1500" dirty="0"/>
          </a:p>
          <a:p>
            <a:pPr marL="800100" lvl="1" indent="-342900">
              <a:buBlip>
                <a:blip r:embed="rId4"/>
              </a:buBlip>
            </a:pPr>
            <a:r>
              <a:rPr lang="en-US" sz="1500" dirty="0"/>
              <a:t>NH Coastal Viewer Development (NOAA, NHDES)</a:t>
            </a:r>
          </a:p>
          <a:p>
            <a:pPr lvl="1"/>
            <a:endParaRPr lang="en-US" sz="1500" dirty="0"/>
          </a:p>
          <a:p>
            <a:pPr marL="800100" lvl="1" indent="-342900">
              <a:buBlip>
                <a:blip r:embed="rId4"/>
              </a:buBlip>
            </a:pPr>
            <a:r>
              <a:rPr lang="en-US" sz="1500" dirty="0"/>
              <a:t>“Dirt to Trees to Wildlife” Tool (Town of Randolph, USDA)</a:t>
            </a:r>
          </a:p>
          <a:p>
            <a:pPr lvl="1"/>
            <a:endParaRPr lang="en-US" sz="1500" dirty="0"/>
          </a:p>
          <a:p>
            <a:pPr marL="800100" lvl="1" indent="-342900">
              <a:buBlip>
                <a:blip r:embed="rId4"/>
              </a:buBlip>
            </a:pPr>
            <a:r>
              <a:rPr lang="en-US" sz="1500" dirty="0"/>
              <a:t>Data Life Cycle Analysis (NHDES)</a:t>
            </a:r>
          </a:p>
          <a:p>
            <a:pPr lvl="1"/>
            <a:endParaRPr lang="en-US" sz="1500" dirty="0"/>
          </a:p>
          <a:p>
            <a:pPr marL="800100" lvl="1" indent="-342900">
              <a:buBlip>
                <a:blip r:embed="rId4"/>
              </a:buBlip>
            </a:pPr>
            <a:r>
              <a:rPr lang="en-US" sz="1500" dirty="0"/>
              <a:t>Stone Walls Initiative (NH Charitable Foundation, NHDES)</a:t>
            </a:r>
          </a:p>
          <a:p>
            <a:pPr lvl="1"/>
            <a:endParaRPr lang="en-US" sz="1500" dirty="0"/>
          </a:p>
          <a:p>
            <a:pPr marL="800100" lvl="1" indent="-342900">
              <a:buBlip>
                <a:blip r:embed="rId4"/>
              </a:buBlip>
            </a:pPr>
            <a:r>
              <a:rPr lang="en-US" sz="1500" dirty="0"/>
              <a:t>Imagery Needs Assessment (pending – NHDOIT/NHDOT)</a:t>
            </a:r>
          </a:p>
          <a:p>
            <a:pPr lvl="1"/>
            <a:endParaRPr lang="en-US" sz="1500" dirty="0"/>
          </a:p>
          <a:p>
            <a:pPr marL="800100" lvl="1" indent="-342900">
              <a:buBlip>
                <a:blip r:embed="rId4"/>
              </a:buBlip>
            </a:pPr>
            <a:r>
              <a:rPr lang="en-US" sz="1500" dirty="0"/>
              <a:t>Agency Map Viewer Pilot Project (pending – NHDOIT/NHDOT)</a:t>
            </a:r>
          </a:p>
        </p:txBody>
      </p:sp>
    </p:spTree>
    <p:extLst>
      <p:ext uri="{BB962C8B-B14F-4D97-AF65-F5344CB8AC3E}">
        <p14:creationId xmlns:p14="http://schemas.microsoft.com/office/powerpoint/2010/main" val="67130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76200"/>
            <a:ext cx="8804031" cy="761999"/>
          </a:xfrm>
        </p:spPr>
        <p:txBody>
          <a:bodyPr>
            <a:normAutofit/>
          </a:bodyPr>
          <a:lstStyle/>
          <a:p>
            <a:r>
              <a:rPr lang="en-US" sz="3600" dirty="0">
                <a:solidFill>
                  <a:srgbClr val="007D7A"/>
                </a:solidFill>
              </a:rPr>
              <a:t>What’s New</a:t>
            </a:r>
          </a:p>
        </p:txBody>
      </p:sp>
      <p:sp>
        <p:nvSpPr>
          <p:cNvPr id="6" name="Subtitle 2"/>
          <p:cNvSpPr txBox="1">
            <a:spLocks/>
          </p:cNvSpPr>
          <p:nvPr/>
        </p:nvSpPr>
        <p:spPr>
          <a:xfrm>
            <a:off x="152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NHLSA Annual Meeting</a:t>
            </a:r>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741" y="228600"/>
            <a:ext cx="999259" cy="505372"/>
          </a:xfrm>
          <a:prstGeom prst="rect">
            <a:avLst/>
          </a:prstGeom>
        </p:spPr>
      </p:pic>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275" y="6626352"/>
            <a:ext cx="9144000" cy="310896"/>
            <a:chOff x="0" y="6588252"/>
            <a:chExt cx="9144000" cy="310896"/>
          </a:xfrm>
        </p:grpSpPr>
        <p:sp>
          <p:nvSpPr>
            <p:cNvPr id="14" name="Rectangle 13"/>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sp>
        <p:nvSpPr>
          <p:cNvPr id="5" name="Rectangle 4">
            <a:extLst>
              <a:ext uri="{FF2B5EF4-FFF2-40B4-BE49-F238E27FC236}">
                <a16:creationId xmlns:a16="http://schemas.microsoft.com/office/drawing/2014/main" id="{19459A20-D62D-46F0-B054-B40DC8BC0C13}"/>
              </a:ext>
            </a:extLst>
          </p:cNvPr>
          <p:cNvSpPr/>
          <p:nvPr/>
        </p:nvSpPr>
        <p:spPr>
          <a:xfrm>
            <a:off x="762000" y="1295400"/>
            <a:ext cx="8534400" cy="5539978"/>
          </a:xfrm>
          <a:prstGeom prst="rect">
            <a:avLst/>
          </a:prstGeom>
        </p:spPr>
        <p:txBody>
          <a:bodyPr wrap="square">
            <a:spAutoFit/>
          </a:bodyPr>
          <a:lstStyle/>
          <a:p>
            <a:pPr marL="800100" lvl="1" indent="-342900">
              <a:buBlip>
                <a:blip r:embed="rId4"/>
              </a:buBlip>
            </a:pPr>
            <a:r>
              <a:rPr lang="en-US" sz="2400" dirty="0"/>
              <a:t>New/Updated Data Sets</a:t>
            </a:r>
          </a:p>
          <a:p>
            <a:pPr marL="1257300" lvl="2" indent="-342900">
              <a:buBlip>
                <a:blip r:embed="rId4"/>
              </a:buBlip>
            </a:pPr>
            <a:r>
              <a:rPr lang="en-US" dirty="0"/>
              <a:t>Parcel Mosaic</a:t>
            </a:r>
          </a:p>
          <a:p>
            <a:pPr marL="1257300" lvl="2" indent="-342900">
              <a:buBlip>
                <a:blip r:embed="rId4"/>
              </a:buBlip>
            </a:pPr>
            <a:r>
              <a:rPr lang="en-US" dirty="0"/>
              <a:t>LIDAR Derivatives (contours)</a:t>
            </a:r>
          </a:p>
          <a:p>
            <a:pPr marL="1257300" lvl="2" indent="-342900">
              <a:buBlip>
                <a:blip r:embed="rId4"/>
              </a:buBlip>
            </a:pPr>
            <a:r>
              <a:rPr lang="en-US" dirty="0"/>
              <a:t>Conservation/Public Lands</a:t>
            </a:r>
          </a:p>
          <a:p>
            <a:pPr lvl="2"/>
            <a:endParaRPr lang="en-US" sz="2200" dirty="0"/>
          </a:p>
          <a:p>
            <a:pPr marL="800100" lvl="1" indent="-342900">
              <a:buBlip>
                <a:blip r:embed="rId4"/>
              </a:buBlip>
            </a:pPr>
            <a:r>
              <a:rPr lang="en-US" sz="2400" dirty="0"/>
              <a:t>New Ways to Access GRANIT Data</a:t>
            </a:r>
          </a:p>
          <a:p>
            <a:pPr marL="1257300" lvl="2" indent="-342900">
              <a:buBlip>
                <a:blip r:embed="rId4"/>
              </a:buBlip>
            </a:pPr>
            <a:r>
              <a:rPr lang="en-US" dirty="0"/>
              <a:t>GRANIT Data Portal (in development)</a:t>
            </a:r>
          </a:p>
          <a:p>
            <a:pPr marL="1257300" lvl="2" indent="-342900">
              <a:buBlip>
                <a:blip r:embed="rId4"/>
              </a:buBlip>
            </a:pPr>
            <a:r>
              <a:rPr lang="en-US" dirty="0"/>
              <a:t>LIDAR Data Access Site</a:t>
            </a:r>
          </a:p>
          <a:p>
            <a:pPr marL="1257300" lvl="2" indent="-342900">
              <a:buBlip>
                <a:blip r:embed="rId4"/>
              </a:buBlip>
            </a:pPr>
            <a:r>
              <a:rPr lang="en-US" dirty="0"/>
              <a:t>Enhanced Map Services</a:t>
            </a:r>
          </a:p>
          <a:p>
            <a:pPr lvl="2"/>
            <a:endParaRPr lang="en-US" sz="2200" dirty="0"/>
          </a:p>
          <a:p>
            <a:pPr marL="800100" lvl="1" indent="-342900">
              <a:buBlip>
                <a:blip r:embed="rId4"/>
              </a:buBlip>
            </a:pPr>
            <a:r>
              <a:rPr lang="en-US" sz="2400" dirty="0"/>
              <a:t>New/Updated Applications</a:t>
            </a:r>
          </a:p>
          <a:p>
            <a:pPr marL="1257300" lvl="2" indent="-342900">
              <a:buBlip>
                <a:blip r:embed="rId4"/>
              </a:buBlip>
            </a:pPr>
            <a:r>
              <a:rPr lang="en-US" dirty="0" err="1"/>
              <a:t>GRANITView</a:t>
            </a:r>
            <a:endParaRPr lang="en-US" dirty="0"/>
          </a:p>
          <a:p>
            <a:pPr marL="1257300" lvl="2" indent="-342900">
              <a:buBlip>
                <a:blip r:embed="rId4"/>
              </a:buBlip>
            </a:pPr>
            <a:r>
              <a:rPr lang="en-US" dirty="0"/>
              <a:t>“Dirt to Trees to Wildlife”</a:t>
            </a:r>
          </a:p>
          <a:p>
            <a:pPr lvl="2"/>
            <a:endParaRPr lang="en-US" dirty="0"/>
          </a:p>
          <a:p>
            <a:pPr marL="800100" lvl="1" indent="-342900">
              <a:buBlip>
                <a:blip r:embed="rId4"/>
              </a:buBlip>
            </a:pPr>
            <a:r>
              <a:rPr lang="en-US" sz="2400" dirty="0"/>
              <a:t>New GIS Coordination</a:t>
            </a:r>
          </a:p>
          <a:p>
            <a:pPr marL="1257300" lvl="2" indent="-342900">
              <a:buBlip>
                <a:blip r:embed="rId4"/>
              </a:buBlip>
            </a:pPr>
            <a:r>
              <a:rPr lang="en-US" dirty="0"/>
              <a:t>GIS Advisory Committee</a:t>
            </a:r>
          </a:p>
          <a:p>
            <a:pPr marL="1257300" lvl="2" indent="-342900">
              <a:buBlip>
                <a:blip r:embed="rId4"/>
              </a:buBlip>
            </a:pPr>
            <a:r>
              <a:rPr lang="en-US" dirty="0"/>
              <a:t>Imagery Needs Assessment</a:t>
            </a:r>
          </a:p>
          <a:p>
            <a:pPr lvl="1"/>
            <a:endParaRPr lang="en-US" sz="1600" dirty="0"/>
          </a:p>
        </p:txBody>
      </p:sp>
    </p:spTree>
    <p:extLst>
      <p:ext uri="{BB962C8B-B14F-4D97-AF65-F5344CB8AC3E}">
        <p14:creationId xmlns:p14="http://schemas.microsoft.com/office/powerpoint/2010/main" val="167635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76200"/>
            <a:ext cx="8804031" cy="761999"/>
          </a:xfrm>
        </p:spPr>
        <p:txBody>
          <a:bodyPr>
            <a:normAutofit/>
          </a:bodyPr>
          <a:lstStyle/>
          <a:p>
            <a:pPr algn="l"/>
            <a:r>
              <a:rPr lang="en-US" sz="2400" dirty="0">
                <a:solidFill>
                  <a:srgbClr val="007D7A"/>
                </a:solidFill>
              </a:rPr>
              <a:t>New/Updated Data Sets:  </a:t>
            </a:r>
            <a:r>
              <a:rPr lang="en-US" sz="3600" dirty="0">
                <a:solidFill>
                  <a:srgbClr val="007D7A"/>
                </a:solidFill>
              </a:rPr>
              <a:t>NH Parcel Mosaic</a:t>
            </a:r>
          </a:p>
        </p:txBody>
      </p:sp>
      <p:sp>
        <p:nvSpPr>
          <p:cNvPr id="6" name="Subtitle 2"/>
          <p:cNvSpPr txBox="1">
            <a:spLocks/>
          </p:cNvSpPr>
          <p:nvPr/>
        </p:nvSpPr>
        <p:spPr>
          <a:xfrm>
            <a:off x="152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NHLSA Annual Meeting</a:t>
            </a:r>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741" y="228600"/>
            <a:ext cx="999259" cy="505372"/>
          </a:xfrm>
          <a:prstGeom prst="rect">
            <a:avLst/>
          </a:prstGeom>
        </p:spPr>
      </p:pic>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275" y="6626352"/>
            <a:ext cx="9144000" cy="310896"/>
            <a:chOff x="0" y="6588252"/>
            <a:chExt cx="9144000" cy="310896"/>
          </a:xfrm>
        </p:grpSpPr>
        <p:sp>
          <p:nvSpPr>
            <p:cNvPr id="14" name="Rectangle 13"/>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pic>
        <p:nvPicPr>
          <p:cNvPr id="5" name="Picture 4">
            <a:extLst>
              <a:ext uri="{FF2B5EF4-FFF2-40B4-BE49-F238E27FC236}">
                <a16:creationId xmlns:a16="http://schemas.microsoft.com/office/drawing/2014/main" id="{6B13942F-23FE-43C4-8A7F-CD65533E70F9}"/>
              </a:ext>
            </a:extLst>
          </p:cNvPr>
          <p:cNvPicPr>
            <a:picLocks noChangeAspect="1"/>
          </p:cNvPicPr>
          <p:nvPr/>
        </p:nvPicPr>
        <p:blipFill>
          <a:blip r:embed="rId4"/>
          <a:stretch>
            <a:fillRect/>
          </a:stretch>
        </p:blipFill>
        <p:spPr>
          <a:xfrm>
            <a:off x="838200" y="1209089"/>
            <a:ext cx="7239000" cy="4932223"/>
          </a:xfrm>
          <a:prstGeom prst="rect">
            <a:avLst/>
          </a:prstGeom>
        </p:spPr>
      </p:pic>
      <p:sp>
        <p:nvSpPr>
          <p:cNvPr id="7" name="TextBox 6">
            <a:extLst>
              <a:ext uri="{FF2B5EF4-FFF2-40B4-BE49-F238E27FC236}">
                <a16:creationId xmlns:a16="http://schemas.microsoft.com/office/drawing/2014/main" id="{8687AD14-192A-4134-8636-A1E9E28268B8}"/>
              </a:ext>
            </a:extLst>
          </p:cNvPr>
          <p:cNvSpPr txBox="1"/>
          <p:nvPr/>
        </p:nvSpPr>
        <p:spPr>
          <a:xfrm>
            <a:off x="2438400" y="6276201"/>
            <a:ext cx="4267200" cy="276999"/>
          </a:xfrm>
          <a:prstGeom prst="rect">
            <a:avLst/>
          </a:prstGeom>
          <a:noFill/>
        </p:spPr>
        <p:txBody>
          <a:bodyPr wrap="square" rtlCol="0">
            <a:spAutoFit/>
          </a:bodyPr>
          <a:lstStyle/>
          <a:p>
            <a:r>
              <a:rPr lang="en-US" sz="1200" dirty="0"/>
              <a:t>NH Parcel Mosaic (2017) in vicinity of Portsmouth High School</a:t>
            </a:r>
          </a:p>
        </p:txBody>
      </p:sp>
    </p:spTree>
    <p:extLst>
      <p:ext uri="{BB962C8B-B14F-4D97-AF65-F5344CB8AC3E}">
        <p14:creationId xmlns:p14="http://schemas.microsoft.com/office/powerpoint/2010/main" val="266257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76200"/>
            <a:ext cx="8804031" cy="761999"/>
          </a:xfrm>
        </p:spPr>
        <p:txBody>
          <a:bodyPr>
            <a:normAutofit/>
          </a:bodyPr>
          <a:lstStyle/>
          <a:p>
            <a:pPr algn="l"/>
            <a:r>
              <a:rPr lang="en-US" sz="2400" dirty="0">
                <a:solidFill>
                  <a:srgbClr val="007D7A"/>
                </a:solidFill>
              </a:rPr>
              <a:t>New/Updated Data Sets:  </a:t>
            </a:r>
            <a:r>
              <a:rPr lang="en-US" sz="3600" dirty="0">
                <a:solidFill>
                  <a:srgbClr val="007D7A"/>
                </a:solidFill>
              </a:rPr>
              <a:t>2 Ft. Contours</a:t>
            </a:r>
          </a:p>
        </p:txBody>
      </p:sp>
      <p:sp>
        <p:nvSpPr>
          <p:cNvPr id="6" name="Subtitle 2"/>
          <p:cNvSpPr txBox="1">
            <a:spLocks/>
          </p:cNvSpPr>
          <p:nvPr/>
        </p:nvSpPr>
        <p:spPr>
          <a:xfrm>
            <a:off x="152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NHLSA Annual Meeting</a:t>
            </a:r>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741" y="228600"/>
            <a:ext cx="999259" cy="505372"/>
          </a:xfrm>
          <a:prstGeom prst="rect">
            <a:avLst/>
          </a:prstGeom>
        </p:spPr>
      </p:pic>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275" y="6626352"/>
            <a:ext cx="9144000" cy="310896"/>
            <a:chOff x="0" y="6588252"/>
            <a:chExt cx="9144000" cy="310896"/>
          </a:xfrm>
        </p:grpSpPr>
        <p:sp>
          <p:nvSpPr>
            <p:cNvPr id="14" name="Rectangle 13"/>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sp>
        <p:nvSpPr>
          <p:cNvPr id="15" name="TextBox 14">
            <a:extLst>
              <a:ext uri="{FF2B5EF4-FFF2-40B4-BE49-F238E27FC236}">
                <a16:creationId xmlns:a16="http://schemas.microsoft.com/office/drawing/2014/main" id="{A3821CF9-8B16-4B65-9CE2-7C92EB62C938}"/>
              </a:ext>
            </a:extLst>
          </p:cNvPr>
          <p:cNvSpPr txBox="1"/>
          <p:nvPr/>
        </p:nvSpPr>
        <p:spPr>
          <a:xfrm>
            <a:off x="2514599" y="6309345"/>
            <a:ext cx="3657600" cy="276999"/>
          </a:xfrm>
          <a:prstGeom prst="rect">
            <a:avLst/>
          </a:prstGeom>
          <a:noFill/>
        </p:spPr>
        <p:txBody>
          <a:bodyPr wrap="square" rtlCol="0">
            <a:spAutoFit/>
          </a:bodyPr>
          <a:lstStyle/>
          <a:p>
            <a:r>
              <a:rPr lang="en-US" sz="1200" dirty="0"/>
              <a:t>Contours (2ft.) in Powwow River HUC10 (0107000614)</a:t>
            </a:r>
          </a:p>
        </p:txBody>
      </p:sp>
      <p:pic>
        <p:nvPicPr>
          <p:cNvPr id="10" name="Picture 9">
            <a:extLst>
              <a:ext uri="{FF2B5EF4-FFF2-40B4-BE49-F238E27FC236}">
                <a16:creationId xmlns:a16="http://schemas.microsoft.com/office/drawing/2014/main" id="{1269394F-D5AA-45AB-9ED1-ED72E4ED5653}"/>
              </a:ext>
            </a:extLst>
          </p:cNvPr>
          <p:cNvPicPr>
            <a:picLocks noChangeAspect="1"/>
          </p:cNvPicPr>
          <p:nvPr/>
        </p:nvPicPr>
        <p:blipFill>
          <a:blip r:embed="rId4"/>
          <a:stretch>
            <a:fillRect/>
          </a:stretch>
        </p:blipFill>
        <p:spPr>
          <a:xfrm>
            <a:off x="1142999" y="1052079"/>
            <a:ext cx="6400801" cy="5219773"/>
          </a:xfrm>
          <a:prstGeom prst="rect">
            <a:avLst/>
          </a:prstGeom>
        </p:spPr>
      </p:pic>
    </p:spTree>
    <p:extLst>
      <p:ext uri="{BB962C8B-B14F-4D97-AF65-F5344CB8AC3E}">
        <p14:creationId xmlns:p14="http://schemas.microsoft.com/office/powerpoint/2010/main" val="64354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76200"/>
            <a:ext cx="8804031" cy="761999"/>
          </a:xfrm>
        </p:spPr>
        <p:txBody>
          <a:bodyPr>
            <a:normAutofit/>
          </a:bodyPr>
          <a:lstStyle/>
          <a:p>
            <a:pPr algn="l"/>
            <a:r>
              <a:rPr lang="en-US" sz="2400" dirty="0">
                <a:solidFill>
                  <a:srgbClr val="007D7A"/>
                </a:solidFill>
              </a:rPr>
              <a:t>New/Updated Data Sets:  </a:t>
            </a:r>
            <a:r>
              <a:rPr lang="en-US" sz="3600" dirty="0">
                <a:solidFill>
                  <a:srgbClr val="007D7A"/>
                </a:solidFill>
              </a:rPr>
              <a:t>Conservation Lands</a:t>
            </a:r>
          </a:p>
        </p:txBody>
      </p:sp>
      <p:sp>
        <p:nvSpPr>
          <p:cNvPr id="6" name="Subtitle 2"/>
          <p:cNvSpPr txBox="1">
            <a:spLocks/>
          </p:cNvSpPr>
          <p:nvPr/>
        </p:nvSpPr>
        <p:spPr>
          <a:xfrm>
            <a:off x="152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NHLSA Annual Meeting</a:t>
            </a:r>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741" y="228600"/>
            <a:ext cx="999259" cy="505372"/>
          </a:xfrm>
          <a:prstGeom prst="rect">
            <a:avLst/>
          </a:prstGeom>
        </p:spPr>
      </p:pic>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275" y="6626352"/>
            <a:ext cx="9144000" cy="310896"/>
            <a:chOff x="0" y="6588252"/>
            <a:chExt cx="9144000" cy="310896"/>
          </a:xfrm>
        </p:grpSpPr>
        <p:sp>
          <p:nvSpPr>
            <p:cNvPr id="14" name="Rectangle 13"/>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pic>
        <p:nvPicPr>
          <p:cNvPr id="4" name="Picture 3">
            <a:extLst>
              <a:ext uri="{FF2B5EF4-FFF2-40B4-BE49-F238E27FC236}">
                <a16:creationId xmlns:a16="http://schemas.microsoft.com/office/drawing/2014/main" id="{94322B95-FEB5-4B94-8F07-11214F2D4F96}"/>
              </a:ext>
            </a:extLst>
          </p:cNvPr>
          <p:cNvPicPr>
            <a:picLocks noChangeAspect="1"/>
          </p:cNvPicPr>
          <p:nvPr/>
        </p:nvPicPr>
        <p:blipFill>
          <a:blip r:embed="rId4"/>
          <a:stretch>
            <a:fillRect/>
          </a:stretch>
        </p:blipFill>
        <p:spPr>
          <a:xfrm>
            <a:off x="1524000" y="1005233"/>
            <a:ext cx="4273658" cy="5481430"/>
          </a:xfrm>
          <a:prstGeom prst="rect">
            <a:avLst/>
          </a:prstGeom>
        </p:spPr>
      </p:pic>
      <p:sp>
        <p:nvSpPr>
          <p:cNvPr id="17" name="TextBox 16">
            <a:extLst>
              <a:ext uri="{FF2B5EF4-FFF2-40B4-BE49-F238E27FC236}">
                <a16:creationId xmlns:a16="http://schemas.microsoft.com/office/drawing/2014/main" id="{3C18D9AA-BB00-4924-BADA-1FFCB5E970F1}"/>
              </a:ext>
            </a:extLst>
          </p:cNvPr>
          <p:cNvSpPr txBox="1"/>
          <p:nvPr/>
        </p:nvSpPr>
        <p:spPr>
          <a:xfrm>
            <a:off x="6162729" y="2977443"/>
            <a:ext cx="2457342" cy="707886"/>
          </a:xfrm>
          <a:prstGeom prst="rect">
            <a:avLst/>
          </a:prstGeom>
          <a:noFill/>
        </p:spPr>
        <p:txBody>
          <a:bodyPr wrap="square" rtlCol="0">
            <a:spAutoFit/>
          </a:bodyPr>
          <a:lstStyle/>
          <a:p>
            <a:r>
              <a:rPr lang="en-US" sz="2000" dirty="0"/>
              <a:t>10,781 tracts</a:t>
            </a:r>
          </a:p>
          <a:p>
            <a:r>
              <a:rPr lang="en-US" sz="2000" dirty="0"/>
              <a:t>1,0878,000 acres</a:t>
            </a:r>
          </a:p>
        </p:txBody>
      </p:sp>
    </p:spTree>
    <p:extLst>
      <p:ext uri="{BB962C8B-B14F-4D97-AF65-F5344CB8AC3E}">
        <p14:creationId xmlns:p14="http://schemas.microsoft.com/office/powerpoint/2010/main" val="193988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76200"/>
            <a:ext cx="8804031" cy="761999"/>
          </a:xfrm>
        </p:spPr>
        <p:txBody>
          <a:bodyPr>
            <a:normAutofit/>
          </a:bodyPr>
          <a:lstStyle/>
          <a:p>
            <a:r>
              <a:rPr lang="en-US" sz="3600" dirty="0">
                <a:solidFill>
                  <a:srgbClr val="007D7A"/>
                </a:solidFill>
              </a:rPr>
              <a:t>New Ways to Access GRANIT Data</a:t>
            </a:r>
          </a:p>
        </p:txBody>
      </p:sp>
      <p:sp>
        <p:nvSpPr>
          <p:cNvPr id="6" name="Subtitle 2"/>
          <p:cNvSpPr txBox="1">
            <a:spLocks/>
          </p:cNvSpPr>
          <p:nvPr/>
        </p:nvSpPr>
        <p:spPr>
          <a:xfrm>
            <a:off x="152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NHLSA Annual Meeting</a:t>
            </a:r>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141" y="228600"/>
            <a:ext cx="999259" cy="505372"/>
          </a:xfrm>
          <a:prstGeom prst="rect">
            <a:avLst/>
          </a:prstGeom>
        </p:spPr>
      </p:pic>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275" y="6626352"/>
            <a:ext cx="9144000" cy="310896"/>
            <a:chOff x="0" y="6588252"/>
            <a:chExt cx="9144000" cy="310896"/>
          </a:xfrm>
        </p:grpSpPr>
        <p:sp>
          <p:nvSpPr>
            <p:cNvPr id="14" name="Rectangle 13"/>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pic>
        <p:nvPicPr>
          <p:cNvPr id="20" name="Picture 19">
            <a:extLst>
              <a:ext uri="{FF2B5EF4-FFF2-40B4-BE49-F238E27FC236}">
                <a16:creationId xmlns:a16="http://schemas.microsoft.com/office/drawing/2014/main" id="{ED3A150D-CC46-497C-8981-1436BDF1AD24}"/>
              </a:ext>
            </a:extLst>
          </p:cNvPr>
          <p:cNvPicPr>
            <a:picLocks noChangeAspect="1"/>
          </p:cNvPicPr>
          <p:nvPr/>
        </p:nvPicPr>
        <p:blipFill>
          <a:blip r:embed="rId4"/>
          <a:stretch>
            <a:fillRect/>
          </a:stretch>
        </p:blipFill>
        <p:spPr>
          <a:xfrm>
            <a:off x="1112183" y="1295400"/>
            <a:ext cx="6431617" cy="5029200"/>
          </a:xfrm>
          <a:prstGeom prst="rect">
            <a:avLst/>
          </a:prstGeom>
        </p:spPr>
      </p:pic>
      <p:pic>
        <p:nvPicPr>
          <p:cNvPr id="22" name="Picture 21">
            <a:extLst>
              <a:ext uri="{FF2B5EF4-FFF2-40B4-BE49-F238E27FC236}">
                <a16:creationId xmlns:a16="http://schemas.microsoft.com/office/drawing/2014/main" id="{DCA093DC-8FBC-40FA-9D9B-7247B51BFF33}"/>
              </a:ext>
            </a:extLst>
          </p:cNvPr>
          <p:cNvPicPr>
            <a:picLocks noChangeAspect="1"/>
          </p:cNvPicPr>
          <p:nvPr/>
        </p:nvPicPr>
        <p:blipFill>
          <a:blip r:embed="rId5"/>
          <a:stretch>
            <a:fillRect/>
          </a:stretch>
        </p:blipFill>
        <p:spPr>
          <a:xfrm>
            <a:off x="1035983" y="1285195"/>
            <a:ext cx="6431617" cy="5029200"/>
          </a:xfrm>
          <a:prstGeom prst="rect">
            <a:avLst/>
          </a:prstGeom>
        </p:spPr>
      </p:pic>
      <p:grpSp>
        <p:nvGrpSpPr>
          <p:cNvPr id="18" name="Group 17">
            <a:extLst>
              <a:ext uri="{FF2B5EF4-FFF2-40B4-BE49-F238E27FC236}">
                <a16:creationId xmlns:a16="http://schemas.microsoft.com/office/drawing/2014/main" id="{F1C2EE43-421C-42D0-B3A5-48D336C7BF8E}"/>
              </a:ext>
            </a:extLst>
          </p:cNvPr>
          <p:cNvGrpSpPr/>
          <p:nvPr/>
        </p:nvGrpSpPr>
        <p:grpSpPr>
          <a:xfrm>
            <a:off x="1823453" y="1082771"/>
            <a:ext cx="5179664" cy="5434047"/>
            <a:chOff x="1357044" y="1165121"/>
            <a:chExt cx="5179664" cy="5434047"/>
          </a:xfrm>
        </p:grpSpPr>
        <p:pic>
          <p:nvPicPr>
            <p:cNvPr id="19" name="Picture 18">
              <a:extLst>
                <a:ext uri="{FF2B5EF4-FFF2-40B4-BE49-F238E27FC236}">
                  <a16:creationId xmlns:a16="http://schemas.microsoft.com/office/drawing/2014/main" id="{1A80B33B-627A-49A4-A768-24BDB7E1A4B0}"/>
                </a:ext>
              </a:extLst>
            </p:cNvPr>
            <p:cNvPicPr>
              <a:picLocks noChangeAspect="1"/>
            </p:cNvPicPr>
            <p:nvPr/>
          </p:nvPicPr>
          <p:blipFill>
            <a:blip r:embed="rId6"/>
            <a:stretch>
              <a:fillRect/>
            </a:stretch>
          </p:blipFill>
          <p:spPr>
            <a:xfrm>
              <a:off x="1357044" y="1165121"/>
              <a:ext cx="5179664" cy="5434047"/>
            </a:xfrm>
            <a:prstGeom prst="rect">
              <a:avLst/>
            </a:prstGeom>
          </p:spPr>
        </p:pic>
        <p:sp>
          <p:nvSpPr>
            <p:cNvPr id="21" name="TextBox 20">
              <a:extLst>
                <a:ext uri="{FF2B5EF4-FFF2-40B4-BE49-F238E27FC236}">
                  <a16:creationId xmlns:a16="http://schemas.microsoft.com/office/drawing/2014/main" id="{38433371-889E-4822-940D-1125BD64AE49}"/>
                </a:ext>
              </a:extLst>
            </p:cNvPr>
            <p:cNvSpPr txBox="1"/>
            <p:nvPr/>
          </p:nvSpPr>
          <p:spPr>
            <a:xfrm>
              <a:off x="1600200" y="1281919"/>
              <a:ext cx="2054024" cy="369332"/>
            </a:xfrm>
            <a:prstGeom prst="rect">
              <a:avLst/>
            </a:prstGeom>
            <a:solidFill>
              <a:schemeClr val="bg1"/>
            </a:solidFill>
            <a:ln w="15875">
              <a:solidFill>
                <a:schemeClr val="accent1">
                  <a:shade val="50000"/>
                </a:schemeClr>
              </a:solidFill>
            </a:ln>
          </p:spPr>
          <p:txBody>
            <a:bodyPr wrap="none" rtlCol="0">
              <a:spAutoFit/>
            </a:bodyPr>
            <a:lstStyle/>
            <a:p>
              <a:r>
                <a:rPr lang="en-US" dirty="0">
                  <a:hlinkClick r:id="rId7"/>
                </a:rPr>
                <a:t>http://lidar.unh.edu</a:t>
              </a:r>
              <a:endParaRPr lang="en-US" dirty="0"/>
            </a:p>
          </p:txBody>
        </p:sp>
      </p:grpSp>
      <p:pic>
        <p:nvPicPr>
          <p:cNvPr id="3" name="Picture 2">
            <a:extLst>
              <a:ext uri="{FF2B5EF4-FFF2-40B4-BE49-F238E27FC236}">
                <a16:creationId xmlns:a16="http://schemas.microsoft.com/office/drawing/2014/main" id="{F41B9FCD-CFE5-4A6F-927D-2A17873ECB07}"/>
              </a:ext>
            </a:extLst>
          </p:cNvPr>
          <p:cNvPicPr>
            <a:picLocks noChangeAspect="1"/>
          </p:cNvPicPr>
          <p:nvPr/>
        </p:nvPicPr>
        <p:blipFill>
          <a:blip r:embed="rId8"/>
          <a:stretch>
            <a:fillRect/>
          </a:stretch>
        </p:blipFill>
        <p:spPr>
          <a:xfrm>
            <a:off x="1150283" y="1350817"/>
            <a:ext cx="6765858" cy="4938840"/>
          </a:xfrm>
          <a:prstGeom prst="rect">
            <a:avLst/>
          </a:prstGeom>
        </p:spPr>
      </p:pic>
      <p:pic>
        <p:nvPicPr>
          <p:cNvPr id="4" name="Picture 3">
            <a:extLst>
              <a:ext uri="{FF2B5EF4-FFF2-40B4-BE49-F238E27FC236}">
                <a16:creationId xmlns:a16="http://schemas.microsoft.com/office/drawing/2014/main" id="{42D71030-16FF-49B4-8FB9-5D7F45328E71}"/>
              </a:ext>
            </a:extLst>
          </p:cNvPr>
          <p:cNvPicPr>
            <a:picLocks noChangeAspect="1"/>
          </p:cNvPicPr>
          <p:nvPr/>
        </p:nvPicPr>
        <p:blipFill>
          <a:blip r:embed="rId9"/>
          <a:stretch>
            <a:fillRect/>
          </a:stretch>
        </p:blipFill>
        <p:spPr>
          <a:xfrm>
            <a:off x="451369" y="1719581"/>
            <a:ext cx="8330256" cy="4652476"/>
          </a:xfrm>
          <a:prstGeom prst="rect">
            <a:avLst/>
          </a:prstGeom>
        </p:spPr>
      </p:pic>
      <p:grpSp>
        <p:nvGrpSpPr>
          <p:cNvPr id="27" name="Group 26">
            <a:extLst>
              <a:ext uri="{FF2B5EF4-FFF2-40B4-BE49-F238E27FC236}">
                <a16:creationId xmlns:a16="http://schemas.microsoft.com/office/drawing/2014/main" id="{71963A6B-A0C0-4006-86F3-780870F52CFE}"/>
              </a:ext>
            </a:extLst>
          </p:cNvPr>
          <p:cNvGrpSpPr/>
          <p:nvPr/>
        </p:nvGrpSpPr>
        <p:grpSpPr>
          <a:xfrm>
            <a:off x="1035983" y="1378115"/>
            <a:ext cx="7222318" cy="5141664"/>
            <a:chOff x="1693082" y="1268607"/>
            <a:chExt cx="7222318" cy="5141664"/>
          </a:xfrm>
        </p:grpSpPr>
        <p:pic>
          <p:nvPicPr>
            <p:cNvPr id="28" name="Picture 27">
              <a:extLst>
                <a:ext uri="{FF2B5EF4-FFF2-40B4-BE49-F238E27FC236}">
                  <a16:creationId xmlns:a16="http://schemas.microsoft.com/office/drawing/2014/main" id="{D333D476-09C7-41B4-86F8-37BEE7595CED}"/>
                </a:ext>
              </a:extLst>
            </p:cNvPr>
            <p:cNvPicPr>
              <a:picLocks noChangeAspect="1"/>
            </p:cNvPicPr>
            <p:nvPr/>
          </p:nvPicPr>
          <p:blipFill>
            <a:blip r:embed="rId10"/>
            <a:stretch>
              <a:fillRect/>
            </a:stretch>
          </p:blipFill>
          <p:spPr>
            <a:xfrm>
              <a:off x="1693082" y="1268607"/>
              <a:ext cx="7222318" cy="5141664"/>
            </a:xfrm>
            <a:prstGeom prst="rect">
              <a:avLst/>
            </a:prstGeom>
          </p:spPr>
        </p:pic>
        <p:sp>
          <p:nvSpPr>
            <p:cNvPr id="29" name="TextBox 28">
              <a:extLst>
                <a:ext uri="{FF2B5EF4-FFF2-40B4-BE49-F238E27FC236}">
                  <a16:creationId xmlns:a16="http://schemas.microsoft.com/office/drawing/2014/main" id="{82308287-C2D0-4A6F-B943-014E490CCB74}"/>
                </a:ext>
              </a:extLst>
            </p:cNvPr>
            <p:cNvSpPr txBox="1"/>
            <p:nvPr/>
          </p:nvSpPr>
          <p:spPr>
            <a:xfrm>
              <a:off x="4255935" y="3059572"/>
              <a:ext cx="3935565" cy="923330"/>
            </a:xfrm>
            <a:prstGeom prst="rect">
              <a:avLst/>
            </a:prstGeom>
            <a:solidFill>
              <a:schemeClr val="bg1"/>
            </a:solidFill>
            <a:ln w="15875">
              <a:solidFill>
                <a:schemeClr val="accent1">
                  <a:shade val="50000"/>
                </a:schemeClr>
              </a:solidFill>
            </a:ln>
          </p:spPr>
          <p:txBody>
            <a:bodyPr wrap="none" rtlCol="0">
              <a:spAutoFit/>
            </a:bodyPr>
            <a:lstStyle/>
            <a:p>
              <a:r>
                <a:rPr lang="en-US" dirty="0">
                  <a:hlinkClick r:id="rId11"/>
                </a:rPr>
                <a:t>http://granit.unh.edu</a:t>
              </a:r>
              <a:endParaRPr lang="en-US" dirty="0"/>
            </a:p>
            <a:p>
              <a:r>
                <a:rPr lang="en-US" dirty="0"/>
                <a:t>14 services for high resolution imagery -</a:t>
              </a:r>
            </a:p>
            <a:p>
              <a:r>
                <a:rPr lang="en-US" dirty="0"/>
                <a:t>standard and secure https connections</a:t>
              </a:r>
            </a:p>
          </p:txBody>
        </p:sp>
      </p:grpSp>
    </p:spTree>
    <p:extLst>
      <p:ext uri="{BB962C8B-B14F-4D97-AF65-F5344CB8AC3E}">
        <p14:creationId xmlns:p14="http://schemas.microsoft.com/office/powerpoint/2010/main" val="376017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76200"/>
            <a:ext cx="8804031" cy="761999"/>
          </a:xfrm>
        </p:spPr>
        <p:txBody>
          <a:bodyPr>
            <a:normAutofit/>
          </a:bodyPr>
          <a:lstStyle/>
          <a:p>
            <a:pPr algn="l"/>
            <a:r>
              <a:rPr lang="en-US" sz="2400" dirty="0">
                <a:solidFill>
                  <a:srgbClr val="007D7A"/>
                </a:solidFill>
              </a:rPr>
              <a:t>New Applications</a:t>
            </a:r>
            <a:r>
              <a:rPr lang="en-US" sz="3600" dirty="0">
                <a:solidFill>
                  <a:srgbClr val="007D7A"/>
                </a:solidFill>
              </a:rPr>
              <a:t>:  </a:t>
            </a:r>
            <a:r>
              <a:rPr lang="en-US" sz="3600" dirty="0" err="1">
                <a:solidFill>
                  <a:srgbClr val="007D7A"/>
                </a:solidFill>
              </a:rPr>
              <a:t>GRANITView</a:t>
            </a:r>
            <a:endParaRPr lang="en-US" sz="3600" dirty="0">
              <a:solidFill>
                <a:srgbClr val="007D7A"/>
              </a:solidFill>
            </a:endParaRPr>
          </a:p>
        </p:txBody>
      </p:sp>
      <p:sp>
        <p:nvSpPr>
          <p:cNvPr id="6" name="Subtitle 2"/>
          <p:cNvSpPr txBox="1">
            <a:spLocks/>
          </p:cNvSpPr>
          <p:nvPr/>
        </p:nvSpPr>
        <p:spPr>
          <a:xfrm>
            <a:off x="152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NHLSA Annual Meeting</a:t>
            </a:r>
          </a:p>
        </p:txBody>
      </p:sp>
      <p:sp>
        <p:nvSpPr>
          <p:cNvPr id="8"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December  4, 2015</a:t>
            </a:r>
          </a:p>
        </p:txBody>
      </p:sp>
      <p:sp>
        <p:nvSpPr>
          <p:cNvPr id="9" name="Rectangle 8"/>
          <p:cNvSpPr/>
          <p:nvPr/>
        </p:nvSpPr>
        <p:spPr>
          <a:xfrm>
            <a:off x="0" y="886372"/>
            <a:ext cx="9144000" cy="45719"/>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6275" y="6626352"/>
            <a:ext cx="9144000" cy="310896"/>
            <a:chOff x="0" y="6588252"/>
            <a:chExt cx="9144000" cy="310896"/>
          </a:xfrm>
        </p:grpSpPr>
        <p:sp>
          <p:nvSpPr>
            <p:cNvPr id="14" name="Rectangle 13"/>
            <p:cNvSpPr/>
            <p:nvPr/>
          </p:nvSpPr>
          <p:spPr>
            <a:xfrm>
              <a:off x="0" y="6629400"/>
              <a:ext cx="9144000" cy="228600"/>
            </a:xfrm>
            <a:prstGeom prst="rect">
              <a:avLst/>
            </a:prstGeom>
            <a:solidFill>
              <a:srgbClr val="007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txBox="1">
              <a:spLocks/>
            </p:cNvSpPr>
            <p:nvPr/>
          </p:nvSpPr>
          <p:spPr>
            <a:xfrm>
              <a:off x="7391400" y="6588252"/>
              <a:ext cx="1600200" cy="310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100" dirty="0">
                  <a:solidFill>
                    <a:schemeClr val="bg1"/>
                  </a:solidFill>
                </a:rPr>
                <a:t>April 4, 2018</a:t>
              </a:r>
            </a:p>
          </p:txBody>
        </p:sp>
      </p:grpSp>
      <p:pic>
        <p:nvPicPr>
          <p:cNvPr id="5" name="Picture 4">
            <a:extLst>
              <a:ext uri="{FF2B5EF4-FFF2-40B4-BE49-F238E27FC236}">
                <a16:creationId xmlns:a16="http://schemas.microsoft.com/office/drawing/2014/main" id="{A4B3B9EC-8D58-4D1F-900A-584078C4D7EC}"/>
              </a:ext>
            </a:extLst>
          </p:cNvPr>
          <p:cNvPicPr>
            <a:picLocks noChangeAspect="1"/>
          </p:cNvPicPr>
          <p:nvPr/>
        </p:nvPicPr>
        <p:blipFill>
          <a:blip r:embed="rId3"/>
          <a:stretch>
            <a:fillRect/>
          </a:stretch>
        </p:blipFill>
        <p:spPr>
          <a:xfrm>
            <a:off x="152400" y="1447800"/>
            <a:ext cx="6703730" cy="4572000"/>
          </a:xfrm>
          <a:prstGeom prst="rect">
            <a:avLst/>
          </a:prstGeom>
        </p:spPr>
      </p:pic>
      <p:sp>
        <p:nvSpPr>
          <p:cNvPr id="7" name="TextBox 6">
            <a:extLst>
              <a:ext uri="{FF2B5EF4-FFF2-40B4-BE49-F238E27FC236}">
                <a16:creationId xmlns:a16="http://schemas.microsoft.com/office/drawing/2014/main" id="{EEFA92D8-E19C-4AAE-AFFC-8E19235FA71E}"/>
              </a:ext>
            </a:extLst>
          </p:cNvPr>
          <p:cNvSpPr txBox="1"/>
          <p:nvPr/>
        </p:nvSpPr>
        <p:spPr>
          <a:xfrm>
            <a:off x="5638800" y="311668"/>
            <a:ext cx="3124200" cy="369332"/>
          </a:xfrm>
          <a:prstGeom prst="rect">
            <a:avLst/>
          </a:prstGeom>
          <a:solidFill>
            <a:schemeClr val="bg1"/>
          </a:solidFill>
        </p:spPr>
        <p:txBody>
          <a:bodyPr wrap="square" rtlCol="0">
            <a:spAutoFit/>
          </a:bodyPr>
          <a:lstStyle/>
          <a:p>
            <a:r>
              <a:rPr lang="en-US" dirty="0">
                <a:hlinkClick r:id="rId4" action="ppaction://hlinkfile"/>
              </a:rPr>
              <a:t>http://granitview.unh.edu</a:t>
            </a:r>
            <a:endParaRPr lang="en-US" dirty="0"/>
          </a:p>
        </p:txBody>
      </p:sp>
      <p:pic>
        <p:nvPicPr>
          <p:cNvPr id="4" name="Picture 3">
            <a:extLst>
              <a:ext uri="{FF2B5EF4-FFF2-40B4-BE49-F238E27FC236}">
                <a16:creationId xmlns:a16="http://schemas.microsoft.com/office/drawing/2014/main" id="{8E022FB6-CF6E-4A36-A34B-3D575248453E}"/>
              </a:ext>
            </a:extLst>
          </p:cNvPr>
          <p:cNvPicPr>
            <a:picLocks noChangeAspect="1"/>
          </p:cNvPicPr>
          <p:nvPr/>
        </p:nvPicPr>
        <p:blipFill>
          <a:blip r:embed="rId5"/>
          <a:stretch>
            <a:fillRect/>
          </a:stretch>
        </p:blipFill>
        <p:spPr>
          <a:xfrm>
            <a:off x="762000" y="1676400"/>
            <a:ext cx="6668891" cy="4572000"/>
          </a:xfrm>
          <a:prstGeom prst="rect">
            <a:avLst/>
          </a:prstGeom>
        </p:spPr>
      </p:pic>
      <p:pic>
        <p:nvPicPr>
          <p:cNvPr id="3" name="Picture 2">
            <a:extLst>
              <a:ext uri="{FF2B5EF4-FFF2-40B4-BE49-F238E27FC236}">
                <a16:creationId xmlns:a16="http://schemas.microsoft.com/office/drawing/2014/main" id="{F964E3B2-C90C-4B3C-B0C9-6D8BEC6520DF}"/>
              </a:ext>
            </a:extLst>
          </p:cNvPr>
          <p:cNvPicPr>
            <a:picLocks noChangeAspect="1"/>
          </p:cNvPicPr>
          <p:nvPr/>
        </p:nvPicPr>
        <p:blipFill>
          <a:blip r:embed="rId6"/>
          <a:stretch>
            <a:fillRect/>
          </a:stretch>
        </p:blipFill>
        <p:spPr>
          <a:xfrm>
            <a:off x="1447800" y="1905000"/>
            <a:ext cx="6685577" cy="4572000"/>
          </a:xfrm>
          <a:prstGeom prst="rect">
            <a:avLst/>
          </a:prstGeom>
        </p:spPr>
      </p:pic>
    </p:spTree>
    <p:extLst>
      <p:ext uri="{BB962C8B-B14F-4D97-AF65-F5344CB8AC3E}">
        <p14:creationId xmlns:p14="http://schemas.microsoft.com/office/powerpoint/2010/main" val="107469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1192</Words>
  <Application>Microsoft Office PowerPoint</Application>
  <PresentationFormat>On-screen Show (4:3)</PresentationFormat>
  <Paragraphs>176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GRANIT Update</vt:lpstr>
      <vt:lpstr>Overview of GRANIT</vt:lpstr>
      <vt:lpstr>Current GRANIT Projects (partial list)</vt:lpstr>
      <vt:lpstr>What’s New</vt:lpstr>
      <vt:lpstr>New/Updated Data Sets:  NH Parcel Mosaic</vt:lpstr>
      <vt:lpstr>New/Updated Data Sets:  2 Ft. Contours</vt:lpstr>
      <vt:lpstr>New/Updated Data Sets:  Conservation Lands</vt:lpstr>
      <vt:lpstr>New Ways to Access GRANIT Data</vt:lpstr>
      <vt:lpstr>New Applications:  GRANITView</vt:lpstr>
      <vt:lpstr>New Applications:  Dirt to Trees to Wildlife</vt:lpstr>
      <vt:lpstr>GIS Coordination in NH:  GIS Advisory Committee </vt:lpstr>
      <vt:lpstr>GIS Coordination in NH:  Imagery Needs Assessment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NH GRANIT Clearinghouse</dc:title>
  <dc:creator>fay</dc:creator>
  <cp:lastModifiedBy>fay</cp:lastModifiedBy>
  <cp:revision>147</cp:revision>
  <cp:lastPrinted>2018-04-03T21:48:02Z</cp:lastPrinted>
  <dcterms:created xsi:type="dcterms:W3CDTF">2006-08-16T00:00:00Z</dcterms:created>
  <dcterms:modified xsi:type="dcterms:W3CDTF">2018-04-04T10:59:10Z</dcterms:modified>
</cp:coreProperties>
</file>