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9" r:id="rId4"/>
    <p:sldId id="260" r:id="rId5"/>
    <p:sldId id="286" r:id="rId6"/>
    <p:sldId id="279" r:id="rId7"/>
    <p:sldId id="284" r:id="rId8"/>
    <p:sldId id="281" r:id="rId9"/>
    <p:sldId id="264" r:id="rId10"/>
    <p:sldId id="283" r:id="rId11"/>
    <p:sldId id="262" r:id="rId12"/>
    <p:sldId id="265" r:id="rId13"/>
    <p:sldId id="266" r:id="rId14"/>
    <p:sldId id="267" r:id="rId15"/>
    <p:sldId id="268" r:id="rId16"/>
    <p:sldId id="269" r:id="rId17"/>
    <p:sldId id="270" r:id="rId18"/>
    <p:sldId id="271" r:id="rId19"/>
    <p:sldId id="272" r:id="rId20"/>
    <p:sldId id="273" r:id="rId21"/>
    <p:sldId id="28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8288"/>
    <a:srgbClr val="77F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8" autoAdjust="0"/>
    <p:restoredTop sz="90925" autoAdjust="0"/>
  </p:normalViewPr>
  <p:slideViewPr>
    <p:cSldViewPr>
      <p:cViewPr varScale="1">
        <p:scale>
          <a:sx n="100" d="100"/>
          <a:sy n="100" d="100"/>
        </p:scale>
        <p:origin x="1296"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A99D2E-393B-434F-9BB7-7D9D8EDFD1FB}" type="datetimeFigureOut">
              <a:rPr lang="en-US" smtClean="0"/>
              <a:t>9/6/2017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685CEA-3B6D-443B-8341-1E95BA96B9A3}" type="slidenum">
              <a:rPr lang="en-US" smtClean="0"/>
              <a:t>‹#›</a:t>
            </a:fld>
            <a:endParaRPr lang="en-US"/>
          </a:p>
        </p:txBody>
      </p:sp>
    </p:spTree>
    <p:extLst>
      <p:ext uri="{BB962C8B-B14F-4D97-AF65-F5344CB8AC3E}">
        <p14:creationId xmlns:p14="http://schemas.microsoft.com/office/powerpoint/2010/main" val="333642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Barbara</a:t>
            </a:r>
          </a:p>
        </p:txBody>
      </p:sp>
      <p:sp>
        <p:nvSpPr>
          <p:cNvPr id="4" name="Slide Number Placeholder 3"/>
          <p:cNvSpPr>
            <a:spLocks noGrp="1"/>
          </p:cNvSpPr>
          <p:nvPr>
            <p:ph type="sldNum" sz="quarter" idx="10"/>
          </p:nvPr>
        </p:nvSpPr>
        <p:spPr/>
        <p:txBody>
          <a:bodyPr/>
          <a:lstStyle/>
          <a:p>
            <a:fld id="{69685CEA-3B6D-443B-8341-1E95BA96B9A3}" type="slidenum">
              <a:rPr lang="en-US" smtClean="0"/>
              <a:t>1</a:t>
            </a:fld>
            <a:endParaRPr lang="en-US" dirty="0"/>
          </a:p>
        </p:txBody>
      </p:sp>
    </p:spTree>
    <p:extLst>
      <p:ext uri="{BB962C8B-B14F-4D97-AF65-F5344CB8AC3E}">
        <p14:creationId xmlns:p14="http://schemas.microsoft.com/office/powerpoint/2010/main" val="859500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solidFill>
                <a:srgbClr val="FF0000"/>
              </a:solidFill>
            </a:endParaRPr>
          </a:p>
        </p:txBody>
      </p:sp>
      <p:sp>
        <p:nvSpPr>
          <p:cNvPr id="4" name="Slide Number Placeholder 3"/>
          <p:cNvSpPr>
            <a:spLocks noGrp="1"/>
          </p:cNvSpPr>
          <p:nvPr>
            <p:ph type="sldNum" sz="quarter" idx="10"/>
          </p:nvPr>
        </p:nvSpPr>
        <p:spPr/>
        <p:txBody>
          <a:bodyPr/>
          <a:lstStyle/>
          <a:p>
            <a:fld id="{69685CEA-3B6D-443B-8341-1E95BA96B9A3}" type="slidenum">
              <a:rPr lang="en-US" smtClean="0"/>
              <a:t>10</a:t>
            </a:fld>
            <a:endParaRPr lang="en-US" dirty="0"/>
          </a:p>
        </p:txBody>
      </p:sp>
    </p:spTree>
    <p:extLst>
      <p:ext uri="{BB962C8B-B14F-4D97-AF65-F5344CB8AC3E}">
        <p14:creationId xmlns:p14="http://schemas.microsoft.com/office/powerpoint/2010/main" val="278614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69685CEA-3B6D-443B-8341-1E95BA96B9A3}" type="slidenum">
              <a:rPr lang="en-US" smtClean="0"/>
              <a:t>11</a:t>
            </a:fld>
            <a:endParaRPr lang="en-US" dirty="0"/>
          </a:p>
        </p:txBody>
      </p:sp>
    </p:spTree>
    <p:extLst>
      <p:ext uri="{BB962C8B-B14F-4D97-AF65-F5344CB8AC3E}">
        <p14:creationId xmlns:p14="http://schemas.microsoft.com/office/powerpoint/2010/main" val="4243556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14</a:t>
            </a:fld>
            <a:endParaRPr lang="en-US" dirty="0"/>
          </a:p>
        </p:txBody>
      </p:sp>
    </p:spTree>
    <p:extLst>
      <p:ext uri="{BB962C8B-B14F-4D97-AF65-F5344CB8AC3E}">
        <p14:creationId xmlns:p14="http://schemas.microsoft.com/office/powerpoint/2010/main" val="201652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15</a:t>
            </a:fld>
            <a:endParaRPr lang="en-US" dirty="0"/>
          </a:p>
        </p:txBody>
      </p:sp>
    </p:spTree>
    <p:extLst>
      <p:ext uri="{BB962C8B-B14F-4D97-AF65-F5344CB8AC3E}">
        <p14:creationId xmlns:p14="http://schemas.microsoft.com/office/powerpoint/2010/main" val="20038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16</a:t>
            </a:fld>
            <a:endParaRPr lang="en-US" dirty="0"/>
          </a:p>
        </p:txBody>
      </p:sp>
    </p:spTree>
    <p:extLst>
      <p:ext uri="{BB962C8B-B14F-4D97-AF65-F5344CB8AC3E}">
        <p14:creationId xmlns:p14="http://schemas.microsoft.com/office/powerpoint/2010/main" val="67904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17</a:t>
            </a:fld>
            <a:endParaRPr lang="en-US" dirty="0"/>
          </a:p>
        </p:txBody>
      </p:sp>
    </p:spTree>
    <p:extLst>
      <p:ext uri="{BB962C8B-B14F-4D97-AF65-F5344CB8AC3E}">
        <p14:creationId xmlns:p14="http://schemas.microsoft.com/office/powerpoint/2010/main" val="4048090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19</a:t>
            </a:fld>
            <a:endParaRPr lang="en-US" dirty="0"/>
          </a:p>
        </p:txBody>
      </p:sp>
    </p:spTree>
    <p:extLst>
      <p:ext uri="{BB962C8B-B14F-4D97-AF65-F5344CB8AC3E}">
        <p14:creationId xmlns:p14="http://schemas.microsoft.com/office/powerpoint/2010/main" val="1119747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20</a:t>
            </a:fld>
            <a:endParaRPr lang="en-US" dirty="0"/>
          </a:p>
        </p:txBody>
      </p:sp>
    </p:spTree>
    <p:extLst>
      <p:ext uri="{BB962C8B-B14F-4D97-AF65-F5344CB8AC3E}">
        <p14:creationId xmlns:p14="http://schemas.microsoft.com/office/powerpoint/2010/main" val="4084947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685CEA-3B6D-443B-8341-1E95BA96B9A3}" type="slidenum">
              <a:rPr lang="en-US" smtClean="0"/>
              <a:t>21</a:t>
            </a:fld>
            <a:endParaRPr lang="en-US" dirty="0"/>
          </a:p>
        </p:txBody>
      </p:sp>
    </p:spTree>
    <p:extLst>
      <p:ext uri="{BB962C8B-B14F-4D97-AF65-F5344CB8AC3E}">
        <p14:creationId xmlns:p14="http://schemas.microsoft.com/office/powerpoint/2010/main" val="188998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Kirsten</a:t>
            </a:r>
          </a:p>
          <a:p>
            <a:endParaRPr lang="en-US" b="1" dirty="0"/>
          </a:p>
        </p:txBody>
      </p:sp>
      <p:sp>
        <p:nvSpPr>
          <p:cNvPr id="4" name="Slide Number Placeholder 3"/>
          <p:cNvSpPr>
            <a:spLocks noGrp="1"/>
          </p:cNvSpPr>
          <p:nvPr>
            <p:ph type="sldNum" sz="quarter" idx="10"/>
          </p:nvPr>
        </p:nvSpPr>
        <p:spPr/>
        <p:txBody>
          <a:bodyPr/>
          <a:lstStyle/>
          <a:p>
            <a:fld id="{69685CEA-3B6D-443B-8341-1E95BA96B9A3}" type="slidenum">
              <a:rPr lang="en-US" smtClean="0"/>
              <a:t>2</a:t>
            </a:fld>
            <a:endParaRPr lang="en-US" dirty="0"/>
          </a:p>
        </p:txBody>
      </p:sp>
    </p:spTree>
    <p:extLst>
      <p:ext uri="{BB962C8B-B14F-4D97-AF65-F5344CB8AC3E}">
        <p14:creationId xmlns:p14="http://schemas.microsoft.com/office/powerpoint/2010/main" val="42150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Kirsten</a:t>
            </a:r>
          </a:p>
        </p:txBody>
      </p:sp>
      <p:sp>
        <p:nvSpPr>
          <p:cNvPr id="4" name="Slide Number Placeholder 3"/>
          <p:cNvSpPr>
            <a:spLocks noGrp="1"/>
          </p:cNvSpPr>
          <p:nvPr>
            <p:ph type="sldNum" sz="quarter" idx="10"/>
          </p:nvPr>
        </p:nvSpPr>
        <p:spPr/>
        <p:txBody>
          <a:bodyPr/>
          <a:lstStyle/>
          <a:p>
            <a:fld id="{69685CEA-3B6D-443B-8341-1E95BA96B9A3}" type="slidenum">
              <a:rPr lang="en-US" smtClean="0"/>
              <a:t>3</a:t>
            </a:fld>
            <a:endParaRPr lang="en-US" dirty="0"/>
          </a:p>
        </p:txBody>
      </p:sp>
    </p:spTree>
    <p:extLst>
      <p:ext uri="{BB962C8B-B14F-4D97-AF65-F5344CB8AC3E}">
        <p14:creationId xmlns:p14="http://schemas.microsoft.com/office/powerpoint/2010/main" val="423158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Kirsten</a:t>
            </a:r>
          </a:p>
          <a:p>
            <a:r>
              <a:rPr lang="en-US" b="0" dirty="0">
                <a:solidFill>
                  <a:srgbClr val="FF0000"/>
                </a:solidFill>
              </a:rPr>
              <a:t>Only requirement – computer with web browser, preferably Chrome</a:t>
            </a:r>
          </a:p>
        </p:txBody>
      </p:sp>
      <p:sp>
        <p:nvSpPr>
          <p:cNvPr id="4" name="Slide Number Placeholder 3"/>
          <p:cNvSpPr>
            <a:spLocks noGrp="1"/>
          </p:cNvSpPr>
          <p:nvPr>
            <p:ph type="sldNum" sz="quarter" idx="10"/>
          </p:nvPr>
        </p:nvSpPr>
        <p:spPr/>
        <p:txBody>
          <a:bodyPr/>
          <a:lstStyle/>
          <a:p>
            <a:fld id="{69685CEA-3B6D-443B-8341-1E95BA96B9A3}" type="slidenum">
              <a:rPr lang="en-US" smtClean="0"/>
              <a:t>4</a:t>
            </a:fld>
            <a:endParaRPr lang="en-US" dirty="0"/>
          </a:p>
        </p:txBody>
      </p:sp>
    </p:spTree>
    <p:extLst>
      <p:ext uri="{BB962C8B-B14F-4D97-AF65-F5344CB8AC3E}">
        <p14:creationId xmlns:p14="http://schemas.microsoft.com/office/powerpoint/2010/main" val="4243556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How</a:t>
            </a:r>
            <a:r>
              <a:rPr lang="en-US" b="0" baseline="0" dirty="0">
                <a:solidFill>
                  <a:srgbClr val="FF0000"/>
                </a:solidFill>
              </a:rPr>
              <a:t> many on Cons </a:t>
            </a:r>
            <a:r>
              <a:rPr lang="en-US" b="0" baseline="0" dirty="0" err="1">
                <a:solidFill>
                  <a:srgbClr val="FF0000"/>
                </a:solidFill>
              </a:rPr>
              <a:t>Comm</a:t>
            </a:r>
            <a:r>
              <a:rPr lang="en-US" b="0" baseline="0" dirty="0">
                <a:solidFill>
                  <a:srgbClr val="FF0000"/>
                </a:solidFill>
              </a:rPr>
              <a:t>? Work in land conservation?</a:t>
            </a:r>
          </a:p>
          <a:p>
            <a:r>
              <a:rPr lang="en-US" b="0" baseline="0" dirty="0">
                <a:solidFill>
                  <a:srgbClr val="FF0000"/>
                </a:solidFill>
              </a:rPr>
              <a:t>Lots of datasets on the Coastal Viewer that could conceivably help you answer some question about protecting land.</a:t>
            </a:r>
          </a:p>
          <a:p>
            <a:r>
              <a:rPr lang="en-US" b="0" baseline="0" dirty="0">
                <a:solidFill>
                  <a:srgbClr val="FF0000"/>
                </a:solidFill>
              </a:rPr>
              <a:t>Our best advice is that you play around with the Viewer, get to know the datasets, and come up with some combination that makes sense for you. </a:t>
            </a:r>
          </a:p>
          <a:p>
            <a:r>
              <a:rPr lang="en-US" b="0" baseline="0" dirty="0">
                <a:solidFill>
                  <a:srgbClr val="FF0000"/>
                </a:solidFill>
              </a:rPr>
              <a:t>Conservation Lands dataset, etc.</a:t>
            </a:r>
          </a:p>
          <a:p>
            <a:r>
              <a:rPr lang="en-US" b="0" baseline="0" dirty="0">
                <a:solidFill>
                  <a:srgbClr val="FF0000"/>
                </a:solidFill>
              </a:rPr>
              <a:t>That said, The Nature Conservancy processed some data in 2016 that we’re really excited about. Pete is here to answer any technical questions you have about the data development. Fay and I are going to show you some ways to use it. </a:t>
            </a:r>
          </a:p>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69685CEA-3B6D-443B-8341-1E95BA96B9A3}" type="slidenum">
              <a:rPr lang="en-US" smtClean="0"/>
              <a:t>5</a:t>
            </a:fld>
            <a:endParaRPr lang="en-US" dirty="0"/>
          </a:p>
        </p:txBody>
      </p:sp>
    </p:spTree>
    <p:extLst>
      <p:ext uri="{BB962C8B-B14F-4D97-AF65-F5344CB8AC3E}">
        <p14:creationId xmlns:p14="http://schemas.microsoft.com/office/powerpoint/2010/main" val="424355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Kirsten</a:t>
            </a:r>
          </a:p>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69685CEA-3B6D-443B-8341-1E95BA96B9A3}" type="slidenum">
              <a:rPr lang="en-US" smtClean="0"/>
              <a:t>6</a:t>
            </a:fld>
            <a:endParaRPr lang="en-US" dirty="0"/>
          </a:p>
        </p:txBody>
      </p:sp>
    </p:spTree>
    <p:extLst>
      <p:ext uri="{BB962C8B-B14F-4D97-AF65-F5344CB8AC3E}">
        <p14:creationId xmlns:p14="http://schemas.microsoft.com/office/powerpoint/2010/main" val="4243556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FF0000"/>
                </a:solidFill>
              </a:rPr>
              <a:t>Fay</a:t>
            </a:r>
          </a:p>
        </p:txBody>
      </p:sp>
      <p:sp>
        <p:nvSpPr>
          <p:cNvPr id="4" name="Slide Number Placeholder 3"/>
          <p:cNvSpPr>
            <a:spLocks noGrp="1"/>
          </p:cNvSpPr>
          <p:nvPr>
            <p:ph type="sldNum" sz="quarter" idx="10"/>
          </p:nvPr>
        </p:nvSpPr>
        <p:spPr/>
        <p:txBody>
          <a:bodyPr/>
          <a:lstStyle/>
          <a:p>
            <a:fld id="{69685CEA-3B6D-443B-8341-1E95BA96B9A3}" type="slidenum">
              <a:rPr lang="en-US" smtClean="0"/>
              <a:t>7</a:t>
            </a:fld>
            <a:endParaRPr lang="en-US" dirty="0"/>
          </a:p>
        </p:txBody>
      </p:sp>
    </p:spTree>
    <p:extLst>
      <p:ext uri="{BB962C8B-B14F-4D97-AF65-F5344CB8AC3E}">
        <p14:creationId xmlns:p14="http://schemas.microsoft.com/office/powerpoint/2010/main" val="4113240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69685CEA-3B6D-443B-8341-1E95BA96B9A3}" type="slidenum">
              <a:rPr lang="en-US" smtClean="0"/>
              <a:t>8</a:t>
            </a:fld>
            <a:endParaRPr lang="en-US" dirty="0"/>
          </a:p>
        </p:txBody>
      </p:sp>
    </p:spTree>
    <p:extLst>
      <p:ext uri="{BB962C8B-B14F-4D97-AF65-F5344CB8AC3E}">
        <p14:creationId xmlns:p14="http://schemas.microsoft.com/office/powerpoint/2010/main" val="424355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solidFill>
                <a:srgbClr val="FF0000"/>
              </a:solidFill>
            </a:endParaRPr>
          </a:p>
        </p:txBody>
      </p:sp>
      <p:sp>
        <p:nvSpPr>
          <p:cNvPr id="4" name="Slide Number Placeholder 3"/>
          <p:cNvSpPr>
            <a:spLocks noGrp="1"/>
          </p:cNvSpPr>
          <p:nvPr>
            <p:ph type="sldNum" sz="quarter" idx="10"/>
          </p:nvPr>
        </p:nvSpPr>
        <p:spPr/>
        <p:txBody>
          <a:bodyPr/>
          <a:lstStyle/>
          <a:p>
            <a:fld id="{69685CEA-3B6D-443B-8341-1E95BA96B9A3}" type="slidenum">
              <a:rPr lang="en-US" smtClean="0"/>
              <a:t>9</a:t>
            </a:fld>
            <a:endParaRPr lang="en-US" dirty="0"/>
          </a:p>
        </p:txBody>
      </p:sp>
    </p:spTree>
    <p:extLst>
      <p:ext uri="{BB962C8B-B14F-4D97-AF65-F5344CB8AC3E}">
        <p14:creationId xmlns:p14="http://schemas.microsoft.com/office/powerpoint/2010/main" val="4243556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dirty="0"/>
              <a:t>9/6/2017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dirty="0"/>
              <a:t>9/6/2017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kirsten.howard@des.nh.gov"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mailto:fay.rubin@unh.edu"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extension.unh.edu/resources/files/Resource006517_Rep9334.pdf"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2.xml"/><Relationship Id="rId7" Type="http://schemas.openxmlformats.org/officeDocument/2006/relationships/slide" Target="slide18.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47800" y="4650457"/>
            <a:ext cx="6400800" cy="1600200"/>
          </a:xfrm>
        </p:spPr>
        <p:txBody>
          <a:bodyPr>
            <a:normAutofit/>
          </a:bodyPr>
          <a:lstStyle/>
          <a:p>
            <a:r>
              <a:rPr lang="en-US" sz="2000" dirty="0">
                <a:solidFill>
                  <a:schemeClr val="accent1">
                    <a:lumMod val="75000"/>
                  </a:schemeClr>
                </a:solidFill>
              </a:rPr>
              <a:t>March 2, 2015</a:t>
            </a:r>
          </a:p>
          <a:p>
            <a:endParaRPr lang="en-US" sz="2000" dirty="0">
              <a:solidFill>
                <a:schemeClr val="accent1">
                  <a:lumMod val="75000"/>
                </a:schemeClr>
              </a:solidFill>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colorTemperature colorTemp="6000"/>
                    </a14:imgEffect>
                    <a14:imgEffect>
                      <a14:saturation sat="105000"/>
                    </a14:imgEffect>
                  </a14:imgLayer>
                </a14:imgProps>
              </a:ext>
              <a:ext uri="{28A0092B-C50C-407E-A947-70E740481C1C}">
                <a14:useLocalDpi xmlns:a14="http://schemas.microsoft.com/office/drawing/2010/main" val="0"/>
              </a:ext>
            </a:extLst>
          </a:blip>
          <a:stretch>
            <a:fillRect/>
          </a:stretch>
        </p:blipFill>
        <p:spPr>
          <a:xfrm>
            <a:off x="381000" y="111760"/>
            <a:ext cx="8382000" cy="6593840"/>
          </a:xfrm>
          <a:prstGeom prst="rect">
            <a:avLst/>
          </a:prstGeom>
        </p:spPr>
      </p:pic>
      <p:sp>
        <p:nvSpPr>
          <p:cNvPr id="4" name="Rectangle 3"/>
          <p:cNvSpPr/>
          <p:nvPr/>
        </p:nvSpPr>
        <p:spPr>
          <a:xfrm>
            <a:off x="381000" y="111760"/>
            <a:ext cx="8382000" cy="6593840"/>
          </a:xfrm>
          <a:prstGeom prst="rect">
            <a:avLst/>
          </a:prstGeom>
          <a:solidFill>
            <a:schemeClr val="bg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914400" y="457200"/>
            <a:ext cx="7172404" cy="5011105"/>
          </a:xfrm>
          <a:solidFill>
            <a:schemeClr val="bg1">
              <a:alpha val="56000"/>
            </a:schemeClr>
          </a:solidFill>
        </p:spPr>
        <p:txBody>
          <a:bodyPr>
            <a:noAutofit/>
          </a:bodyPr>
          <a:lstStyle/>
          <a:p>
            <a:r>
              <a:rPr lang="en-US" sz="2400" b="1" dirty="0">
                <a:solidFill>
                  <a:srgbClr val="002060"/>
                </a:solidFill>
                <a:effectLst>
                  <a:outerShdw blurRad="38100" dist="38100" dir="2700000" algn="tl">
                    <a:srgbClr val="000000">
                      <a:alpha val="43137"/>
                    </a:srgbClr>
                  </a:outerShdw>
                </a:effectLst>
              </a:rPr>
              <a:t>Municipal Board Empowerment Series Workshop #4</a:t>
            </a:r>
            <a:br>
              <a:rPr lang="en-US" sz="4200" b="1" dirty="0">
                <a:solidFill>
                  <a:srgbClr val="002060"/>
                </a:solidFill>
                <a:effectLst>
                  <a:outerShdw blurRad="38100" dist="38100" dir="2700000" algn="tl">
                    <a:srgbClr val="000000">
                      <a:alpha val="43137"/>
                    </a:srgbClr>
                  </a:outerShdw>
                </a:effectLst>
              </a:rPr>
            </a:br>
            <a:br>
              <a:rPr lang="en-US" sz="3200" b="1" dirty="0">
                <a:solidFill>
                  <a:srgbClr val="002060"/>
                </a:solidFill>
                <a:effectLst>
                  <a:outerShdw blurRad="38100" dist="38100" dir="2700000" algn="tl">
                    <a:srgbClr val="000000">
                      <a:alpha val="43137"/>
                    </a:srgbClr>
                  </a:outerShdw>
                </a:effectLst>
              </a:rPr>
            </a:br>
            <a:br>
              <a:rPr lang="en-US" sz="3200" b="1" dirty="0">
                <a:solidFill>
                  <a:srgbClr val="002060"/>
                </a:solidFill>
                <a:effectLst>
                  <a:outerShdw blurRad="38100" dist="38100" dir="2700000" algn="tl">
                    <a:srgbClr val="000000">
                      <a:alpha val="43137"/>
                    </a:srgbClr>
                  </a:outerShdw>
                </a:effectLst>
              </a:rPr>
            </a:br>
            <a:r>
              <a:rPr lang="en-US" sz="4200" b="1" dirty="0">
                <a:solidFill>
                  <a:srgbClr val="002060"/>
                </a:solidFill>
                <a:effectLst>
                  <a:outerShdw blurRad="38100" dist="38100" dir="2700000" algn="tl">
                    <a:srgbClr val="000000">
                      <a:alpha val="43137"/>
                    </a:srgbClr>
                  </a:outerShdw>
                </a:effectLst>
              </a:rPr>
              <a:t>NH</a:t>
            </a:r>
            <a:r>
              <a:rPr lang="en-US" sz="3200" b="1" dirty="0">
                <a:solidFill>
                  <a:srgbClr val="002060"/>
                </a:solidFill>
                <a:effectLst>
                  <a:outerShdw blurRad="38100" dist="38100" dir="2700000" algn="tl">
                    <a:srgbClr val="000000">
                      <a:alpha val="43137"/>
                    </a:srgbClr>
                  </a:outerShdw>
                </a:effectLst>
              </a:rPr>
              <a:t> </a:t>
            </a:r>
            <a:r>
              <a:rPr lang="en-US" sz="4200" b="1" dirty="0">
                <a:solidFill>
                  <a:srgbClr val="002060"/>
                </a:solidFill>
                <a:effectLst>
                  <a:outerShdw blurRad="38100" dist="38100" dir="2700000" algn="tl">
                    <a:srgbClr val="000000">
                      <a:alpha val="43137"/>
                    </a:srgbClr>
                  </a:outerShdw>
                </a:effectLst>
              </a:rPr>
              <a:t>Coastal Viewer 101 for</a:t>
            </a:r>
            <a:br>
              <a:rPr lang="en-US" sz="4200" b="1" dirty="0">
                <a:solidFill>
                  <a:srgbClr val="002060"/>
                </a:solidFill>
                <a:effectLst>
                  <a:outerShdw blurRad="38100" dist="38100" dir="2700000" algn="tl">
                    <a:srgbClr val="000000">
                      <a:alpha val="43137"/>
                    </a:srgbClr>
                  </a:outerShdw>
                </a:effectLst>
              </a:rPr>
            </a:br>
            <a:r>
              <a:rPr lang="en-US" sz="4200" b="1" dirty="0">
                <a:solidFill>
                  <a:srgbClr val="002060"/>
                </a:solidFill>
                <a:effectLst>
                  <a:outerShdw blurRad="38100" dist="38100" dir="2700000" algn="tl">
                    <a:srgbClr val="000000">
                      <a:alpha val="43137"/>
                    </a:srgbClr>
                  </a:outerShdw>
                </a:effectLst>
              </a:rPr>
              <a:t>Land Conservation</a:t>
            </a:r>
            <a:br>
              <a:rPr lang="en-US" sz="4200" b="1" dirty="0">
                <a:solidFill>
                  <a:srgbClr val="002060"/>
                </a:solidFill>
                <a:effectLst>
                  <a:outerShdw blurRad="38100" dist="38100" dir="2700000" algn="tl">
                    <a:srgbClr val="000000">
                      <a:alpha val="43137"/>
                    </a:srgbClr>
                  </a:outerShdw>
                </a:effectLst>
              </a:rPr>
            </a:br>
            <a:br>
              <a:rPr lang="en-US" sz="3600" b="1" dirty="0">
                <a:solidFill>
                  <a:srgbClr val="002060"/>
                </a:solidFill>
                <a:effectLst>
                  <a:outerShdw blurRad="38100" dist="38100" dir="2700000" algn="tl">
                    <a:srgbClr val="000000">
                      <a:alpha val="43137"/>
                    </a:srgbClr>
                  </a:outerShdw>
                </a:effectLst>
              </a:rPr>
            </a:br>
            <a:r>
              <a:rPr lang="en-US" sz="2000" dirty="0">
                <a:solidFill>
                  <a:srgbClr val="002060"/>
                </a:solidFill>
                <a:effectLst>
                  <a:outerShdw blurRad="38100" dist="38100" dir="2700000" algn="tl">
                    <a:srgbClr val="000000">
                      <a:alpha val="43137"/>
                    </a:srgbClr>
                  </a:outerShdw>
                </a:effectLst>
              </a:rPr>
              <a:t>September 6, 2017</a:t>
            </a:r>
            <a:br>
              <a:rPr lang="en-US" sz="2000" dirty="0">
                <a:solidFill>
                  <a:srgbClr val="002060"/>
                </a:solidFill>
                <a:effectLst>
                  <a:outerShdw blurRad="38100" dist="38100" dir="2700000" algn="tl">
                    <a:srgbClr val="000000">
                      <a:alpha val="43137"/>
                    </a:srgbClr>
                  </a:outerShdw>
                </a:effectLst>
              </a:rPr>
            </a:br>
            <a:r>
              <a:rPr lang="en-US" sz="2000" dirty="0">
                <a:solidFill>
                  <a:srgbClr val="002060"/>
                </a:solidFill>
                <a:effectLst>
                  <a:outerShdw blurRad="38100" dist="38100" dir="2700000" algn="tl">
                    <a:srgbClr val="000000">
                      <a:alpha val="43137"/>
                    </a:srgbClr>
                  </a:outerShdw>
                </a:effectLst>
              </a:rPr>
              <a:t>University of New Hampshire</a:t>
            </a:r>
            <a:br>
              <a:rPr lang="en-US" sz="2000" dirty="0">
                <a:solidFill>
                  <a:srgbClr val="002060"/>
                </a:solidFill>
                <a:effectLst>
                  <a:outerShdw blurRad="38100" dist="38100" dir="2700000" algn="tl">
                    <a:srgbClr val="000000">
                      <a:alpha val="43137"/>
                    </a:srgbClr>
                  </a:outerShdw>
                </a:effectLst>
              </a:rPr>
            </a:br>
            <a:r>
              <a:rPr lang="en-US" sz="2000" dirty="0" err="1">
                <a:solidFill>
                  <a:srgbClr val="002060"/>
                </a:solidFill>
                <a:effectLst>
                  <a:outerShdw blurRad="38100" dist="38100" dir="2700000" algn="tl">
                    <a:srgbClr val="000000">
                      <a:alpha val="43137"/>
                    </a:srgbClr>
                  </a:outerShdw>
                </a:effectLst>
              </a:rPr>
              <a:t>Pettee</a:t>
            </a:r>
            <a:r>
              <a:rPr lang="en-US" sz="2000" dirty="0">
                <a:solidFill>
                  <a:srgbClr val="002060"/>
                </a:solidFill>
                <a:effectLst>
                  <a:outerShdw blurRad="38100" dist="38100" dir="2700000" algn="tl">
                    <a:srgbClr val="000000">
                      <a:alpha val="43137"/>
                    </a:srgbClr>
                  </a:outerShdw>
                </a:effectLst>
              </a:rPr>
              <a:t> Hall</a:t>
            </a:r>
          </a:p>
        </p:txBody>
      </p:sp>
      <p:pic>
        <p:nvPicPr>
          <p:cNvPr id="5" name="Picture 4">
            <a:extLst>
              <a:ext uri="{FF2B5EF4-FFF2-40B4-BE49-F238E27FC236}">
                <a16:creationId xmlns:a16="http://schemas.microsoft.com/office/drawing/2014/main" id="{69795FD6-34C7-4C3E-A8EA-5B7888F090EB}"/>
              </a:ext>
            </a:extLst>
          </p:cNvPr>
          <p:cNvPicPr>
            <a:picLocks noChangeAspect="1"/>
          </p:cNvPicPr>
          <p:nvPr/>
        </p:nvPicPr>
        <p:blipFill>
          <a:blip r:embed="rId5"/>
          <a:stretch>
            <a:fillRect/>
          </a:stretch>
        </p:blipFill>
        <p:spPr>
          <a:xfrm>
            <a:off x="447597" y="5715000"/>
            <a:ext cx="8248805" cy="896305"/>
          </a:xfrm>
          <a:prstGeom prst="rect">
            <a:avLst/>
          </a:prstGeom>
        </p:spPr>
      </p:pic>
    </p:spTree>
    <p:extLst>
      <p:ext uri="{BB962C8B-B14F-4D97-AF65-F5344CB8AC3E}">
        <p14:creationId xmlns:p14="http://schemas.microsoft.com/office/powerpoint/2010/main" val="2484094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a:extLst>
              <a:ext uri="{FF2B5EF4-FFF2-40B4-BE49-F238E27FC236}">
                <a16:creationId xmlns:a16="http://schemas.microsoft.com/office/drawing/2014/main" id="{45CE33A0-7603-436C-B446-7A10551DC43A}"/>
              </a:ext>
            </a:extLst>
          </p:cNvPr>
          <p:cNvSpPr txBox="1">
            <a:spLocks/>
          </p:cNvSpPr>
          <p:nvPr/>
        </p:nvSpPr>
        <p:spPr>
          <a:xfrm>
            <a:off x="381000" y="284237"/>
            <a:ext cx="5715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accent1">
                    <a:lumMod val="75000"/>
                  </a:schemeClr>
                </a:solidFill>
                <a:effectLst>
                  <a:outerShdw blurRad="38100" dist="38100" dir="2700000" algn="tl">
                    <a:srgbClr val="000000">
                      <a:alpha val="43137"/>
                    </a:srgbClr>
                  </a:outerShdw>
                </a:effectLst>
              </a:rPr>
              <a:t>EXERCISES</a:t>
            </a:r>
          </a:p>
        </p:txBody>
      </p:sp>
      <p:sp>
        <p:nvSpPr>
          <p:cNvPr id="5" name="TextBox 4">
            <a:extLst>
              <a:ext uri="{FF2B5EF4-FFF2-40B4-BE49-F238E27FC236}">
                <a16:creationId xmlns:a16="http://schemas.microsoft.com/office/drawing/2014/main" id="{5C6632D4-25EB-4571-A7D6-9ED04C830655}"/>
              </a:ext>
            </a:extLst>
          </p:cNvPr>
          <p:cNvSpPr txBox="1"/>
          <p:nvPr/>
        </p:nvSpPr>
        <p:spPr>
          <a:xfrm flipH="1">
            <a:off x="533400" y="2667000"/>
            <a:ext cx="8001000" cy="2554545"/>
          </a:xfrm>
          <a:prstGeom prst="rect">
            <a:avLst/>
          </a:prstGeom>
          <a:noFill/>
        </p:spPr>
        <p:txBody>
          <a:bodyPr wrap="square" rtlCol="0">
            <a:spAutoFit/>
          </a:bodyPr>
          <a:lstStyle/>
          <a:p>
            <a:pPr marL="514350" indent="-514350">
              <a:buAutoNum type="arabicPeriod"/>
            </a:pPr>
            <a:r>
              <a:rPr lang="en-US" sz="3200" dirty="0">
                <a:solidFill>
                  <a:schemeClr val="accent1">
                    <a:lumMod val="75000"/>
                  </a:schemeClr>
                </a:solidFill>
                <a:effectLst>
                  <a:outerShdw blurRad="38100" dist="38100" dir="2700000" algn="tl">
                    <a:srgbClr val="000000">
                      <a:alpha val="43137"/>
                    </a:srgbClr>
                  </a:outerShdw>
                </a:effectLst>
              </a:rPr>
              <a:t>Explore the NH Coastal Viewer</a:t>
            </a:r>
          </a:p>
          <a:p>
            <a:pPr marL="514350" indent="-514350">
              <a:buFontTx/>
              <a:buAutoNum type="arabicPeriod"/>
            </a:pPr>
            <a:r>
              <a:rPr lang="en-US" sz="3200" dirty="0">
                <a:solidFill>
                  <a:schemeClr val="accent1">
                    <a:lumMod val="75000"/>
                  </a:schemeClr>
                </a:solidFill>
                <a:effectLst>
                  <a:outerShdw blurRad="38100" dist="38100" dir="2700000" algn="tl">
                    <a:srgbClr val="000000">
                      <a:alpha val="43137"/>
                    </a:srgbClr>
                  </a:outerShdw>
                </a:effectLst>
              </a:rPr>
              <a:t>Drinking Water and Land Conservation</a:t>
            </a:r>
          </a:p>
          <a:p>
            <a:pPr marL="514350" indent="-514350">
              <a:buFontTx/>
              <a:buAutoNum type="arabicPeriod"/>
            </a:pPr>
            <a:r>
              <a:rPr lang="en-US" sz="3200" dirty="0">
                <a:solidFill>
                  <a:schemeClr val="accent1">
                    <a:lumMod val="75000"/>
                  </a:schemeClr>
                </a:solidFill>
                <a:effectLst>
                  <a:outerShdw blurRad="38100" dist="38100" dir="2700000" algn="tl">
                    <a:srgbClr val="000000">
                      <a:alpha val="43137"/>
                    </a:srgbClr>
                  </a:outerShdw>
                </a:effectLst>
              </a:rPr>
              <a:t>Tools for Assessing Land Conservation in NH</a:t>
            </a:r>
          </a:p>
          <a:p>
            <a:pPr algn="ctr"/>
            <a:endParaRPr lang="en-US" sz="3200" dirty="0">
              <a:solidFill>
                <a:schemeClr val="accent1">
                  <a:lumMod val="75000"/>
                </a:schemeClr>
              </a:solidFill>
              <a:effectLst>
                <a:outerShdw blurRad="38100" dist="38100" dir="2700000" algn="tl">
                  <a:srgbClr val="000000">
                    <a:alpha val="43137"/>
                  </a:srgbClr>
                </a:outerShdw>
              </a:effectLst>
            </a:endParaRPr>
          </a:p>
          <a:p>
            <a:pPr marL="514350" indent="-514350" algn="ctr">
              <a:buAutoNum type="arabicPeriod"/>
            </a:pPr>
            <a:endParaRPr lang="en-US" sz="3200" dirty="0">
              <a:solidFill>
                <a:schemeClr val="accent1">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3977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5715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accent1">
                    <a:lumMod val="75000"/>
                  </a:schemeClr>
                </a:solidFill>
                <a:effectLst>
                  <a:outerShdw blurRad="38100" dist="38100" dir="2700000" algn="tl">
                    <a:srgbClr val="000000">
                      <a:alpha val="43137"/>
                    </a:srgbClr>
                  </a:outerShdw>
                </a:effectLst>
              </a:rPr>
              <a:t>Wrap-up</a:t>
            </a:r>
          </a:p>
        </p:txBody>
      </p:sp>
      <p:sp>
        <p:nvSpPr>
          <p:cNvPr id="16" name="TextBox 15"/>
          <p:cNvSpPr txBox="1"/>
          <p:nvPr/>
        </p:nvSpPr>
        <p:spPr>
          <a:xfrm>
            <a:off x="457200" y="1523999"/>
            <a:ext cx="8382001" cy="3693319"/>
          </a:xfrm>
          <a:prstGeom prst="rect">
            <a:avLst/>
          </a:prstGeom>
          <a:noFill/>
        </p:spPr>
        <p:txBody>
          <a:bodyPr wrap="square" rtlCol="0">
            <a:spAutoFit/>
          </a:bodyPr>
          <a:lstStyle/>
          <a:p>
            <a:endParaRPr lang="en-US" u="sng" dirty="0"/>
          </a:p>
          <a:p>
            <a:r>
              <a:rPr lang="en-US" u="sng" dirty="0"/>
              <a:t>Contact Information:</a:t>
            </a:r>
            <a:r>
              <a:rPr lang="en-US" dirty="0"/>
              <a:t>	Kirsten Howard</a:t>
            </a:r>
          </a:p>
          <a:p>
            <a:r>
              <a:rPr lang="en-US" dirty="0"/>
              <a:t>			Coastal Resilience Specialist</a:t>
            </a:r>
          </a:p>
          <a:p>
            <a:r>
              <a:rPr lang="en-US" dirty="0"/>
              <a:t>			New Hampshire Coastal Program</a:t>
            </a:r>
          </a:p>
          <a:p>
            <a:r>
              <a:rPr lang="en-US" dirty="0"/>
              <a:t>			</a:t>
            </a:r>
            <a:r>
              <a:rPr lang="en-US" dirty="0">
                <a:hlinkClick r:id="rId3"/>
              </a:rPr>
              <a:t>kirsten.howard@des.nh.gov</a:t>
            </a:r>
            <a:endParaRPr lang="en-US" dirty="0"/>
          </a:p>
          <a:p>
            <a:r>
              <a:rPr lang="en-US" dirty="0"/>
              <a:t>			603-559-0020</a:t>
            </a:r>
          </a:p>
          <a:p>
            <a:endParaRPr lang="en-US" dirty="0"/>
          </a:p>
          <a:p>
            <a:r>
              <a:rPr lang="en-US" dirty="0"/>
              <a:t>			Fay Rubin</a:t>
            </a:r>
          </a:p>
          <a:p>
            <a:r>
              <a:rPr lang="en-US" dirty="0"/>
              <a:t>			GRANIT Project Director</a:t>
            </a:r>
          </a:p>
          <a:p>
            <a:r>
              <a:rPr lang="en-US" dirty="0"/>
              <a:t>			Earth Systems Research Center, UNH</a:t>
            </a:r>
          </a:p>
          <a:p>
            <a:r>
              <a:rPr lang="en-US" dirty="0"/>
              <a:t>			</a:t>
            </a:r>
            <a:r>
              <a:rPr lang="en-US" dirty="0">
                <a:hlinkClick r:id="rId4"/>
              </a:rPr>
              <a:t>fay.rubin@unh.edu</a:t>
            </a:r>
            <a:endParaRPr lang="en-US" dirty="0"/>
          </a:p>
          <a:p>
            <a:r>
              <a:rPr lang="en-US" dirty="0"/>
              <a:t>			603-862-4240</a:t>
            </a:r>
          </a:p>
          <a:p>
            <a:endParaRPr lang="en-US" u="sng" dirty="0"/>
          </a:p>
        </p:txBody>
      </p:sp>
      <p:pic>
        <p:nvPicPr>
          <p:cNvPr id="13" name="Picture 12">
            <a:extLst>
              <a:ext uri="{FF2B5EF4-FFF2-40B4-BE49-F238E27FC236}">
                <a16:creationId xmlns:a16="http://schemas.microsoft.com/office/drawing/2014/main" id="{32D0A549-BBBF-40A7-8142-9260A13DD749}"/>
              </a:ext>
            </a:extLst>
          </p:cNvPr>
          <p:cNvPicPr>
            <a:picLocks noChangeAspect="1"/>
          </p:cNvPicPr>
          <p:nvPr/>
        </p:nvPicPr>
        <p:blipFill>
          <a:blip r:embed="rId5"/>
          <a:stretch>
            <a:fillRect/>
          </a:stretch>
        </p:blipFill>
        <p:spPr>
          <a:xfrm>
            <a:off x="447597" y="5914758"/>
            <a:ext cx="6410403" cy="696547"/>
          </a:xfrm>
          <a:prstGeom prst="rect">
            <a:avLst/>
          </a:prstGeom>
        </p:spPr>
      </p:pic>
    </p:spTree>
    <p:extLst>
      <p:ext uri="{BB962C8B-B14F-4D97-AF65-F5344CB8AC3E}">
        <p14:creationId xmlns:p14="http://schemas.microsoft.com/office/powerpoint/2010/main" val="170661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217" y="228600"/>
            <a:ext cx="8863089" cy="646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457200" y="3581400"/>
            <a:ext cx="1981200" cy="2286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2420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388" y="152400"/>
            <a:ext cx="8968456" cy="653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46858" y="3581400"/>
            <a:ext cx="2714919" cy="22098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5982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550" y="424393"/>
            <a:ext cx="9061875" cy="5993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a:hlinkClick r:id="rId4" action="ppaction://hlinksldjump"/>
          </p:cNvPr>
          <p:cNvSpPr/>
          <p:nvPr/>
        </p:nvSpPr>
        <p:spPr>
          <a:xfrm flipV="1">
            <a:off x="8458200" y="655320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52400" y="2667000"/>
            <a:ext cx="2714919" cy="36576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0137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76200"/>
            <a:ext cx="8936195" cy="653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28600" y="2971800"/>
            <a:ext cx="2714919" cy="26670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3">
            <a:hlinkClick r:id="rId4" action="ppaction://hlinksldjump"/>
            <a:extLst>
              <a:ext uri="{FF2B5EF4-FFF2-40B4-BE49-F238E27FC236}">
                <a16:creationId xmlns:a16="http://schemas.microsoft.com/office/drawing/2014/main" id="{EF1A3039-33B1-418F-A7B8-A84FF832A56E}"/>
              </a:ext>
            </a:extLst>
          </p:cNvPr>
          <p:cNvSpPr/>
          <p:nvPr/>
        </p:nvSpPr>
        <p:spPr>
          <a:xfrm flipV="1">
            <a:off x="8153400" y="601980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243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450" y="228600"/>
            <a:ext cx="8809550" cy="647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152401" y="914400"/>
            <a:ext cx="4267200" cy="9906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3">
            <a:hlinkClick r:id="rId4" action="ppaction://hlinksldjump"/>
            <a:extLst>
              <a:ext uri="{FF2B5EF4-FFF2-40B4-BE49-F238E27FC236}">
                <a16:creationId xmlns:a16="http://schemas.microsoft.com/office/drawing/2014/main" id="{2076953B-C385-4486-9FB0-AC7F26992ADA}"/>
              </a:ext>
            </a:extLst>
          </p:cNvPr>
          <p:cNvSpPr/>
          <p:nvPr/>
        </p:nvSpPr>
        <p:spPr>
          <a:xfrm flipV="1">
            <a:off x="8382000" y="617220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1737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FE2147-DE4D-4363-9D3B-150CA901A640}"/>
              </a:ext>
            </a:extLst>
          </p:cNvPr>
          <p:cNvPicPr>
            <a:picLocks noChangeAspect="1"/>
          </p:cNvPicPr>
          <p:nvPr/>
        </p:nvPicPr>
        <p:blipFill>
          <a:blip r:embed="rId3"/>
          <a:stretch>
            <a:fillRect/>
          </a:stretch>
        </p:blipFill>
        <p:spPr>
          <a:xfrm>
            <a:off x="640651" y="407504"/>
            <a:ext cx="8167497" cy="6221896"/>
          </a:xfrm>
          <a:prstGeom prst="rect">
            <a:avLst/>
          </a:prstGeom>
        </p:spPr>
      </p:pic>
      <p:sp>
        <p:nvSpPr>
          <p:cNvPr id="6" name="Left Arrow 3">
            <a:hlinkClick r:id="rId4" action="ppaction://hlinksldjump"/>
            <a:extLst>
              <a:ext uri="{FF2B5EF4-FFF2-40B4-BE49-F238E27FC236}">
                <a16:creationId xmlns:a16="http://schemas.microsoft.com/office/drawing/2014/main" id="{CB4A45E8-95D4-4286-8695-0B6BE0F0C3E8}"/>
              </a:ext>
            </a:extLst>
          </p:cNvPr>
          <p:cNvSpPr/>
          <p:nvPr/>
        </p:nvSpPr>
        <p:spPr>
          <a:xfrm flipV="1">
            <a:off x="8382000" y="609600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p:nvSpPr>
        <p:spPr>
          <a:xfrm>
            <a:off x="640651" y="3276600"/>
            <a:ext cx="2714919" cy="9906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E54DC73A-FDE9-44DD-BCFC-A2A267AC1D9C}"/>
              </a:ext>
            </a:extLst>
          </p:cNvPr>
          <p:cNvPicPr>
            <a:picLocks noChangeAspect="1"/>
          </p:cNvPicPr>
          <p:nvPr/>
        </p:nvPicPr>
        <p:blipFill>
          <a:blip r:embed="rId5"/>
          <a:stretch>
            <a:fillRect/>
          </a:stretch>
        </p:blipFill>
        <p:spPr>
          <a:xfrm>
            <a:off x="3657600" y="1961279"/>
            <a:ext cx="2178357" cy="3829921"/>
          </a:xfrm>
          <a:prstGeom prst="rect">
            <a:avLst/>
          </a:prstGeom>
        </p:spPr>
      </p:pic>
      <p:sp>
        <p:nvSpPr>
          <p:cNvPr id="4" name="Rounded Rectangle 3"/>
          <p:cNvSpPr/>
          <p:nvPr/>
        </p:nvSpPr>
        <p:spPr>
          <a:xfrm>
            <a:off x="3881482" y="2209799"/>
            <a:ext cx="1833518" cy="712261"/>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54701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240236"/>
            <a:ext cx="8763000" cy="630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3200400" y="6019800"/>
            <a:ext cx="3352800" cy="526387"/>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8402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6556" y="323889"/>
            <a:ext cx="8531826" cy="61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3276600" y="6000750"/>
            <a:ext cx="2895600" cy="447674"/>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3">
            <a:hlinkClick r:id="rId4" action="ppaction://hlinksldjump"/>
            <a:extLst>
              <a:ext uri="{FF2B5EF4-FFF2-40B4-BE49-F238E27FC236}">
                <a16:creationId xmlns:a16="http://schemas.microsoft.com/office/drawing/2014/main" id="{EBD7A6D2-E9CF-46C8-BA9F-3D0B9586B461}"/>
              </a:ext>
            </a:extLst>
          </p:cNvPr>
          <p:cNvSpPr/>
          <p:nvPr/>
        </p:nvSpPr>
        <p:spPr>
          <a:xfrm flipV="1">
            <a:off x="8382000" y="609600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318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6400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accent1">
                    <a:lumMod val="75000"/>
                  </a:schemeClr>
                </a:solidFill>
                <a:effectLst>
                  <a:outerShdw blurRad="38100" dist="38100" dir="2700000" algn="tl">
                    <a:srgbClr val="000000">
                      <a:alpha val="43137"/>
                    </a:srgbClr>
                  </a:outerShdw>
                </a:effectLst>
              </a:rPr>
              <a:t>Introductions</a:t>
            </a:r>
          </a:p>
        </p:txBody>
      </p:sp>
      <p:sp>
        <p:nvSpPr>
          <p:cNvPr id="16" name="Title 1"/>
          <p:cNvSpPr txBox="1">
            <a:spLocks/>
          </p:cNvSpPr>
          <p:nvPr/>
        </p:nvSpPr>
        <p:spPr>
          <a:xfrm>
            <a:off x="290579" y="1185627"/>
            <a:ext cx="4038601" cy="37673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t>Presenters:</a:t>
            </a:r>
            <a:r>
              <a:rPr lang="en-US" sz="1600" dirty="0"/>
              <a:t>	</a:t>
            </a:r>
            <a:endParaRPr lang="en-US" sz="1600" u="sng" dirty="0"/>
          </a:p>
          <a:p>
            <a:pPr algn="l"/>
            <a:r>
              <a:rPr lang="en-US" sz="1600" u="sng" dirty="0"/>
              <a:t>New Hampshire Coastal Program</a:t>
            </a:r>
            <a:r>
              <a:rPr lang="en-US" sz="1600" dirty="0"/>
              <a:t>		     </a:t>
            </a:r>
            <a:endParaRPr lang="en-US" sz="1600" u="sng" dirty="0"/>
          </a:p>
          <a:p>
            <a:pPr algn="l"/>
            <a:r>
              <a:rPr lang="en-US" sz="1800" dirty="0"/>
              <a:t>Kirsten Howard, Coastal Resilience Specialist</a:t>
            </a:r>
            <a:r>
              <a:rPr lang="en-US" sz="1600" dirty="0"/>
              <a:t>	</a:t>
            </a:r>
          </a:p>
          <a:p>
            <a:pPr algn="l"/>
            <a:endParaRPr lang="en-US" sz="1600" dirty="0"/>
          </a:p>
          <a:p>
            <a:pPr algn="l"/>
            <a:r>
              <a:rPr lang="en-US" sz="1600" u="sng" dirty="0"/>
              <a:t>GRANIT, University of New Hampshire</a:t>
            </a:r>
          </a:p>
          <a:p>
            <a:pPr algn="l"/>
            <a:r>
              <a:rPr lang="en-US" sz="1800" dirty="0"/>
              <a:t>Fay Rubin, Project Director		      </a:t>
            </a:r>
          </a:p>
          <a:p>
            <a:pPr algn="l"/>
            <a:r>
              <a:rPr lang="en-US" sz="1800" dirty="0"/>
              <a:t>David Justice, Senior GIS Analyst</a:t>
            </a:r>
          </a:p>
          <a:p>
            <a:pPr algn="l"/>
            <a:endParaRPr lang="en-US" sz="1600" dirty="0"/>
          </a:p>
          <a:p>
            <a:pPr algn="l"/>
            <a:r>
              <a:rPr lang="en-US" sz="1600" i="1" dirty="0"/>
              <a:t>				</a:t>
            </a:r>
            <a:endParaRPr lang="en-US" sz="2400" dirty="0"/>
          </a:p>
        </p:txBody>
      </p:sp>
      <p:sp>
        <p:nvSpPr>
          <p:cNvPr id="20" name="Title 1">
            <a:extLst>
              <a:ext uri="{FF2B5EF4-FFF2-40B4-BE49-F238E27FC236}">
                <a16:creationId xmlns:a16="http://schemas.microsoft.com/office/drawing/2014/main" id="{D19B2083-D74B-41C2-B4EA-CD1E126955BB}"/>
              </a:ext>
            </a:extLst>
          </p:cNvPr>
          <p:cNvSpPr txBox="1">
            <a:spLocks/>
          </p:cNvSpPr>
          <p:nvPr/>
        </p:nvSpPr>
        <p:spPr>
          <a:xfrm>
            <a:off x="4557780" y="1981200"/>
            <a:ext cx="4357620" cy="3505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dirty="0"/>
              <a:t>Partners:</a:t>
            </a:r>
          </a:p>
          <a:p>
            <a:pPr algn="l"/>
            <a:r>
              <a:rPr lang="en-US" sz="1600" u="sng" dirty="0"/>
              <a:t>NH Association of Conservation Commissions</a:t>
            </a:r>
          </a:p>
          <a:p>
            <a:pPr algn="l"/>
            <a:r>
              <a:rPr lang="en-US" sz="1800" dirty="0"/>
              <a:t>Barbara Richter, Executive Director</a:t>
            </a:r>
          </a:p>
          <a:p>
            <a:pPr algn="l"/>
            <a:endParaRPr lang="en-US" sz="1600" u="sng" dirty="0"/>
          </a:p>
          <a:p>
            <a:pPr algn="l"/>
            <a:r>
              <a:rPr lang="en-US" sz="1600" u="sng" dirty="0" err="1"/>
              <a:t>Piscataqua</a:t>
            </a:r>
            <a:r>
              <a:rPr lang="en-US" sz="1600" u="sng" dirty="0"/>
              <a:t> Region Estuaries Partnership</a:t>
            </a:r>
            <a:r>
              <a:rPr lang="en-US" sz="1600" dirty="0"/>
              <a:t>	      </a:t>
            </a:r>
          </a:p>
          <a:p>
            <a:pPr algn="l"/>
            <a:r>
              <a:rPr lang="en-US" sz="1800" dirty="0"/>
              <a:t>Abigail Lyon, Technical Assistance Program Manager</a:t>
            </a:r>
          </a:p>
          <a:p>
            <a:pPr algn="l"/>
            <a:endParaRPr lang="en-US" sz="1600" u="sng" dirty="0"/>
          </a:p>
          <a:p>
            <a:pPr algn="l"/>
            <a:r>
              <a:rPr lang="en-US" sz="1600" u="sng" dirty="0"/>
              <a:t>The Nature Conservancy</a:t>
            </a:r>
          </a:p>
          <a:p>
            <a:pPr algn="l"/>
            <a:r>
              <a:rPr lang="en-US" sz="1800" dirty="0"/>
              <a:t>Peter </a:t>
            </a:r>
            <a:r>
              <a:rPr lang="en-US" sz="1800" dirty="0" err="1"/>
              <a:t>Steckler</a:t>
            </a:r>
            <a:r>
              <a:rPr lang="en-US" sz="1800" dirty="0"/>
              <a:t>, GIS &amp; Conservation Project Manager</a:t>
            </a:r>
          </a:p>
          <a:p>
            <a:pPr algn="l"/>
            <a:endParaRPr lang="en-US" sz="1600" dirty="0"/>
          </a:p>
          <a:p>
            <a:pPr algn="l"/>
            <a:r>
              <a:rPr lang="en-US" sz="1600" u="sng" dirty="0"/>
              <a:t>Great Bay National Estuarine Research Reserve</a:t>
            </a:r>
          </a:p>
          <a:p>
            <a:pPr algn="l"/>
            <a:r>
              <a:rPr lang="en-US" sz="1800" dirty="0"/>
              <a:t>Steve Miller, Coastal Training Program Coordinator</a:t>
            </a:r>
          </a:p>
        </p:txBody>
      </p:sp>
      <p:pic>
        <p:nvPicPr>
          <p:cNvPr id="7" name="Picture 6">
            <a:extLst>
              <a:ext uri="{FF2B5EF4-FFF2-40B4-BE49-F238E27FC236}">
                <a16:creationId xmlns:a16="http://schemas.microsoft.com/office/drawing/2014/main" id="{69795FD6-34C7-4C3E-A8EA-5B7888F090EB}"/>
              </a:ext>
            </a:extLst>
          </p:cNvPr>
          <p:cNvPicPr>
            <a:picLocks noChangeAspect="1"/>
          </p:cNvPicPr>
          <p:nvPr/>
        </p:nvPicPr>
        <p:blipFill>
          <a:blip r:embed="rId3"/>
          <a:stretch>
            <a:fillRect/>
          </a:stretch>
        </p:blipFill>
        <p:spPr>
          <a:xfrm>
            <a:off x="447597" y="5867400"/>
            <a:ext cx="8248805" cy="896305"/>
          </a:xfrm>
          <a:prstGeom prst="rect">
            <a:avLst/>
          </a:prstGeom>
        </p:spPr>
      </p:pic>
    </p:spTree>
    <p:extLst>
      <p:ext uri="{BB962C8B-B14F-4D97-AF65-F5344CB8AC3E}">
        <p14:creationId xmlns:p14="http://schemas.microsoft.com/office/powerpoint/2010/main" val="177992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228600"/>
            <a:ext cx="8797228" cy="6335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228600" y="1981200"/>
            <a:ext cx="3276600" cy="6096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65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8528" y="228600"/>
            <a:ext cx="8717372" cy="6335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228600" y="1981200"/>
            <a:ext cx="3276600" cy="609600"/>
          </a:xfrm>
          <a:prstGeom prst="roundRect">
            <a:avLst/>
          </a:prstGeom>
          <a:solidFill>
            <a:schemeClr val="accent1">
              <a:alpha val="1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3">
            <a:hlinkClick r:id="rId4" action="ppaction://hlinksldjump"/>
            <a:extLst>
              <a:ext uri="{FF2B5EF4-FFF2-40B4-BE49-F238E27FC236}">
                <a16:creationId xmlns:a16="http://schemas.microsoft.com/office/drawing/2014/main" id="{DF3AB367-6881-4890-9C96-F4414275F4C6}"/>
              </a:ext>
            </a:extLst>
          </p:cNvPr>
          <p:cNvSpPr/>
          <p:nvPr/>
        </p:nvSpPr>
        <p:spPr>
          <a:xfrm flipV="1">
            <a:off x="8382000" y="6096000"/>
            <a:ext cx="457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2639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4114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accent1">
                    <a:lumMod val="75000"/>
                  </a:schemeClr>
                </a:solidFill>
                <a:effectLst>
                  <a:outerShdw blurRad="38100" dist="38100" dir="2700000" algn="tl">
                    <a:srgbClr val="000000">
                      <a:alpha val="43137"/>
                    </a:srgbClr>
                  </a:outerShdw>
                </a:effectLst>
              </a:rPr>
              <a:t>Welcome</a:t>
            </a:r>
          </a:p>
        </p:txBody>
      </p:sp>
      <p:sp>
        <p:nvSpPr>
          <p:cNvPr id="2" name="TextBox 1"/>
          <p:cNvSpPr txBox="1"/>
          <p:nvPr/>
        </p:nvSpPr>
        <p:spPr>
          <a:xfrm>
            <a:off x="772482" y="1371600"/>
            <a:ext cx="7761918" cy="4247317"/>
          </a:xfrm>
          <a:prstGeom prst="rect">
            <a:avLst/>
          </a:prstGeom>
          <a:noFill/>
        </p:spPr>
        <p:txBody>
          <a:bodyPr wrap="square" rtlCol="0">
            <a:spAutoFit/>
          </a:bodyPr>
          <a:lstStyle/>
          <a:p>
            <a:r>
              <a:rPr lang="en-US" b="1" u="sng" dirty="0">
                <a:solidFill>
                  <a:schemeClr val="accent1">
                    <a:lumMod val="50000"/>
                  </a:schemeClr>
                </a:solidFill>
              </a:rPr>
              <a:t>Objectives:</a:t>
            </a:r>
          </a:p>
          <a:p>
            <a:endParaRPr lang="en-US" dirty="0">
              <a:solidFill>
                <a:schemeClr val="accent1">
                  <a:lumMod val="50000"/>
                </a:schemeClr>
              </a:solidFill>
            </a:endParaRPr>
          </a:p>
          <a:p>
            <a:pPr marL="285750" indent="-285750">
              <a:buFont typeface="Arial" panose="020B0604020202020204" pitchFamily="34" charset="0"/>
              <a:buChar char="•"/>
            </a:pPr>
            <a:r>
              <a:rPr lang="en-US" dirty="0">
                <a:solidFill>
                  <a:schemeClr val="accent1">
                    <a:lumMod val="50000"/>
                  </a:schemeClr>
                </a:solidFill>
              </a:rPr>
              <a:t>Learn how to access the NH Coastal Viewer</a:t>
            </a:r>
          </a:p>
          <a:p>
            <a:pPr marL="285750" indent="-285750">
              <a:buFont typeface="Arial" panose="020B0604020202020204" pitchFamily="34" charset="0"/>
              <a:buChar char="•"/>
            </a:pPr>
            <a:r>
              <a:rPr lang="en-US" dirty="0">
                <a:solidFill>
                  <a:schemeClr val="accent1">
                    <a:lumMod val="50000"/>
                  </a:schemeClr>
                </a:solidFill>
              </a:rPr>
              <a:t>Become familiar with the NH Coastal Viewer features and datasets</a:t>
            </a:r>
          </a:p>
          <a:p>
            <a:pPr marL="285750" indent="-285750">
              <a:buFont typeface="Arial" panose="020B0604020202020204" pitchFamily="34" charset="0"/>
              <a:buChar char="•"/>
            </a:pPr>
            <a:r>
              <a:rPr lang="en-US" dirty="0">
                <a:solidFill>
                  <a:schemeClr val="accent1">
                    <a:lumMod val="50000"/>
                  </a:schemeClr>
                </a:solidFill>
              </a:rPr>
              <a:t>Be able to produce basic maps focused on community conservation priorities</a:t>
            </a:r>
          </a:p>
          <a:p>
            <a:endParaRPr lang="en-US" u="sng" dirty="0">
              <a:solidFill>
                <a:schemeClr val="accent1">
                  <a:lumMod val="50000"/>
                </a:schemeClr>
              </a:solidFill>
            </a:endParaRPr>
          </a:p>
          <a:p>
            <a:endParaRPr lang="en-US" u="sng" dirty="0">
              <a:solidFill>
                <a:schemeClr val="accent1">
                  <a:lumMod val="50000"/>
                </a:schemeClr>
              </a:solidFill>
            </a:endParaRPr>
          </a:p>
          <a:p>
            <a:r>
              <a:rPr lang="en-US" b="1" u="sng" dirty="0">
                <a:solidFill>
                  <a:schemeClr val="accent1">
                    <a:lumMod val="50000"/>
                  </a:schemeClr>
                </a:solidFill>
              </a:rPr>
              <a:t>Agenda:</a:t>
            </a:r>
          </a:p>
          <a:p>
            <a:endParaRPr lang="en-US" dirty="0">
              <a:solidFill>
                <a:schemeClr val="accent1">
                  <a:lumMod val="50000"/>
                </a:schemeClr>
              </a:solidFill>
            </a:endParaRPr>
          </a:p>
          <a:p>
            <a:pPr>
              <a:tabLst>
                <a:tab pos="1262063" algn="l"/>
              </a:tabLst>
            </a:pPr>
            <a:r>
              <a:rPr lang="en-US" dirty="0">
                <a:solidFill>
                  <a:schemeClr val="accent1">
                    <a:lumMod val="50000"/>
                  </a:schemeClr>
                </a:solidFill>
              </a:rPr>
              <a:t>6:00 pm	Light Refreshments/Networking</a:t>
            </a:r>
          </a:p>
          <a:p>
            <a:pPr>
              <a:tabLst>
                <a:tab pos="1262063" algn="l"/>
              </a:tabLst>
            </a:pPr>
            <a:r>
              <a:rPr lang="en-US" dirty="0">
                <a:solidFill>
                  <a:schemeClr val="accent1">
                    <a:lumMod val="50000"/>
                  </a:schemeClr>
                </a:solidFill>
              </a:rPr>
              <a:t>6:30 pm	Welcome and Introduction – Kirsten</a:t>
            </a:r>
          </a:p>
          <a:p>
            <a:pPr>
              <a:tabLst>
                <a:tab pos="1262063" algn="l"/>
              </a:tabLst>
            </a:pPr>
            <a:r>
              <a:rPr lang="en-US" dirty="0">
                <a:solidFill>
                  <a:schemeClr val="accent1">
                    <a:lumMod val="50000"/>
                  </a:schemeClr>
                </a:solidFill>
              </a:rPr>
              <a:t>6:45 pm	NH Coastal Viewer Basics - Fay	</a:t>
            </a:r>
          </a:p>
          <a:p>
            <a:pPr>
              <a:tabLst>
                <a:tab pos="1262063" algn="l"/>
              </a:tabLst>
            </a:pPr>
            <a:r>
              <a:rPr lang="en-US" dirty="0">
                <a:solidFill>
                  <a:schemeClr val="accent1">
                    <a:lumMod val="50000"/>
                  </a:schemeClr>
                </a:solidFill>
              </a:rPr>
              <a:t>7:00 pm	Hands-on Training on Computers</a:t>
            </a:r>
          </a:p>
          <a:p>
            <a:pPr>
              <a:tabLst>
                <a:tab pos="1262063" algn="l"/>
              </a:tabLst>
            </a:pPr>
            <a:r>
              <a:rPr lang="en-US" dirty="0">
                <a:solidFill>
                  <a:schemeClr val="accent1">
                    <a:lumMod val="50000"/>
                  </a:schemeClr>
                </a:solidFill>
              </a:rPr>
              <a:t>7:55 pm	Wrap-up</a:t>
            </a:r>
          </a:p>
          <a:p>
            <a:pPr>
              <a:tabLst>
                <a:tab pos="1262063" algn="l"/>
              </a:tabLst>
            </a:pPr>
            <a:r>
              <a:rPr lang="en-US" dirty="0">
                <a:solidFill>
                  <a:schemeClr val="accent1">
                    <a:lumMod val="50000"/>
                  </a:schemeClr>
                </a:solidFill>
              </a:rPr>
              <a:t>8:00 pm	Adjourn</a:t>
            </a:r>
          </a:p>
        </p:txBody>
      </p:sp>
    </p:spTree>
    <p:extLst>
      <p:ext uri="{BB962C8B-B14F-4D97-AF65-F5344CB8AC3E}">
        <p14:creationId xmlns:p14="http://schemas.microsoft.com/office/powerpoint/2010/main" val="192904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5715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accent1">
                    <a:lumMod val="75000"/>
                  </a:schemeClr>
                </a:solidFill>
                <a:effectLst>
                  <a:outerShdw blurRad="38100" dist="38100" dir="2700000" algn="tl">
                    <a:srgbClr val="000000">
                      <a:alpha val="43137"/>
                    </a:srgbClr>
                  </a:outerShdw>
                </a:effectLst>
              </a:rPr>
              <a:t>NH Coastal Viewer Overview</a:t>
            </a:r>
          </a:p>
        </p:txBody>
      </p:sp>
      <p:sp>
        <p:nvSpPr>
          <p:cNvPr id="16" name="TextBox 15"/>
          <p:cNvSpPr txBox="1"/>
          <p:nvPr/>
        </p:nvSpPr>
        <p:spPr>
          <a:xfrm>
            <a:off x="457201" y="1322487"/>
            <a:ext cx="4190999" cy="5909310"/>
          </a:xfrm>
          <a:prstGeom prst="rect">
            <a:avLst/>
          </a:prstGeom>
          <a:noFill/>
        </p:spPr>
        <p:txBody>
          <a:bodyPr wrap="square" rtlCol="0">
            <a:spAutoFit/>
          </a:bodyPr>
          <a:lstStyle/>
          <a:p>
            <a:r>
              <a:rPr lang="en-US" b="1" u="sng" dirty="0"/>
              <a:t>What it is:</a:t>
            </a:r>
          </a:p>
          <a:p>
            <a:r>
              <a:rPr lang="en-US" dirty="0"/>
              <a:t>A web-based mapping tool that brings spatial data about coastal community assets, natural resources, and hazards within New Hampshire’s coastal watershed communities together in one place.</a:t>
            </a:r>
          </a:p>
          <a:p>
            <a:pPr marL="285750" indent="-285750" fontAlgn="base">
              <a:buFont typeface="Arial" panose="020B0604020202020204" pitchFamily="34" charset="0"/>
              <a:buChar char="•"/>
            </a:pPr>
            <a:r>
              <a:rPr lang="en-US" b="1" dirty="0"/>
              <a:t>explore</a:t>
            </a:r>
            <a:r>
              <a:rPr lang="en-US" dirty="0"/>
              <a:t> data sets</a:t>
            </a:r>
          </a:p>
          <a:p>
            <a:pPr marL="285750" indent="-285750" fontAlgn="base">
              <a:buFont typeface="Arial" panose="020B0604020202020204" pitchFamily="34" charset="0"/>
              <a:buChar char="•"/>
            </a:pPr>
            <a:r>
              <a:rPr lang="en-US" b="1" dirty="0"/>
              <a:t>display</a:t>
            </a:r>
            <a:r>
              <a:rPr lang="en-US" dirty="0"/>
              <a:t> and</a:t>
            </a:r>
            <a:r>
              <a:rPr lang="en-US" b="1" dirty="0"/>
              <a:t> analyze</a:t>
            </a:r>
            <a:r>
              <a:rPr lang="en-US" dirty="0"/>
              <a:t> the data sets in multiple ways</a:t>
            </a:r>
          </a:p>
          <a:p>
            <a:pPr marL="285750" indent="-285750" fontAlgn="base">
              <a:buFont typeface="Arial" panose="020B0604020202020204" pitchFamily="34" charset="0"/>
              <a:buChar char="•"/>
            </a:pPr>
            <a:r>
              <a:rPr lang="en-US" b="1" dirty="0"/>
              <a:t>create, print,</a:t>
            </a:r>
            <a:r>
              <a:rPr lang="en-US" dirty="0"/>
              <a:t> and </a:t>
            </a:r>
            <a:r>
              <a:rPr lang="en-US" b="1" dirty="0"/>
              <a:t>share</a:t>
            </a:r>
            <a:r>
              <a:rPr lang="en-US" dirty="0"/>
              <a:t> custom maps </a:t>
            </a:r>
          </a:p>
          <a:p>
            <a:endParaRPr lang="en-US" dirty="0"/>
          </a:p>
          <a:p>
            <a:r>
              <a:rPr lang="en-US" b="1" u="sng" dirty="0"/>
              <a:t>Who it’s for:</a:t>
            </a:r>
            <a:endParaRPr lang="en-US" b="1" dirty="0"/>
          </a:p>
          <a:p>
            <a:r>
              <a:rPr lang="en-US" dirty="0"/>
              <a:t>Municipal and state agency staff, volunteers, consultants, business owners, state agency staff, researchers, residents, community members, and the public</a:t>
            </a:r>
          </a:p>
          <a:p>
            <a:endParaRPr lang="en-US" dirty="0"/>
          </a:p>
          <a:p>
            <a:r>
              <a:rPr lang="en-US" b="1" u="sng" dirty="0"/>
              <a:t>Developed by:</a:t>
            </a:r>
          </a:p>
          <a:p>
            <a:r>
              <a:rPr lang="en-US" dirty="0"/>
              <a:t>NH GRANIT/University of New Hampshire</a:t>
            </a:r>
          </a:p>
          <a:p>
            <a:endParaRPr lang="en-US" dirty="0"/>
          </a:p>
          <a:p>
            <a:endParaRPr lang="en-US" dirty="0"/>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50" y="1600200"/>
            <a:ext cx="364224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0296" y="3200400"/>
            <a:ext cx="364890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455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84582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accent1">
                    <a:lumMod val="75000"/>
                  </a:schemeClr>
                </a:solidFill>
                <a:effectLst>
                  <a:outerShdw blurRad="38100" dist="38100" dir="2700000" algn="tl">
                    <a:srgbClr val="000000">
                      <a:alpha val="43137"/>
                    </a:srgbClr>
                  </a:outerShdw>
                </a:effectLst>
              </a:rPr>
              <a:t>Using the NH Coastal Viewer to </a:t>
            </a:r>
          </a:p>
          <a:p>
            <a:pPr algn="l"/>
            <a:r>
              <a:rPr lang="en-US" sz="3400" dirty="0">
                <a:solidFill>
                  <a:schemeClr val="accent1">
                    <a:lumMod val="75000"/>
                  </a:schemeClr>
                </a:solidFill>
                <a:effectLst>
                  <a:outerShdw blurRad="38100" dist="38100" dir="2700000" algn="tl">
                    <a:srgbClr val="000000">
                      <a:alpha val="43137"/>
                    </a:srgbClr>
                  </a:outerShdw>
                </a:effectLst>
              </a:rPr>
              <a:t>Prioritize Land Conservation</a:t>
            </a:r>
          </a:p>
        </p:txBody>
      </p:sp>
      <p:sp>
        <p:nvSpPr>
          <p:cNvPr id="16" name="TextBox 15"/>
          <p:cNvSpPr txBox="1"/>
          <p:nvPr/>
        </p:nvSpPr>
        <p:spPr>
          <a:xfrm>
            <a:off x="457201" y="1322487"/>
            <a:ext cx="8229599" cy="1477328"/>
          </a:xfrm>
          <a:prstGeom prst="rect">
            <a:avLst/>
          </a:prstGeom>
          <a:noFill/>
        </p:spPr>
        <p:txBody>
          <a:bodyPr wrap="square" rtlCol="0">
            <a:spAutoFit/>
          </a:bodyPr>
          <a:lstStyle/>
          <a:p>
            <a:r>
              <a:rPr lang="en-US" b="1" dirty="0">
                <a:solidFill>
                  <a:schemeClr val="accent1">
                    <a:lumMod val="50000"/>
                  </a:schemeClr>
                </a:solidFill>
              </a:rPr>
              <a:t>Land Conservation Priorities for the Protection of Coastal Water Resources</a:t>
            </a:r>
          </a:p>
          <a:p>
            <a:r>
              <a:rPr lang="en-US" b="1" i="1" dirty="0">
                <a:solidFill>
                  <a:schemeClr val="accent1">
                    <a:lumMod val="50000"/>
                  </a:schemeClr>
                </a:solidFill>
              </a:rPr>
              <a:t>A supplement to the Land Conservation Plan for New Hampshire’s Coastal Watersheds </a:t>
            </a:r>
          </a:p>
          <a:p>
            <a:r>
              <a:rPr lang="en-US" dirty="0">
                <a:solidFill>
                  <a:schemeClr val="accent1">
                    <a:lumMod val="50000"/>
                  </a:schemeClr>
                </a:solidFill>
              </a:rPr>
              <a:t>Published 2016 by The Nature Conservancy</a:t>
            </a:r>
          </a:p>
          <a:p>
            <a:endParaRPr lang="en-US" b="1" dirty="0">
              <a:solidFill>
                <a:schemeClr val="accent1">
                  <a:lumMod val="50000"/>
                </a:schemeClr>
              </a:solidFill>
            </a:endParaRPr>
          </a:p>
        </p:txBody>
      </p:sp>
      <p:sp>
        <p:nvSpPr>
          <p:cNvPr id="2" name="TextBox 1"/>
          <p:cNvSpPr txBox="1"/>
          <p:nvPr/>
        </p:nvSpPr>
        <p:spPr>
          <a:xfrm>
            <a:off x="389531" y="5867400"/>
            <a:ext cx="7924799" cy="369332"/>
          </a:xfrm>
          <a:prstGeom prst="rect">
            <a:avLst/>
          </a:prstGeom>
          <a:noFill/>
        </p:spPr>
        <p:txBody>
          <a:bodyPr wrap="square" rtlCol="0">
            <a:spAutoFit/>
          </a:bodyPr>
          <a:lstStyle/>
          <a:p>
            <a:r>
              <a:rPr lang="en-US" dirty="0">
                <a:hlinkClick r:id="rId3"/>
              </a:rPr>
              <a:t>https://</a:t>
            </a:r>
            <a:r>
              <a:rPr lang="en-US" i="1" dirty="0">
                <a:hlinkClick r:id="rId3"/>
              </a:rPr>
              <a:t>extension.unh.edu/resources/files/Resource006517_Rep9334.pdf</a:t>
            </a:r>
            <a:r>
              <a:rPr lang="en-US" i="1" dirty="0"/>
              <a:t> </a:t>
            </a:r>
          </a:p>
        </p:txBody>
      </p:sp>
      <p:sp>
        <p:nvSpPr>
          <p:cNvPr id="4" name="Rectangle 3"/>
          <p:cNvSpPr/>
          <p:nvPr/>
        </p:nvSpPr>
        <p:spPr>
          <a:xfrm>
            <a:off x="400334" y="2665294"/>
            <a:ext cx="2114266" cy="763706"/>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Flood Storage and Risk Mitigation</a:t>
            </a:r>
          </a:p>
        </p:txBody>
      </p:sp>
      <p:sp>
        <p:nvSpPr>
          <p:cNvPr id="10" name="Rectangle 9"/>
          <p:cNvSpPr/>
          <p:nvPr/>
        </p:nvSpPr>
        <p:spPr>
          <a:xfrm>
            <a:off x="3294797" y="2667318"/>
            <a:ext cx="2114266" cy="763706"/>
          </a:xfrm>
          <a:prstGeom prst="rect">
            <a:avLst/>
          </a:prstGeom>
          <a:solidFill>
            <a:srgbClr val="77F6F9"/>
          </a:solidFill>
          <a:ln>
            <a:solidFill>
              <a:srgbClr val="028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rPr>
              <a:t>Public Water Supply</a:t>
            </a:r>
          </a:p>
        </p:txBody>
      </p:sp>
      <p:sp>
        <p:nvSpPr>
          <p:cNvPr id="13" name="Rectangle 12"/>
          <p:cNvSpPr/>
          <p:nvPr/>
        </p:nvSpPr>
        <p:spPr>
          <a:xfrm>
            <a:off x="6185847" y="2624100"/>
            <a:ext cx="2119953" cy="793276"/>
          </a:xfrm>
          <a:prstGeom prst="rect">
            <a:avLst/>
          </a:prstGeom>
          <a:solidFill>
            <a:schemeClr val="tx2"/>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Pollutant Attenuation</a:t>
            </a: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848" t="44152" r="24250" b="16599"/>
          <a:stretch/>
        </p:blipFill>
        <p:spPr bwMode="auto">
          <a:xfrm>
            <a:off x="246797" y="3657600"/>
            <a:ext cx="2425782" cy="1542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9684" t="49450" r="11111" b="8857"/>
          <a:stretch/>
        </p:blipFill>
        <p:spPr bwMode="auto">
          <a:xfrm>
            <a:off x="5901518" y="3693479"/>
            <a:ext cx="2688610" cy="15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8658" t="45577" r="16526" b="15242"/>
          <a:stretch/>
        </p:blipFill>
        <p:spPr bwMode="auto">
          <a:xfrm>
            <a:off x="3053971" y="3676950"/>
            <a:ext cx="2595917" cy="1556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494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228601" y="284237"/>
            <a:ext cx="8763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800" dirty="0">
                <a:solidFill>
                  <a:schemeClr val="accent1">
                    <a:lumMod val="75000"/>
                  </a:schemeClr>
                </a:solidFill>
                <a:effectLst>
                  <a:outerShdw blurRad="38100" dist="38100" dir="2700000" algn="tl">
                    <a:srgbClr val="000000">
                      <a:alpha val="43137"/>
                    </a:srgbClr>
                  </a:outerShdw>
                </a:effectLst>
              </a:rPr>
              <a:t>Landing Page – www.nhcoastalviewer.org</a:t>
            </a:r>
          </a:p>
        </p:txBody>
      </p:sp>
      <p:pic>
        <p:nvPicPr>
          <p:cNvPr id="2" name="Picture 1">
            <a:extLst>
              <a:ext uri="{FF2B5EF4-FFF2-40B4-BE49-F238E27FC236}">
                <a16:creationId xmlns:a16="http://schemas.microsoft.com/office/drawing/2014/main" id="{A57E8541-D59F-498B-9465-DDD09D068D8B}"/>
              </a:ext>
            </a:extLst>
          </p:cNvPr>
          <p:cNvPicPr>
            <a:picLocks noChangeAspect="1"/>
          </p:cNvPicPr>
          <p:nvPr/>
        </p:nvPicPr>
        <p:blipFill>
          <a:blip r:embed="rId3"/>
          <a:stretch>
            <a:fillRect/>
          </a:stretch>
        </p:blipFill>
        <p:spPr>
          <a:xfrm>
            <a:off x="533400" y="1347090"/>
            <a:ext cx="6168618" cy="5091241"/>
          </a:xfrm>
          <a:prstGeom prst="rect">
            <a:avLst/>
          </a:prstGeom>
          <a:ln>
            <a:solidFill>
              <a:schemeClr val="tx1"/>
            </a:solidFill>
          </a:ln>
        </p:spPr>
      </p:pic>
    </p:spTree>
    <p:extLst>
      <p:ext uri="{BB962C8B-B14F-4D97-AF65-F5344CB8AC3E}">
        <p14:creationId xmlns:p14="http://schemas.microsoft.com/office/powerpoint/2010/main" val="3810216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6435" y="1346412"/>
            <a:ext cx="7058450" cy="508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5715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accent1">
                    <a:lumMod val="75000"/>
                  </a:schemeClr>
                </a:solidFill>
                <a:effectLst>
                  <a:outerShdw blurRad="38100" dist="38100" dir="2700000" algn="tl">
                    <a:srgbClr val="000000">
                      <a:alpha val="43137"/>
                    </a:srgbClr>
                  </a:outerShdw>
                </a:effectLst>
              </a:rPr>
              <a:t>User Interface</a:t>
            </a:r>
          </a:p>
        </p:txBody>
      </p:sp>
      <p:sp>
        <p:nvSpPr>
          <p:cNvPr id="13" name="Rounded Rectangle 12"/>
          <p:cNvSpPr/>
          <p:nvPr/>
        </p:nvSpPr>
        <p:spPr>
          <a:xfrm>
            <a:off x="4738900" y="3657600"/>
            <a:ext cx="1616948" cy="571500"/>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Main Map Area</a:t>
            </a:r>
          </a:p>
        </p:txBody>
      </p:sp>
      <p:sp>
        <p:nvSpPr>
          <p:cNvPr id="16" name="Rounded Rectangle 15"/>
          <p:cNvSpPr/>
          <p:nvPr/>
        </p:nvSpPr>
        <p:spPr>
          <a:xfrm>
            <a:off x="1600200" y="4248150"/>
            <a:ext cx="1616948" cy="571500"/>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Table of Contents</a:t>
            </a:r>
          </a:p>
        </p:txBody>
      </p:sp>
      <p:grpSp>
        <p:nvGrpSpPr>
          <p:cNvPr id="60" name="Group 59"/>
          <p:cNvGrpSpPr/>
          <p:nvPr/>
        </p:nvGrpSpPr>
        <p:grpSpPr>
          <a:xfrm>
            <a:off x="152400" y="2057400"/>
            <a:ext cx="1447800" cy="838200"/>
            <a:chOff x="152400" y="2057400"/>
            <a:chExt cx="1447800" cy="838200"/>
          </a:xfrm>
        </p:grpSpPr>
        <p:sp>
          <p:nvSpPr>
            <p:cNvPr id="17" name="Rounded Rectangle 16"/>
            <p:cNvSpPr/>
            <p:nvPr/>
          </p:nvSpPr>
          <p:spPr>
            <a:xfrm>
              <a:off x="152400" y="2514600"/>
              <a:ext cx="1447800" cy="381000"/>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Toolbar Tabs</a:t>
              </a:r>
            </a:p>
          </p:txBody>
        </p:sp>
        <p:cxnSp>
          <p:nvCxnSpPr>
            <p:cNvPr id="4" name="Straight Arrow Connector 3"/>
            <p:cNvCxnSpPr>
              <a:cxnSpLocks/>
            </p:cNvCxnSpPr>
            <p:nvPr/>
          </p:nvCxnSpPr>
          <p:spPr>
            <a:xfrm flipV="1">
              <a:off x="1600200" y="2057400"/>
              <a:ext cx="0" cy="6477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36" name="Rounded Rectangle 35"/>
          <p:cNvSpPr/>
          <p:nvPr/>
        </p:nvSpPr>
        <p:spPr>
          <a:xfrm>
            <a:off x="6312039" y="2143125"/>
            <a:ext cx="1020326" cy="381000"/>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Toolbar</a:t>
            </a:r>
          </a:p>
        </p:txBody>
      </p:sp>
      <p:sp>
        <p:nvSpPr>
          <p:cNvPr id="40" name="Rounded Rectangle 39"/>
          <p:cNvSpPr/>
          <p:nvPr/>
        </p:nvSpPr>
        <p:spPr>
          <a:xfrm>
            <a:off x="6584502" y="5181600"/>
            <a:ext cx="1616948" cy="304800"/>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Overview Map</a:t>
            </a:r>
          </a:p>
        </p:txBody>
      </p:sp>
      <p:sp>
        <p:nvSpPr>
          <p:cNvPr id="42" name="Rounded Rectangle 41"/>
          <p:cNvSpPr/>
          <p:nvPr/>
        </p:nvSpPr>
        <p:spPr>
          <a:xfrm>
            <a:off x="5178750" y="5791200"/>
            <a:ext cx="1616948" cy="304800"/>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Map Scale Bar</a:t>
            </a:r>
          </a:p>
        </p:txBody>
      </p:sp>
      <p:grpSp>
        <p:nvGrpSpPr>
          <p:cNvPr id="61" name="Group 60"/>
          <p:cNvGrpSpPr/>
          <p:nvPr/>
        </p:nvGrpSpPr>
        <p:grpSpPr>
          <a:xfrm>
            <a:off x="1600200" y="2057400"/>
            <a:ext cx="3352800" cy="647700"/>
            <a:chOff x="1600200" y="2057400"/>
            <a:chExt cx="1905000" cy="647700"/>
          </a:xfrm>
        </p:grpSpPr>
        <p:cxnSp>
          <p:nvCxnSpPr>
            <p:cNvPr id="20" name="Straight Arrow Connector 19"/>
            <p:cNvCxnSpPr/>
            <p:nvPr/>
          </p:nvCxnSpPr>
          <p:spPr>
            <a:xfrm flipV="1">
              <a:off x="1600200" y="2057400"/>
              <a:ext cx="627499" cy="6477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600200" y="2057400"/>
              <a:ext cx="1066800" cy="6477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7" idx="3"/>
            </p:cNvCxnSpPr>
            <p:nvPr/>
          </p:nvCxnSpPr>
          <p:spPr>
            <a:xfrm flipV="1">
              <a:off x="1600200" y="2076450"/>
              <a:ext cx="1419225" cy="6286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1600200" y="2076450"/>
              <a:ext cx="1905000" cy="62865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1" name="Rounded Rectangle 41">
            <a:extLst>
              <a:ext uri="{FF2B5EF4-FFF2-40B4-BE49-F238E27FC236}">
                <a16:creationId xmlns:a16="http://schemas.microsoft.com/office/drawing/2014/main" id="{E7477C6F-1402-49BB-943A-EFC59D568EC3}"/>
              </a:ext>
            </a:extLst>
          </p:cNvPr>
          <p:cNvSpPr/>
          <p:nvPr/>
        </p:nvSpPr>
        <p:spPr>
          <a:xfrm>
            <a:off x="1702904" y="5260881"/>
            <a:ext cx="2978883" cy="718213"/>
          </a:xfrm>
          <a:prstGeom prst="roundRect">
            <a:avLst/>
          </a:prstGeom>
          <a:solidFill>
            <a:schemeClr val="accent1">
              <a:alpha val="50000"/>
            </a:schemeClr>
          </a:solidFill>
          <a:ln w="349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Base Map; Cursor Location;</a:t>
            </a:r>
          </a:p>
          <a:p>
            <a:pPr algn="ctr"/>
            <a:r>
              <a:rPr lang="en-US" dirty="0">
                <a:solidFill>
                  <a:srgbClr val="002060"/>
                </a:solidFill>
              </a:rPr>
              <a:t>Nominal Scale</a:t>
            </a:r>
          </a:p>
        </p:txBody>
      </p:sp>
    </p:spTree>
    <p:extLst>
      <p:ext uri="{BB962C8B-B14F-4D97-AF65-F5344CB8AC3E}">
        <p14:creationId xmlns:p14="http://schemas.microsoft.com/office/powerpoint/2010/main" val="330249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1000"/>
                                        <p:tgtEl>
                                          <p:spTgt spid="42"/>
                                        </p:tgtEl>
                                      </p:cBhvr>
                                    </p:animEffect>
                                    <p:anim calcmode="lin" valueType="num">
                                      <p:cBhvr>
                                        <p:cTn id="41" dur="1000" fill="hold"/>
                                        <p:tgtEl>
                                          <p:spTgt spid="42"/>
                                        </p:tgtEl>
                                        <p:attrNameLst>
                                          <p:attrName>ppt_x</p:attrName>
                                        </p:attrNameLst>
                                      </p:cBhvr>
                                      <p:tavLst>
                                        <p:tav tm="0">
                                          <p:val>
                                            <p:strVal val="#ppt_x"/>
                                          </p:val>
                                        </p:tav>
                                        <p:tav tm="100000">
                                          <p:val>
                                            <p:strVal val="#ppt_x"/>
                                          </p:val>
                                        </p:tav>
                                      </p:tavLst>
                                    </p:anim>
                                    <p:anim calcmode="lin" valueType="num">
                                      <p:cBhvr>
                                        <p:cTn id="4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36" grpId="0" animBg="1"/>
      <p:bldP spid="40" grpId="0" animBg="1"/>
      <p:bldP spid="4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5715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accent1">
                    <a:lumMod val="75000"/>
                  </a:schemeClr>
                </a:solidFill>
                <a:effectLst>
                  <a:outerShdw blurRad="38100" dist="38100" dir="2700000" algn="tl">
                    <a:srgbClr val="000000">
                      <a:alpha val="43137"/>
                    </a:srgbClr>
                  </a:outerShdw>
                </a:effectLst>
              </a:rPr>
              <a:t>Dataset Listing (partial)</a:t>
            </a:r>
          </a:p>
        </p:txBody>
      </p:sp>
      <p:sp>
        <p:nvSpPr>
          <p:cNvPr id="2" name="TextBox 1"/>
          <p:cNvSpPr txBox="1"/>
          <p:nvPr/>
        </p:nvSpPr>
        <p:spPr>
          <a:xfrm>
            <a:off x="228600" y="1295401"/>
            <a:ext cx="8463416" cy="5016758"/>
          </a:xfrm>
          <a:prstGeom prst="rect">
            <a:avLst/>
          </a:prstGeom>
          <a:noFill/>
        </p:spPr>
        <p:txBody>
          <a:bodyPr wrap="square" numCol="1" rtlCol="0">
            <a:spAutoFit/>
          </a:bodyPr>
          <a:lstStyle/>
          <a:p>
            <a:pPr marL="285750" indent="-285750">
              <a:buFont typeface="Arial" panose="020B0604020202020204" pitchFamily="34" charset="0"/>
              <a:buChar char="•"/>
            </a:pPr>
            <a:r>
              <a:rPr lang="en-US" sz="1600" dirty="0">
                <a:solidFill>
                  <a:schemeClr val="accent3">
                    <a:lumMod val="50000"/>
                  </a:schemeClr>
                </a:solidFill>
              </a:rPr>
              <a:t>Town and political boundaries</a:t>
            </a:r>
          </a:p>
          <a:p>
            <a:pPr marL="285750" indent="-285750">
              <a:buFont typeface="Arial" panose="020B0604020202020204" pitchFamily="34" charset="0"/>
              <a:buChar char="•"/>
            </a:pPr>
            <a:r>
              <a:rPr lang="en-US" sz="1600" dirty="0">
                <a:solidFill>
                  <a:schemeClr val="accent3">
                    <a:lumMod val="50000"/>
                  </a:schemeClr>
                </a:solidFill>
              </a:rPr>
              <a:t>Community anchor institutions (police, fire stations, schools, hospitals, etc.)</a:t>
            </a:r>
          </a:p>
          <a:p>
            <a:pPr marL="285750" indent="-285750">
              <a:buFont typeface="Arial" panose="020B0604020202020204" pitchFamily="34" charset="0"/>
              <a:buChar char="•"/>
            </a:pPr>
            <a:r>
              <a:rPr lang="en-US" sz="1600" dirty="0">
                <a:solidFill>
                  <a:schemeClr val="accent3">
                    <a:lumMod val="50000"/>
                  </a:schemeClr>
                </a:solidFill>
              </a:rPr>
              <a:t>Roads</a:t>
            </a:r>
          </a:p>
          <a:p>
            <a:pPr marL="285750" indent="-285750">
              <a:buFont typeface="Arial" panose="020B0604020202020204" pitchFamily="34" charset="0"/>
              <a:buChar char="•"/>
            </a:pPr>
            <a:r>
              <a:rPr lang="en-US" sz="1600" dirty="0">
                <a:solidFill>
                  <a:schemeClr val="accent3">
                    <a:lumMod val="50000"/>
                  </a:schemeClr>
                </a:solidFill>
              </a:rPr>
              <a:t>National Wetlands Inventory</a:t>
            </a:r>
          </a:p>
          <a:p>
            <a:pPr marL="285750" indent="-285750">
              <a:buFont typeface="Arial" panose="020B0604020202020204" pitchFamily="34" charset="0"/>
              <a:buChar char="•"/>
            </a:pPr>
            <a:r>
              <a:rPr lang="en-US" sz="1600" dirty="0">
                <a:solidFill>
                  <a:schemeClr val="accent3">
                    <a:lumMod val="50000"/>
                  </a:schemeClr>
                </a:solidFill>
              </a:rPr>
              <a:t>Conservation lands</a:t>
            </a:r>
          </a:p>
          <a:p>
            <a:pPr marL="285750" indent="-285750">
              <a:buFont typeface="Arial" panose="020B0604020202020204" pitchFamily="34" charset="0"/>
              <a:buChar char="•"/>
            </a:pPr>
            <a:r>
              <a:rPr lang="en-US" sz="1600" dirty="0">
                <a:solidFill>
                  <a:schemeClr val="accent3">
                    <a:lumMod val="50000"/>
                  </a:schemeClr>
                </a:solidFill>
              </a:rPr>
              <a:t>Land use (2015, 2010 and historical)</a:t>
            </a:r>
          </a:p>
          <a:p>
            <a:pPr marL="285750" indent="-285750">
              <a:buFont typeface="Arial" panose="020B0604020202020204" pitchFamily="34" charset="0"/>
              <a:buChar char="•"/>
            </a:pPr>
            <a:r>
              <a:rPr lang="en-US" sz="1600" dirty="0">
                <a:solidFill>
                  <a:schemeClr val="accent3">
                    <a:lumMod val="50000"/>
                  </a:schemeClr>
                </a:solidFill>
              </a:rPr>
              <a:t>Impervious surfaces</a:t>
            </a:r>
          </a:p>
          <a:p>
            <a:pPr marL="285750" indent="-285750">
              <a:buFont typeface="Arial" panose="020B0604020202020204" pitchFamily="34" charset="0"/>
              <a:buChar char="•"/>
            </a:pPr>
            <a:r>
              <a:rPr lang="en-US" sz="1600" dirty="0">
                <a:solidFill>
                  <a:schemeClr val="accent3">
                    <a:lumMod val="50000"/>
                  </a:schemeClr>
                </a:solidFill>
              </a:rPr>
              <a:t>Sea-level rise scenarios</a:t>
            </a:r>
          </a:p>
          <a:p>
            <a:pPr marL="285750" indent="-285750">
              <a:buFont typeface="Arial" panose="020B0604020202020204" pitchFamily="34" charset="0"/>
              <a:buChar char="•"/>
            </a:pPr>
            <a:r>
              <a:rPr lang="en-US" sz="1600" dirty="0">
                <a:solidFill>
                  <a:schemeClr val="accent3">
                    <a:lumMod val="50000"/>
                  </a:schemeClr>
                </a:solidFill>
              </a:rPr>
              <a:t>Freshwater culvert analysis</a:t>
            </a:r>
          </a:p>
          <a:p>
            <a:pPr marL="285750" indent="-285750">
              <a:buFont typeface="Arial" panose="020B0604020202020204" pitchFamily="34" charset="0"/>
              <a:buChar char="•"/>
            </a:pPr>
            <a:r>
              <a:rPr lang="en-US" sz="1600" dirty="0">
                <a:solidFill>
                  <a:schemeClr val="accent3">
                    <a:lumMod val="50000"/>
                  </a:schemeClr>
                </a:solidFill>
              </a:rPr>
              <a:t>Fluvial erosion hazard zones</a:t>
            </a:r>
          </a:p>
          <a:p>
            <a:pPr marL="285750" indent="-285750">
              <a:buFont typeface="Arial" panose="020B0604020202020204" pitchFamily="34" charset="0"/>
              <a:buChar char="•"/>
            </a:pPr>
            <a:r>
              <a:rPr lang="en-US" sz="1600" dirty="0">
                <a:solidFill>
                  <a:schemeClr val="accent3">
                    <a:lumMod val="50000"/>
                  </a:schemeClr>
                </a:solidFill>
              </a:rPr>
              <a:t>Predicted salt marsh migration under sea-level rise</a:t>
            </a:r>
          </a:p>
          <a:p>
            <a:pPr marL="285750" indent="-285750">
              <a:buFont typeface="Arial" panose="020B0604020202020204" pitchFamily="34" charset="0"/>
              <a:buChar char="•"/>
            </a:pPr>
            <a:r>
              <a:rPr lang="en-US" sz="1600" dirty="0">
                <a:solidFill>
                  <a:schemeClr val="accent3">
                    <a:lumMod val="50000"/>
                  </a:schemeClr>
                </a:solidFill>
              </a:rPr>
              <a:t>Outfalls</a:t>
            </a:r>
          </a:p>
          <a:p>
            <a:pPr marL="285750" indent="-285750">
              <a:buFont typeface="Arial" panose="020B0604020202020204" pitchFamily="34" charset="0"/>
              <a:buChar char="•"/>
            </a:pPr>
            <a:r>
              <a:rPr lang="en-US" sz="1600" dirty="0">
                <a:solidFill>
                  <a:schemeClr val="accent3">
                    <a:lumMod val="50000"/>
                  </a:schemeClr>
                </a:solidFill>
              </a:rPr>
              <a:t>Dams</a:t>
            </a:r>
          </a:p>
          <a:p>
            <a:pPr marL="285750" indent="-285750">
              <a:buFont typeface="Arial" panose="020B0604020202020204" pitchFamily="34" charset="0"/>
              <a:buChar char="•"/>
            </a:pPr>
            <a:r>
              <a:rPr lang="en-US" sz="1600" dirty="0">
                <a:solidFill>
                  <a:schemeClr val="accent3">
                    <a:lumMod val="50000"/>
                  </a:schemeClr>
                </a:solidFill>
              </a:rPr>
              <a:t>Eelgrass (current and historical)</a:t>
            </a:r>
          </a:p>
          <a:p>
            <a:pPr marL="285750" indent="-285750">
              <a:buFont typeface="Arial" panose="020B0604020202020204" pitchFamily="34" charset="0"/>
              <a:buChar char="•"/>
            </a:pPr>
            <a:r>
              <a:rPr lang="en-US" sz="1600" dirty="0">
                <a:solidFill>
                  <a:schemeClr val="accent3">
                    <a:lumMod val="50000"/>
                  </a:schemeClr>
                </a:solidFill>
              </a:rPr>
              <a:t>Shellfish beds and open/closed harvest areas</a:t>
            </a:r>
          </a:p>
          <a:p>
            <a:pPr marL="285750" indent="-285750">
              <a:buFont typeface="Arial" panose="020B0604020202020204" pitchFamily="34" charset="0"/>
              <a:buChar char="•"/>
            </a:pPr>
            <a:r>
              <a:rPr lang="en-US" sz="1600" dirty="0">
                <a:solidFill>
                  <a:schemeClr val="accent3">
                    <a:lumMod val="50000"/>
                  </a:schemeClr>
                </a:solidFill>
              </a:rPr>
              <a:t>Oyster aquaculture</a:t>
            </a:r>
          </a:p>
          <a:p>
            <a:pPr marL="285750" indent="-285750">
              <a:buFont typeface="Arial" panose="020B0604020202020204" pitchFamily="34" charset="0"/>
              <a:buChar char="•"/>
            </a:pPr>
            <a:r>
              <a:rPr lang="en-US" sz="1600" dirty="0">
                <a:solidFill>
                  <a:schemeClr val="accent3">
                    <a:lumMod val="50000"/>
                  </a:schemeClr>
                </a:solidFill>
              </a:rPr>
              <a:t>Access sites to public water</a:t>
            </a:r>
          </a:p>
          <a:p>
            <a:pPr marL="285750" indent="-285750">
              <a:buFont typeface="Arial" panose="020B0604020202020204" pitchFamily="34" charset="0"/>
              <a:buChar char="•"/>
            </a:pPr>
            <a:r>
              <a:rPr lang="en-US" sz="1600" dirty="0">
                <a:solidFill>
                  <a:schemeClr val="accent3">
                    <a:lumMod val="50000"/>
                  </a:schemeClr>
                </a:solidFill>
              </a:rPr>
              <a:t>Census Block population (2010)</a:t>
            </a:r>
          </a:p>
          <a:p>
            <a:pPr marL="285750" indent="-285750">
              <a:buFont typeface="Arial" panose="020B0604020202020204" pitchFamily="34" charset="0"/>
              <a:buChar char="•"/>
            </a:pPr>
            <a:r>
              <a:rPr lang="en-US" sz="1600" dirty="0">
                <a:solidFill>
                  <a:schemeClr val="accent3">
                    <a:lumMod val="50000"/>
                  </a:schemeClr>
                </a:solidFill>
              </a:rPr>
              <a:t>Orthophotography (aerial imagery)</a:t>
            </a:r>
          </a:p>
          <a:p>
            <a:pPr marL="285750" indent="-285750">
              <a:buFont typeface="Arial" panose="020B0604020202020204" pitchFamily="34" charset="0"/>
              <a:buChar char="•"/>
            </a:pPr>
            <a:r>
              <a:rPr lang="en-US" sz="1600" dirty="0">
                <a:solidFill>
                  <a:schemeClr val="accent3">
                    <a:lumMod val="50000"/>
                  </a:schemeClr>
                </a:solidFill>
              </a:rPr>
              <a:t>LiDAR derivatives</a:t>
            </a:r>
            <a:endParaRPr lang="en-US" dirty="0">
              <a:solidFill>
                <a:schemeClr val="accent3">
                  <a:lumMod val="50000"/>
                </a:schemeClr>
              </a:solidFill>
            </a:endParaRPr>
          </a:p>
        </p:txBody>
      </p:sp>
    </p:spTree>
    <p:extLst>
      <p:ext uri="{BB962C8B-B14F-4D97-AF65-F5344CB8AC3E}">
        <p14:creationId xmlns:p14="http://schemas.microsoft.com/office/powerpoint/2010/main" val="130003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228600" y="1143000"/>
            <a:ext cx="8610600" cy="0"/>
          </a:xfrm>
          <a:prstGeom prst="line">
            <a:avLst/>
          </a:prstGeom>
          <a:ln w="635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1" y="6400800"/>
            <a:ext cx="1447800" cy="276999"/>
          </a:xfrm>
          <a:prstGeom prst="rect">
            <a:avLst/>
          </a:prstGeom>
          <a:noFill/>
        </p:spPr>
        <p:txBody>
          <a:bodyPr wrap="square" rtlCol="0">
            <a:spAutoFit/>
          </a:bodyPr>
          <a:lstStyle/>
          <a:p>
            <a:r>
              <a:rPr lang="en-US" sz="1200" dirty="0">
                <a:solidFill>
                  <a:schemeClr val="accent1">
                    <a:lumMod val="75000"/>
                  </a:schemeClr>
                </a:solidFill>
              </a:rPr>
              <a:t>NH Coastal Viewer</a:t>
            </a:r>
          </a:p>
        </p:txBody>
      </p:sp>
      <p:sp>
        <p:nvSpPr>
          <p:cNvPr id="12" name="Title 1"/>
          <p:cNvSpPr txBox="1">
            <a:spLocks/>
          </p:cNvSpPr>
          <p:nvPr/>
        </p:nvSpPr>
        <p:spPr>
          <a:xfrm>
            <a:off x="381000" y="284237"/>
            <a:ext cx="57150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accent1">
                    <a:lumMod val="75000"/>
                  </a:schemeClr>
                </a:solidFill>
                <a:effectLst>
                  <a:outerShdw blurRad="38100" dist="38100" dir="2700000" algn="tl">
                    <a:srgbClr val="000000">
                      <a:alpha val="43137"/>
                    </a:srgbClr>
                  </a:outerShdw>
                </a:effectLst>
              </a:rPr>
              <a:t>Basic Concepts/Tools</a:t>
            </a:r>
          </a:p>
        </p:txBody>
      </p:sp>
      <p:sp>
        <p:nvSpPr>
          <p:cNvPr id="16" name="TextBox 15"/>
          <p:cNvSpPr txBox="1"/>
          <p:nvPr/>
        </p:nvSpPr>
        <p:spPr>
          <a:xfrm>
            <a:off x="457201" y="1524000"/>
            <a:ext cx="8381999" cy="4893647"/>
          </a:xfrm>
          <a:prstGeom prst="rect">
            <a:avLst/>
          </a:prstGeom>
          <a:noFill/>
        </p:spPr>
        <p:txBody>
          <a:bodyPr wrap="square" rtlCol="0">
            <a:spAutoFit/>
          </a:bodyPr>
          <a:lstStyle/>
          <a:p>
            <a:pPr marL="457200" indent="-457200">
              <a:spcBef>
                <a:spcPts val="0"/>
              </a:spcBef>
              <a:buFont typeface="Arial" panose="020B0604020202020204" pitchFamily="34" charset="0"/>
              <a:buChar char="•"/>
            </a:pPr>
            <a:r>
              <a:rPr lang="en-US" sz="2400" dirty="0">
                <a:solidFill>
                  <a:schemeClr val="accent3">
                    <a:lumMod val="50000"/>
                  </a:schemeClr>
                </a:solidFill>
              </a:rPr>
              <a:t>Map layers organized in the table of contents in expandable </a:t>
            </a:r>
            <a:r>
              <a:rPr lang="en-US" sz="2400" dirty="0">
                <a:solidFill>
                  <a:schemeClr val="accent3">
                    <a:lumMod val="50000"/>
                  </a:schemeClr>
                </a:solidFill>
                <a:hlinkClick r:id="rId3" action="ppaction://hlinksldjump"/>
              </a:rPr>
              <a:t>folders</a:t>
            </a:r>
            <a:endParaRPr lang="en-US" sz="2400" dirty="0">
              <a:solidFill>
                <a:schemeClr val="accent3">
                  <a:lumMod val="50000"/>
                </a:schemeClr>
              </a:solidFill>
            </a:endParaRPr>
          </a:p>
          <a:p>
            <a:pPr marL="457200" indent="-457200">
              <a:spcBef>
                <a:spcPts val="0"/>
              </a:spcBef>
              <a:buFont typeface="Arial" panose="020B0604020202020204" pitchFamily="34" charset="0"/>
              <a:buChar char="•"/>
            </a:pPr>
            <a:endParaRPr lang="en-US" sz="2400" dirty="0">
              <a:solidFill>
                <a:schemeClr val="accent3">
                  <a:lumMod val="50000"/>
                </a:schemeClr>
              </a:solidFill>
            </a:endParaRPr>
          </a:p>
          <a:p>
            <a:pPr marL="457200" indent="-457200">
              <a:spcBef>
                <a:spcPts val="0"/>
              </a:spcBef>
              <a:buFont typeface="Arial" panose="020B0604020202020204" pitchFamily="34" charset="0"/>
              <a:buChar char="•"/>
            </a:pPr>
            <a:r>
              <a:rPr lang="en-US" sz="2400" dirty="0">
                <a:solidFill>
                  <a:schemeClr val="accent3">
                    <a:lumMod val="50000"/>
                  </a:schemeClr>
                </a:solidFill>
              </a:rPr>
              <a:t>Display map layers by checking the </a:t>
            </a:r>
            <a:r>
              <a:rPr lang="en-US" sz="2400" dirty="0">
                <a:solidFill>
                  <a:schemeClr val="accent3">
                    <a:lumMod val="50000"/>
                  </a:schemeClr>
                </a:solidFill>
                <a:hlinkClick r:id="rId4" action="ppaction://hlinksldjump"/>
              </a:rPr>
              <a:t>adjacent box</a:t>
            </a:r>
            <a:endParaRPr lang="en-US" sz="2400" dirty="0">
              <a:solidFill>
                <a:schemeClr val="accent3">
                  <a:lumMod val="50000"/>
                </a:schemeClr>
              </a:solidFill>
            </a:endParaRPr>
          </a:p>
          <a:p>
            <a:pPr marL="457200" indent="-457200">
              <a:spcBef>
                <a:spcPts val="0"/>
              </a:spcBef>
              <a:buFont typeface="Arial" panose="020B0604020202020204" pitchFamily="34" charset="0"/>
              <a:buChar char="•"/>
            </a:pPr>
            <a:endParaRPr lang="en-US" sz="2400" dirty="0">
              <a:solidFill>
                <a:schemeClr val="accent3">
                  <a:lumMod val="50000"/>
                </a:schemeClr>
              </a:solidFill>
            </a:endParaRPr>
          </a:p>
          <a:p>
            <a:pPr marL="457200" indent="-457200">
              <a:spcBef>
                <a:spcPts val="0"/>
              </a:spcBef>
              <a:buFont typeface="Arial" panose="020B0604020202020204" pitchFamily="34" charset="0"/>
              <a:buChar char="•"/>
            </a:pPr>
            <a:r>
              <a:rPr lang="en-US" sz="2400" dirty="0">
                <a:solidFill>
                  <a:schemeClr val="accent3">
                    <a:lumMod val="50000"/>
                  </a:schemeClr>
                </a:solidFill>
              </a:rPr>
              <a:t>Tools to interact with the data organized in </a:t>
            </a:r>
            <a:r>
              <a:rPr lang="en-US" sz="2400" dirty="0">
                <a:solidFill>
                  <a:schemeClr val="accent3">
                    <a:lumMod val="50000"/>
                  </a:schemeClr>
                </a:solidFill>
                <a:hlinkClick r:id="rId5" action="ppaction://hlinksldjump"/>
              </a:rPr>
              <a:t>tabs </a:t>
            </a:r>
            <a:r>
              <a:rPr lang="en-US" sz="2400" dirty="0">
                <a:solidFill>
                  <a:schemeClr val="accent3">
                    <a:lumMod val="50000"/>
                  </a:schemeClr>
                </a:solidFill>
              </a:rPr>
              <a:t>at the top </a:t>
            </a:r>
          </a:p>
          <a:p>
            <a:pPr marL="914400" lvl="1" indent="-457200">
              <a:spcBef>
                <a:spcPts val="0"/>
              </a:spcBef>
              <a:buFont typeface="Arial" panose="020B0604020202020204" pitchFamily="34" charset="0"/>
              <a:buChar char="•"/>
            </a:pPr>
            <a:endParaRPr lang="en-US" sz="2400" dirty="0">
              <a:solidFill>
                <a:schemeClr val="accent3">
                  <a:lumMod val="50000"/>
                </a:schemeClr>
              </a:solidFill>
            </a:endParaRPr>
          </a:p>
          <a:p>
            <a:pPr marL="457200" indent="-457200">
              <a:spcBef>
                <a:spcPts val="0"/>
              </a:spcBef>
              <a:buFont typeface="Arial" panose="020B0604020202020204" pitchFamily="34" charset="0"/>
              <a:buChar char="•"/>
            </a:pPr>
            <a:r>
              <a:rPr lang="en-US" sz="2400" dirty="0">
                <a:solidFill>
                  <a:schemeClr val="accent3">
                    <a:lumMod val="50000"/>
                  </a:schemeClr>
                </a:solidFill>
              </a:rPr>
              <a:t>Additional tools in Quick Tools </a:t>
            </a:r>
            <a:r>
              <a:rPr lang="en-US" sz="2400" dirty="0">
                <a:solidFill>
                  <a:schemeClr val="accent3">
                    <a:lumMod val="50000"/>
                  </a:schemeClr>
                </a:solidFill>
                <a:hlinkClick r:id="rId6" action="ppaction://hlinksldjump"/>
              </a:rPr>
              <a:t>dropdown</a:t>
            </a:r>
            <a:endParaRPr lang="en-US" sz="2400" dirty="0">
              <a:solidFill>
                <a:schemeClr val="accent3">
                  <a:lumMod val="50000"/>
                </a:schemeClr>
              </a:solidFill>
            </a:endParaRPr>
          </a:p>
          <a:p>
            <a:pPr marL="457200" indent="-457200">
              <a:spcBef>
                <a:spcPts val="0"/>
              </a:spcBef>
              <a:buFont typeface="Arial" panose="020B0604020202020204" pitchFamily="34" charset="0"/>
              <a:buChar char="•"/>
            </a:pPr>
            <a:endParaRPr lang="en-US" sz="2400" dirty="0">
              <a:solidFill>
                <a:schemeClr val="accent3">
                  <a:lumMod val="50000"/>
                </a:schemeClr>
              </a:solidFill>
            </a:endParaRPr>
          </a:p>
          <a:p>
            <a:pPr marL="457200" indent="-457200">
              <a:spcBef>
                <a:spcPts val="0"/>
              </a:spcBef>
              <a:buFont typeface="Arial" panose="020B0604020202020204" pitchFamily="34" charset="0"/>
              <a:buChar char="•"/>
            </a:pPr>
            <a:r>
              <a:rPr lang="en-US" sz="2400" dirty="0">
                <a:solidFill>
                  <a:schemeClr val="accent3">
                    <a:lumMod val="50000"/>
                  </a:schemeClr>
                </a:solidFill>
              </a:rPr>
              <a:t>Multiple </a:t>
            </a:r>
            <a:r>
              <a:rPr lang="en-US" sz="2400" dirty="0">
                <a:solidFill>
                  <a:schemeClr val="accent3">
                    <a:lumMod val="50000"/>
                  </a:schemeClr>
                </a:solidFill>
                <a:hlinkClick r:id="rId7" action="ppaction://hlinksldjump"/>
              </a:rPr>
              <a:t>base map </a:t>
            </a:r>
            <a:r>
              <a:rPr lang="en-US" sz="2400" dirty="0">
                <a:solidFill>
                  <a:schemeClr val="accent3">
                    <a:lumMod val="50000"/>
                  </a:schemeClr>
                </a:solidFill>
              </a:rPr>
              <a:t>options</a:t>
            </a:r>
          </a:p>
          <a:p>
            <a:pPr marL="457200" indent="-457200">
              <a:spcBef>
                <a:spcPts val="0"/>
              </a:spcBef>
              <a:buFont typeface="Arial" panose="020B0604020202020204" pitchFamily="34" charset="0"/>
              <a:buChar char="•"/>
            </a:pPr>
            <a:endParaRPr lang="en-US" sz="2400" dirty="0">
              <a:solidFill>
                <a:schemeClr val="accent3">
                  <a:lumMod val="50000"/>
                </a:schemeClr>
              </a:solidFill>
            </a:endParaRPr>
          </a:p>
          <a:p>
            <a:pPr marL="457200" indent="-457200">
              <a:spcBef>
                <a:spcPts val="0"/>
              </a:spcBef>
              <a:buFont typeface="Arial" panose="020B0604020202020204" pitchFamily="34" charset="0"/>
              <a:buChar char="•"/>
            </a:pPr>
            <a:r>
              <a:rPr lang="en-US" sz="2400" dirty="0">
                <a:solidFill>
                  <a:schemeClr val="accent3">
                    <a:lumMod val="50000"/>
                  </a:schemeClr>
                </a:solidFill>
                <a:hlinkClick r:id="rId8" action="ppaction://hlinksldjump"/>
              </a:rPr>
              <a:t>Themes</a:t>
            </a:r>
            <a:r>
              <a:rPr lang="en-US" sz="2400" dirty="0">
                <a:solidFill>
                  <a:schemeClr val="accent3">
                    <a:lumMod val="50000"/>
                  </a:schemeClr>
                </a:solidFill>
              </a:rPr>
              <a:t> used to focus on issues or on user groups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86689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TotalTime>
  <Words>547</Words>
  <Application>Microsoft Office PowerPoint</Application>
  <PresentationFormat>On-screen Show (4:3)</PresentationFormat>
  <Paragraphs>161</Paragraphs>
  <Slides>21</Slides>
  <Notes>18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Municipal Board Empowerment Series Workshop #4   NH Coastal Viewer 101 for Land Conservation  September 6, 2017 University of New Hampshire Pettee Hall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NH Coastal Viewer: Mapping Tool for Professionals and Decision Makers</dc:title>
  <dc:creator>fay</dc:creator>
  <cp:lastModifiedBy>fay</cp:lastModifiedBy>
  <cp:revision>89</cp:revision>
  <dcterms:created xsi:type="dcterms:W3CDTF">2006-08-16T00:00:00Z</dcterms:created>
  <dcterms:modified xsi:type="dcterms:W3CDTF">2017-09-06T13:49:05Z</dcterms:modified>
</cp:coreProperties>
</file>