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21"/>
  </p:notesMasterIdLst>
  <p:handoutMasterIdLst>
    <p:handoutMasterId r:id="rId22"/>
  </p:handoutMasterIdLst>
  <p:sldIdLst>
    <p:sldId id="330" r:id="rId4"/>
    <p:sldId id="396" r:id="rId5"/>
    <p:sldId id="344" r:id="rId6"/>
    <p:sldId id="334" r:id="rId7"/>
    <p:sldId id="354" r:id="rId8"/>
    <p:sldId id="343" r:id="rId9"/>
    <p:sldId id="331" r:id="rId10"/>
    <p:sldId id="342" r:id="rId11"/>
    <p:sldId id="419" r:id="rId12"/>
    <p:sldId id="348" r:id="rId13"/>
    <p:sldId id="351" r:id="rId14"/>
    <p:sldId id="355" r:id="rId15"/>
    <p:sldId id="434" r:id="rId16"/>
    <p:sldId id="381" r:id="rId17"/>
    <p:sldId id="435" r:id="rId18"/>
    <p:sldId id="415" r:id="rId19"/>
    <p:sldId id="414" r:id="rId20"/>
  </p:sldIdLst>
  <p:sldSz cx="9144000" cy="6858000" type="screen4x3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rgbClr val="FFFFCC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FFFFCC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FFFFCC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FFFFCC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rgbClr val="FFFFCC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FFFFCC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FFFFCC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FFFFCC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FFFFCC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FFCC"/>
    <a:srgbClr val="0099CC"/>
    <a:srgbClr val="3399FF"/>
    <a:srgbClr val="CC9900"/>
    <a:srgbClr val="CC6600"/>
    <a:srgbClr val="B2B2B2"/>
    <a:srgbClr val="FFFFFF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672" autoAdjust="0"/>
    <p:restoredTop sz="94660" autoAdjust="0"/>
  </p:normalViewPr>
  <p:slideViewPr>
    <p:cSldViewPr snapToGrid="0">
      <p:cViewPr varScale="1">
        <p:scale>
          <a:sx n="71" d="100"/>
          <a:sy n="71" d="100"/>
        </p:scale>
        <p:origin x="-102" y="-90"/>
      </p:cViewPr>
      <p:guideLst>
        <p:guide orient="horz" pos="216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0"/>
    </p:cViewPr>
  </p:sorterViewPr>
  <p:notesViewPr>
    <p:cSldViewPr snapToGrid="0">
      <p:cViewPr varScale="1">
        <p:scale>
          <a:sx n="55" d="100"/>
          <a:sy n="55" d="100"/>
        </p:scale>
        <p:origin x="-1800" y="-102"/>
      </p:cViewPr>
      <p:guideLst>
        <p:guide orient="horz" pos="289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 defTabSz="912813">
              <a:defRPr sz="1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r>
              <a:rPr lang="en-US"/>
              <a:t>Pennsylvania District Program Review-FY98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6838" y="0"/>
            <a:ext cx="2951162" cy="46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48713"/>
            <a:ext cx="2951163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 defTabSz="912813">
              <a:defRPr sz="1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6838" y="8748713"/>
            <a:ext cx="2951162" cy="465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defRPr>
            </a:lvl1pPr>
          </a:lstStyle>
          <a:p>
            <a:fld id="{67E8C261-262E-42B2-9442-CBC36C17ED3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88975"/>
            <a:ext cx="4598988" cy="34496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68800"/>
            <a:ext cx="5486400" cy="41417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88975"/>
            <a:ext cx="4598988" cy="34496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68800"/>
            <a:ext cx="5486400" cy="41417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88975"/>
            <a:ext cx="4598988" cy="34496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68800"/>
            <a:ext cx="5486400" cy="41417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0300" y="688975"/>
            <a:ext cx="4598988" cy="3449638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68800"/>
            <a:ext cx="5486400" cy="41417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99"/>
            </a:gs>
            <a:gs pos="50000">
              <a:srgbClr val="0099CC"/>
            </a:gs>
            <a:gs pos="100000">
              <a:srgbClr val="0066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3" name="Group 59"/>
          <p:cNvGrpSpPr>
            <a:grpSpLocks noChangeAspect="1"/>
          </p:cNvGrpSpPr>
          <p:nvPr/>
        </p:nvGrpSpPr>
        <p:grpSpPr bwMode="auto">
          <a:xfrm>
            <a:off x="224442" y="6342357"/>
            <a:ext cx="1212425" cy="345322"/>
            <a:chOff x="146" y="3820"/>
            <a:chExt cx="979" cy="248"/>
          </a:xfrm>
        </p:grpSpPr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432" y="3823"/>
              <a:ext cx="169" cy="245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169" y="170"/>
                </a:cxn>
                <a:cxn ang="0">
                  <a:pos x="168" y="184"/>
                </a:cxn>
                <a:cxn ang="0">
                  <a:pos x="165" y="197"/>
                </a:cxn>
                <a:cxn ang="0">
                  <a:pos x="160" y="210"/>
                </a:cxn>
                <a:cxn ang="0">
                  <a:pos x="151" y="220"/>
                </a:cxn>
                <a:cxn ang="0">
                  <a:pos x="139" y="231"/>
                </a:cxn>
                <a:cxn ang="0">
                  <a:pos x="125" y="238"/>
                </a:cxn>
                <a:cxn ang="0">
                  <a:pos x="106" y="243"/>
                </a:cxn>
                <a:cxn ang="0">
                  <a:pos x="84" y="245"/>
                </a:cxn>
                <a:cxn ang="0">
                  <a:pos x="65" y="243"/>
                </a:cxn>
                <a:cxn ang="0">
                  <a:pos x="48" y="238"/>
                </a:cxn>
                <a:cxn ang="0">
                  <a:pos x="32" y="232"/>
                </a:cxn>
                <a:cxn ang="0">
                  <a:pos x="21" y="225"/>
                </a:cxn>
                <a:cxn ang="0">
                  <a:pos x="11" y="214"/>
                </a:cxn>
                <a:cxn ang="0">
                  <a:pos x="5" y="202"/>
                </a:cxn>
                <a:cxn ang="0">
                  <a:pos x="0" y="187"/>
                </a:cxn>
                <a:cxn ang="0">
                  <a:pos x="0" y="170"/>
                </a:cxn>
                <a:cxn ang="0">
                  <a:pos x="0" y="0"/>
                </a:cxn>
                <a:cxn ang="0">
                  <a:pos x="52" y="0"/>
                </a:cxn>
                <a:cxn ang="0">
                  <a:pos x="52" y="167"/>
                </a:cxn>
                <a:cxn ang="0">
                  <a:pos x="52" y="178"/>
                </a:cxn>
                <a:cxn ang="0">
                  <a:pos x="54" y="187"/>
                </a:cxn>
                <a:cxn ang="0">
                  <a:pos x="57" y="193"/>
                </a:cxn>
                <a:cxn ang="0">
                  <a:pos x="60" y="199"/>
                </a:cxn>
                <a:cxn ang="0">
                  <a:pos x="65" y="203"/>
                </a:cxn>
                <a:cxn ang="0">
                  <a:pos x="71" y="207"/>
                </a:cxn>
                <a:cxn ang="0">
                  <a:pos x="78" y="208"/>
                </a:cxn>
                <a:cxn ang="0">
                  <a:pos x="84" y="208"/>
                </a:cxn>
                <a:cxn ang="0">
                  <a:pos x="92" y="208"/>
                </a:cxn>
                <a:cxn ang="0">
                  <a:pos x="98" y="207"/>
                </a:cxn>
                <a:cxn ang="0">
                  <a:pos x="105" y="202"/>
                </a:cxn>
                <a:cxn ang="0">
                  <a:pos x="109" y="197"/>
                </a:cxn>
                <a:cxn ang="0">
                  <a:pos x="113" y="191"/>
                </a:cxn>
                <a:cxn ang="0">
                  <a:pos x="116" y="185"/>
                </a:cxn>
                <a:cxn ang="0">
                  <a:pos x="117" y="176"/>
                </a:cxn>
                <a:cxn ang="0">
                  <a:pos x="117" y="167"/>
                </a:cxn>
                <a:cxn ang="0">
                  <a:pos x="117" y="0"/>
                </a:cxn>
                <a:cxn ang="0">
                  <a:pos x="169" y="0"/>
                </a:cxn>
              </a:cxnLst>
              <a:rect l="0" t="0" r="r" b="b"/>
              <a:pathLst>
                <a:path w="169" h="245">
                  <a:moveTo>
                    <a:pt x="169" y="0"/>
                  </a:moveTo>
                  <a:lnTo>
                    <a:pt x="169" y="170"/>
                  </a:lnTo>
                  <a:lnTo>
                    <a:pt x="168" y="184"/>
                  </a:lnTo>
                  <a:lnTo>
                    <a:pt x="165" y="197"/>
                  </a:lnTo>
                  <a:lnTo>
                    <a:pt x="160" y="210"/>
                  </a:lnTo>
                  <a:lnTo>
                    <a:pt x="151" y="220"/>
                  </a:lnTo>
                  <a:lnTo>
                    <a:pt x="139" y="231"/>
                  </a:lnTo>
                  <a:lnTo>
                    <a:pt x="125" y="238"/>
                  </a:lnTo>
                  <a:lnTo>
                    <a:pt x="106" y="243"/>
                  </a:lnTo>
                  <a:lnTo>
                    <a:pt x="84" y="245"/>
                  </a:lnTo>
                  <a:lnTo>
                    <a:pt x="65" y="243"/>
                  </a:lnTo>
                  <a:lnTo>
                    <a:pt x="48" y="238"/>
                  </a:lnTo>
                  <a:lnTo>
                    <a:pt x="32" y="232"/>
                  </a:lnTo>
                  <a:lnTo>
                    <a:pt x="21" y="225"/>
                  </a:lnTo>
                  <a:lnTo>
                    <a:pt x="11" y="214"/>
                  </a:lnTo>
                  <a:lnTo>
                    <a:pt x="5" y="202"/>
                  </a:lnTo>
                  <a:lnTo>
                    <a:pt x="0" y="187"/>
                  </a:lnTo>
                  <a:lnTo>
                    <a:pt x="0" y="170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167"/>
                  </a:lnTo>
                  <a:lnTo>
                    <a:pt x="52" y="178"/>
                  </a:lnTo>
                  <a:lnTo>
                    <a:pt x="54" y="187"/>
                  </a:lnTo>
                  <a:lnTo>
                    <a:pt x="57" y="193"/>
                  </a:lnTo>
                  <a:lnTo>
                    <a:pt x="60" y="199"/>
                  </a:lnTo>
                  <a:lnTo>
                    <a:pt x="65" y="203"/>
                  </a:lnTo>
                  <a:lnTo>
                    <a:pt x="71" y="207"/>
                  </a:lnTo>
                  <a:lnTo>
                    <a:pt x="78" y="208"/>
                  </a:lnTo>
                  <a:lnTo>
                    <a:pt x="84" y="208"/>
                  </a:lnTo>
                  <a:lnTo>
                    <a:pt x="92" y="208"/>
                  </a:lnTo>
                  <a:lnTo>
                    <a:pt x="98" y="207"/>
                  </a:lnTo>
                  <a:lnTo>
                    <a:pt x="105" y="202"/>
                  </a:lnTo>
                  <a:lnTo>
                    <a:pt x="109" y="197"/>
                  </a:lnTo>
                  <a:lnTo>
                    <a:pt x="113" y="191"/>
                  </a:lnTo>
                  <a:lnTo>
                    <a:pt x="116" y="185"/>
                  </a:lnTo>
                  <a:lnTo>
                    <a:pt x="117" y="176"/>
                  </a:lnTo>
                  <a:lnTo>
                    <a:pt x="117" y="167"/>
                  </a:lnTo>
                  <a:lnTo>
                    <a:pt x="117" y="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613" y="3820"/>
              <a:ext cx="161" cy="248"/>
            </a:xfrm>
            <a:custGeom>
              <a:avLst/>
              <a:gdLst/>
              <a:ahLst/>
              <a:cxnLst>
                <a:cxn ang="0">
                  <a:pos x="52" y="246"/>
                </a:cxn>
                <a:cxn ang="0">
                  <a:pos x="20" y="234"/>
                </a:cxn>
                <a:cxn ang="0">
                  <a:pos x="4" y="213"/>
                </a:cxn>
                <a:cxn ang="0">
                  <a:pos x="0" y="184"/>
                </a:cxn>
                <a:cxn ang="0">
                  <a:pos x="52" y="168"/>
                </a:cxn>
                <a:cxn ang="0">
                  <a:pos x="52" y="185"/>
                </a:cxn>
                <a:cxn ang="0">
                  <a:pos x="57" y="199"/>
                </a:cxn>
                <a:cxn ang="0">
                  <a:pos x="64" y="208"/>
                </a:cxn>
                <a:cxn ang="0">
                  <a:pos x="82" y="211"/>
                </a:cxn>
                <a:cxn ang="0">
                  <a:pos x="93" y="210"/>
                </a:cxn>
                <a:cxn ang="0">
                  <a:pos x="101" y="203"/>
                </a:cxn>
                <a:cxn ang="0">
                  <a:pos x="107" y="196"/>
                </a:cxn>
                <a:cxn ang="0">
                  <a:pos x="109" y="184"/>
                </a:cxn>
                <a:cxn ang="0">
                  <a:pos x="91" y="158"/>
                </a:cxn>
                <a:cxn ang="0">
                  <a:pos x="55" y="136"/>
                </a:cxn>
                <a:cxn ang="0">
                  <a:pos x="19" y="109"/>
                </a:cxn>
                <a:cxn ang="0">
                  <a:pos x="3" y="67"/>
                </a:cxn>
                <a:cxn ang="0">
                  <a:pos x="7" y="41"/>
                </a:cxn>
                <a:cxn ang="0">
                  <a:pos x="20" y="18"/>
                </a:cxn>
                <a:cxn ang="0">
                  <a:pos x="45" y="4"/>
                </a:cxn>
                <a:cxn ang="0">
                  <a:pos x="85" y="0"/>
                </a:cxn>
                <a:cxn ang="0">
                  <a:pos x="118" y="3"/>
                </a:cxn>
                <a:cxn ang="0">
                  <a:pos x="142" y="16"/>
                </a:cxn>
                <a:cxn ang="0">
                  <a:pos x="155" y="39"/>
                </a:cxn>
                <a:cxn ang="0">
                  <a:pos x="158" y="71"/>
                </a:cxn>
                <a:cxn ang="0">
                  <a:pos x="107" y="65"/>
                </a:cxn>
                <a:cxn ang="0">
                  <a:pos x="106" y="51"/>
                </a:cxn>
                <a:cxn ang="0">
                  <a:pos x="99" y="42"/>
                </a:cxn>
                <a:cxn ang="0">
                  <a:pos x="90" y="36"/>
                </a:cxn>
                <a:cxn ang="0">
                  <a:pos x="77" y="36"/>
                </a:cxn>
                <a:cxn ang="0">
                  <a:pos x="66" y="39"/>
                </a:cxn>
                <a:cxn ang="0">
                  <a:pos x="60" y="45"/>
                </a:cxn>
                <a:cxn ang="0">
                  <a:pos x="57" y="54"/>
                </a:cxn>
                <a:cxn ang="0">
                  <a:pos x="60" y="76"/>
                </a:cxn>
                <a:cxn ang="0">
                  <a:pos x="88" y="98"/>
                </a:cxn>
                <a:cxn ang="0">
                  <a:pos x="128" y="120"/>
                </a:cxn>
                <a:cxn ang="0">
                  <a:pos x="156" y="153"/>
                </a:cxn>
                <a:cxn ang="0">
                  <a:pos x="158" y="199"/>
                </a:cxn>
                <a:cxn ang="0">
                  <a:pos x="144" y="228"/>
                </a:cxn>
                <a:cxn ang="0">
                  <a:pos x="118" y="241"/>
                </a:cxn>
                <a:cxn ang="0">
                  <a:pos x="88" y="246"/>
                </a:cxn>
              </a:cxnLst>
              <a:rect l="0" t="0" r="r" b="b"/>
              <a:pathLst>
                <a:path w="161" h="248">
                  <a:moveTo>
                    <a:pt x="74" y="248"/>
                  </a:moveTo>
                  <a:lnTo>
                    <a:pt x="52" y="246"/>
                  </a:lnTo>
                  <a:lnTo>
                    <a:pt x="34" y="241"/>
                  </a:lnTo>
                  <a:lnTo>
                    <a:pt x="20" y="234"/>
                  </a:lnTo>
                  <a:lnTo>
                    <a:pt x="11" y="223"/>
                  </a:lnTo>
                  <a:lnTo>
                    <a:pt x="4" y="213"/>
                  </a:lnTo>
                  <a:lnTo>
                    <a:pt x="1" y="199"/>
                  </a:lnTo>
                  <a:lnTo>
                    <a:pt x="0" y="184"/>
                  </a:lnTo>
                  <a:lnTo>
                    <a:pt x="0" y="168"/>
                  </a:lnTo>
                  <a:lnTo>
                    <a:pt x="52" y="168"/>
                  </a:lnTo>
                  <a:lnTo>
                    <a:pt x="52" y="178"/>
                  </a:lnTo>
                  <a:lnTo>
                    <a:pt x="52" y="185"/>
                  </a:lnTo>
                  <a:lnTo>
                    <a:pt x="53" y="193"/>
                  </a:lnTo>
                  <a:lnTo>
                    <a:pt x="57" y="199"/>
                  </a:lnTo>
                  <a:lnTo>
                    <a:pt x="60" y="203"/>
                  </a:lnTo>
                  <a:lnTo>
                    <a:pt x="64" y="208"/>
                  </a:lnTo>
                  <a:lnTo>
                    <a:pt x="72" y="211"/>
                  </a:lnTo>
                  <a:lnTo>
                    <a:pt x="82" y="211"/>
                  </a:lnTo>
                  <a:lnTo>
                    <a:pt x="88" y="211"/>
                  </a:lnTo>
                  <a:lnTo>
                    <a:pt x="93" y="210"/>
                  </a:lnTo>
                  <a:lnTo>
                    <a:pt x="98" y="206"/>
                  </a:lnTo>
                  <a:lnTo>
                    <a:pt x="101" y="203"/>
                  </a:lnTo>
                  <a:lnTo>
                    <a:pt x="104" y="200"/>
                  </a:lnTo>
                  <a:lnTo>
                    <a:pt x="107" y="196"/>
                  </a:lnTo>
                  <a:lnTo>
                    <a:pt x="107" y="190"/>
                  </a:lnTo>
                  <a:lnTo>
                    <a:pt x="109" y="184"/>
                  </a:lnTo>
                  <a:lnTo>
                    <a:pt x="104" y="170"/>
                  </a:lnTo>
                  <a:lnTo>
                    <a:pt x="91" y="158"/>
                  </a:lnTo>
                  <a:lnTo>
                    <a:pt x="75" y="147"/>
                  </a:lnTo>
                  <a:lnTo>
                    <a:pt x="55" y="136"/>
                  </a:lnTo>
                  <a:lnTo>
                    <a:pt x="36" y="124"/>
                  </a:lnTo>
                  <a:lnTo>
                    <a:pt x="19" y="109"/>
                  </a:lnTo>
                  <a:lnTo>
                    <a:pt x="7" y="91"/>
                  </a:lnTo>
                  <a:lnTo>
                    <a:pt x="3" y="67"/>
                  </a:lnTo>
                  <a:lnTo>
                    <a:pt x="4" y="53"/>
                  </a:lnTo>
                  <a:lnTo>
                    <a:pt x="7" y="41"/>
                  </a:lnTo>
                  <a:lnTo>
                    <a:pt x="12" y="29"/>
                  </a:lnTo>
                  <a:lnTo>
                    <a:pt x="20" y="18"/>
                  </a:lnTo>
                  <a:lnTo>
                    <a:pt x="31" y="10"/>
                  </a:lnTo>
                  <a:lnTo>
                    <a:pt x="45" y="4"/>
                  </a:lnTo>
                  <a:lnTo>
                    <a:pt x="63" y="0"/>
                  </a:lnTo>
                  <a:lnTo>
                    <a:pt x="85" y="0"/>
                  </a:lnTo>
                  <a:lnTo>
                    <a:pt x="102" y="0"/>
                  </a:lnTo>
                  <a:lnTo>
                    <a:pt x="118" y="3"/>
                  </a:lnTo>
                  <a:lnTo>
                    <a:pt x="131" y="9"/>
                  </a:lnTo>
                  <a:lnTo>
                    <a:pt x="142" y="16"/>
                  </a:lnTo>
                  <a:lnTo>
                    <a:pt x="150" y="25"/>
                  </a:lnTo>
                  <a:lnTo>
                    <a:pt x="155" y="39"/>
                  </a:lnTo>
                  <a:lnTo>
                    <a:pt x="158" y="54"/>
                  </a:lnTo>
                  <a:lnTo>
                    <a:pt x="158" y="71"/>
                  </a:lnTo>
                  <a:lnTo>
                    <a:pt x="107" y="71"/>
                  </a:lnTo>
                  <a:lnTo>
                    <a:pt x="107" y="65"/>
                  </a:lnTo>
                  <a:lnTo>
                    <a:pt x="106" y="57"/>
                  </a:lnTo>
                  <a:lnTo>
                    <a:pt x="106" y="51"/>
                  </a:lnTo>
                  <a:lnTo>
                    <a:pt x="102" y="47"/>
                  </a:lnTo>
                  <a:lnTo>
                    <a:pt x="99" y="42"/>
                  </a:lnTo>
                  <a:lnTo>
                    <a:pt x="96" y="38"/>
                  </a:lnTo>
                  <a:lnTo>
                    <a:pt x="90" y="36"/>
                  </a:lnTo>
                  <a:lnTo>
                    <a:pt x="83" y="35"/>
                  </a:lnTo>
                  <a:lnTo>
                    <a:pt x="77" y="36"/>
                  </a:lnTo>
                  <a:lnTo>
                    <a:pt x="71" y="36"/>
                  </a:lnTo>
                  <a:lnTo>
                    <a:pt x="66" y="39"/>
                  </a:lnTo>
                  <a:lnTo>
                    <a:pt x="63" y="42"/>
                  </a:lnTo>
                  <a:lnTo>
                    <a:pt x="60" y="45"/>
                  </a:lnTo>
                  <a:lnTo>
                    <a:pt x="57" y="50"/>
                  </a:lnTo>
                  <a:lnTo>
                    <a:pt x="57" y="54"/>
                  </a:lnTo>
                  <a:lnTo>
                    <a:pt x="55" y="60"/>
                  </a:lnTo>
                  <a:lnTo>
                    <a:pt x="60" y="76"/>
                  </a:lnTo>
                  <a:lnTo>
                    <a:pt x="72" y="88"/>
                  </a:lnTo>
                  <a:lnTo>
                    <a:pt x="88" y="98"/>
                  </a:lnTo>
                  <a:lnTo>
                    <a:pt x="109" y="108"/>
                  </a:lnTo>
                  <a:lnTo>
                    <a:pt x="128" y="120"/>
                  </a:lnTo>
                  <a:lnTo>
                    <a:pt x="144" y="133"/>
                  </a:lnTo>
                  <a:lnTo>
                    <a:pt x="156" y="153"/>
                  </a:lnTo>
                  <a:lnTo>
                    <a:pt x="161" y="178"/>
                  </a:lnTo>
                  <a:lnTo>
                    <a:pt x="158" y="199"/>
                  </a:lnTo>
                  <a:lnTo>
                    <a:pt x="153" y="216"/>
                  </a:lnTo>
                  <a:lnTo>
                    <a:pt x="144" y="228"/>
                  </a:lnTo>
                  <a:lnTo>
                    <a:pt x="132" y="235"/>
                  </a:lnTo>
                  <a:lnTo>
                    <a:pt x="118" y="241"/>
                  </a:lnTo>
                  <a:lnTo>
                    <a:pt x="104" y="244"/>
                  </a:lnTo>
                  <a:lnTo>
                    <a:pt x="88" y="246"/>
                  </a:lnTo>
                  <a:lnTo>
                    <a:pt x="74" y="248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964" y="3820"/>
              <a:ext cx="161" cy="248"/>
            </a:xfrm>
            <a:custGeom>
              <a:avLst/>
              <a:gdLst/>
              <a:ahLst/>
              <a:cxnLst>
                <a:cxn ang="0">
                  <a:pos x="52" y="246"/>
                </a:cxn>
                <a:cxn ang="0">
                  <a:pos x="22" y="234"/>
                </a:cxn>
                <a:cxn ang="0">
                  <a:pos x="6" y="213"/>
                </a:cxn>
                <a:cxn ang="0">
                  <a:pos x="0" y="184"/>
                </a:cxn>
                <a:cxn ang="0">
                  <a:pos x="52" y="168"/>
                </a:cxn>
                <a:cxn ang="0">
                  <a:pos x="54" y="185"/>
                </a:cxn>
                <a:cxn ang="0">
                  <a:pos x="57" y="199"/>
                </a:cxn>
                <a:cxn ang="0">
                  <a:pos x="66" y="208"/>
                </a:cxn>
                <a:cxn ang="0">
                  <a:pos x="82" y="211"/>
                </a:cxn>
                <a:cxn ang="0">
                  <a:pos x="93" y="210"/>
                </a:cxn>
                <a:cxn ang="0">
                  <a:pos x="103" y="203"/>
                </a:cxn>
                <a:cxn ang="0">
                  <a:pos x="107" y="196"/>
                </a:cxn>
                <a:cxn ang="0">
                  <a:pos x="109" y="184"/>
                </a:cxn>
                <a:cxn ang="0">
                  <a:pos x="91" y="158"/>
                </a:cxn>
                <a:cxn ang="0">
                  <a:pos x="57" y="136"/>
                </a:cxn>
                <a:cxn ang="0">
                  <a:pos x="20" y="109"/>
                </a:cxn>
                <a:cxn ang="0">
                  <a:pos x="3" y="67"/>
                </a:cxn>
                <a:cxn ang="0">
                  <a:pos x="8" y="41"/>
                </a:cxn>
                <a:cxn ang="0">
                  <a:pos x="20" y="18"/>
                </a:cxn>
                <a:cxn ang="0">
                  <a:pos x="46" y="4"/>
                </a:cxn>
                <a:cxn ang="0">
                  <a:pos x="85" y="0"/>
                </a:cxn>
                <a:cxn ang="0">
                  <a:pos x="118" y="3"/>
                </a:cxn>
                <a:cxn ang="0">
                  <a:pos x="142" y="16"/>
                </a:cxn>
                <a:cxn ang="0">
                  <a:pos x="156" y="39"/>
                </a:cxn>
                <a:cxn ang="0">
                  <a:pos x="158" y="71"/>
                </a:cxn>
                <a:cxn ang="0">
                  <a:pos x="107" y="65"/>
                </a:cxn>
                <a:cxn ang="0">
                  <a:pos x="106" y="51"/>
                </a:cxn>
                <a:cxn ang="0">
                  <a:pos x="101" y="42"/>
                </a:cxn>
                <a:cxn ang="0">
                  <a:pos x="90" y="36"/>
                </a:cxn>
                <a:cxn ang="0">
                  <a:pos x="77" y="36"/>
                </a:cxn>
                <a:cxn ang="0">
                  <a:pos x="68" y="39"/>
                </a:cxn>
                <a:cxn ang="0">
                  <a:pos x="60" y="45"/>
                </a:cxn>
                <a:cxn ang="0">
                  <a:pos x="57" y="54"/>
                </a:cxn>
                <a:cxn ang="0">
                  <a:pos x="60" y="76"/>
                </a:cxn>
                <a:cxn ang="0">
                  <a:pos x="90" y="98"/>
                </a:cxn>
                <a:cxn ang="0">
                  <a:pos x="128" y="120"/>
                </a:cxn>
                <a:cxn ang="0">
                  <a:pos x="158" y="153"/>
                </a:cxn>
                <a:cxn ang="0">
                  <a:pos x="160" y="199"/>
                </a:cxn>
                <a:cxn ang="0">
                  <a:pos x="145" y="228"/>
                </a:cxn>
                <a:cxn ang="0">
                  <a:pos x="120" y="241"/>
                </a:cxn>
                <a:cxn ang="0">
                  <a:pos x="90" y="246"/>
                </a:cxn>
              </a:cxnLst>
              <a:rect l="0" t="0" r="r" b="b"/>
              <a:pathLst>
                <a:path w="161" h="248">
                  <a:moveTo>
                    <a:pt x="74" y="248"/>
                  </a:moveTo>
                  <a:lnTo>
                    <a:pt x="52" y="246"/>
                  </a:lnTo>
                  <a:lnTo>
                    <a:pt x="35" y="241"/>
                  </a:lnTo>
                  <a:lnTo>
                    <a:pt x="22" y="234"/>
                  </a:lnTo>
                  <a:lnTo>
                    <a:pt x="12" y="223"/>
                  </a:lnTo>
                  <a:lnTo>
                    <a:pt x="6" y="213"/>
                  </a:lnTo>
                  <a:lnTo>
                    <a:pt x="1" y="199"/>
                  </a:lnTo>
                  <a:lnTo>
                    <a:pt x="0" y="184"/>
                  </a:lnTo>
                  <a:lnTo>
                    <a:pt x="0" y="168"/>
                  </a:lnTo>
                  <a:lnTo>
                    <a:pt x="52" y="168"/>
                  </a:lnTo>
                  <a:lnTo>
                    <a:pt x="52" y="178"/>
                  </a:lnTo>
                  <a:lnTo>
                    <a:pt x="54" y="185"/>
                  </a:lnTo>
                  <a:lnTo>
                    <a:pt x="54" y="193"/>
                  </a:lnTo>
                  <a:lnTo>
                    <a:pt x="57" y="199"/>
                  </a:lnTo>
                  <a:lnTo>
                    <a:pt x="60" y="203"/>
                  </a:lnTo>
                  <a:lnTo>
                    <a:pt x="66" y="208"/>
                  </a:lnTo>
                  <a:lnTo>
                    <a:pt x="73" y="211"/>
                  </a:lnTo>
                  <a:lnTo>
                    <a:pt x="82" y="211"/>
                  </a:lnTo>
                  <a:lnTo>
                    <a:pt x="88" y="211"/>
                  </a:lnTo>
                  <a:lnTo>
                    <a:pt x="93" y="210"/>
                  </a:lnTo>
                  <a:lnTo>
                    <a:pt x="98" y="206"/>
                  </a:lnTo>
                  <a:lnTo>
                    <a:pt x="103" y="203"/>
                  </a:lnTo>
                  <a:lnTo>
                    <a:pt x="104" y="200"/>
                  </a:lnTo>
                  <a:lnTo>
                    <a:pt x="107" y="196"/>
                  </a:lnTo>
                  <a:lnTo>
                    <a:pt x="109" y="190"/>
                  </a:lnTo>
                  <a:lnTo>
                    <a:pt x="109" y="184"/>
                  </a:lnTo>
                  <a:lnTo>
                    <a:pt x="104" y="170"/>
                  </a:lnTo>
                  <a:lnTo>
                    <a:pt x="91" y="158"/>
                  </a:lnTo>
                  <a:lnTo>
                    <a:pt x="76" y="147"/>
                  </a:lnTo>
                  <a:lnTo>
                    <a:pt x="57" y="136"/>
                  </a:lnTo>
                  <a:lnTo>
                    <a:pt x="36" y="124"/>
                  </a:lnTo>
                  <a:lnTo>
                    <a:pt x="20" y="109"/>
                  </a:lnTo>
                  <a:lnTo>
                    <a:pt x="8" y="91"/>
                  </a:lnTo>
                  <a:lnTo>
                    <a:pt x="3" y="67"/>
                  </a:lnTo>
                  <a:lnTo>
                    <a:pt x="4" y="53"/>
                  </a:lnTo>
                  <a:lnTo>
                    <a:pt x="8" y="41"/>
                  </a:lnTo>
                  <a:lnTo>
                    <a:pt x="12" y="29"/>
                  </a:lnTo>
                  <a:lnTo>
                    <a:pt x="20" y="18"/>
                  </a:lnTo>
                  <a:lnTo>
                    <a:pt x="31" y="10"/>
                  </a:lnTo>
                  <a:lnTo>
                    <a:pt x="46" y="4"/>
                  </a:lnTo>
                  <a:lnTo>
                    <a:pt x="65" y="0"/>
                  </a:lnTo>
                  <a:lnTo>
                    <a:pt x="85" y="0"/>
                  </a:lnTo>
                  <a:lnTo>
                    <a:pt x="104" y="0"/>
                  </a:lnTo>
                  <a:lnTo>
                    <a:pt x="118" y="3"/>
                  </a:lnTo>
                  <a:lnTo>
                    <a:pt x="133" y="9"/>
                  </a:lnTo>
                  <a:lnTo>
                    <a:pt x="142" y="16"/>
                  </a:lnTo>
                  <a:lnTo>
                    <a:pt x="150" y="25"/>
                  </a:lnTo>
                  <a:lnTo>
                    <a:pt x="156" y="39"/>
                  </a:lnTo>
                  <a:lnTo>
                    <a:pt x="158" y="54"/>
                  </a:lnTo>
                  <a:lnTo>
                    <a:pt x="158" y="71"/>
                  </a:lnTo>
                  <a:lnTo>
                    <a:pt x="107" y="71"/>
                  </a:lnTo>
                  <a:lnTo>
                    <a:pt x="107" y="65"/>
                  </a:lnTo>
                  <a:lnTo>
                    <a:pt x="107" y="57"/>
                  </a:lnTo>
                  <a:lnTo>
                    <a:pt x="106" y="51"/>
                  </a:lnTo>
                  <a:lnTo>
                    <a:pt x="103" y="47"/>
                  </a:lnTo>
                  <a:lnTo>
                    <a:pt x="101" y="42"/>
                  </a:lnTo>
                  <a:lnTo>
                    <a:pt x="96" y="38"/>
                  </a:lnTo>
                  <a:lnTo>
                    <a:pt x="90" y="36"/>
                  </a:lnTo>
                  <a:lnTo>
                    <a:pt x="84" y="35"/>
                  </a:lnTo>
                  <a:lnTo>
                    <a:pt x="77" y="36"/>
                  </a:lnTo>
                  <a:lnTo>
                    <a:pt x="73" y="36"/>
                  </a:lnTo>
                  <a:lnTo>
                    <a:pt x="68" y="39"/>
                  </a:lnTo>
                  <a:lnTo>
                    <a:pt x="63" y="42"/>
                  </a:lnTo>
                  <a:lnTo>
                    <a:pt x="60" y="45"/>
                  </a:lnTo>
                  <a:lnTo>
                    <a:pt x="58" y="50"/>
                  </a:lnTo>
                  <a:lnTo>
                    <a:pt x="57" y="54"/>
                  </a:lnTo>
                  <a:lnTo>
                    <a:pt x="57" y="60"/>
                  </a:lnTo>
                  <a:lnTo>
                    <a:pt x="60" y="76"/>
                  </a:lnTo>
                  <a:lnTo>
                    <a:pt x="73" y="88"/>
                  </a:lnTo>
                  <a:lnTo>
                    <a:pt x="90" y="98"/>
                  </a:lnTo>
                  <a:lnTo>
                    <a:pt x="109" y="108"/>
                  </a:lnTo>
                  <a:lnTo>
                    <a:pt x="128" y="120"/>
                  </a:lnTo>
                  <a:lnTo>
                    <a:pt x="145" y="133"/>
                  </a:lnTo>
                  <a:lnTo>
                    <a:pt x="158" y="153"/>
                  </a:lnTo>
                  <a:lnTo>
                    <a:pt x="161" y="178"/>
                  </a:lnTo>
                  <a:lnTo>
                    <a:pt x="160" y="199"/>
                  </a:lnTo>
                  <a:lnTo>
                    <a:pt x="153" y="216"/>
                  </a:lnTo>
                  <a:lnTo>
                    <a:pt x="145" y="228"/>
                  </a:lnTo>
                  <a:lnTo>
                    <a:pt x="133" y="235"/>
                  </a:lnTo>
                  <a:lnTo>
                    <a:pt x="120" y="241"/>
                  </a:lnTo>
                  <a:lnTo>
                    <a:pt x="104" y="244"/>
                  </a:lnTo>
                  <a:lnTo>
                    <a:pt x="90" y="246"/>
                  </a:lnTo>
                  <a:lnTo>
                    <a:pt x="74" y="248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783" y="3820"/>
              <a:ext cx="170" cy="248"/>
            </a:xfrm>
            <a:custGeom>
              <a:avLst/>
              <a:gdLst/>
              <a:ahLst/>
              <a:cxnLst>
                <a:cxn ang="0">
                  <a:pos x="119" y="155"/>
                </a:cxn>
                <a:cxn ang="0">
                  <a:pos x="117" y="208"/>
                </a:cxn>
                <a:cxn ang="0">
                  <a:pos x="111" y="210"/>
                </a:cxn>
                <a:cxn ang="0">
                  <a:pos x="105" y="211"/>
                </a:cxn>
                <a:cxn ang="0">
                  <a:pos x="97" y="213"/>
                </a:cxn>
                <a:cxn ang="0">
                  <a:pos x="91" y="213"/>
                </a:cxn>
                <a:cxn ang="0">
                  <a:pos x="73" y="210"/>
                </a:cxn>
                <a:cxn ang="0">
                  <a:pos x="61" y="196"/>
                </a:cxn>
                <a:cxn ang="0">
                  <a:pos x="56" y="170"/>
                </a:cxn>
                <a:cxn ang="0">
                  <a:pos x="54" y="124"/>
                </a:cxn>
                <a:cxn ang="0">
                  <a:pos x="54" y="91"/>
                </a:cxn>
                <a:cxn ang="0">
                  <a:pos x="57" y="62"/>
                </a:cxn>
                <a:cxn ang="0">
                  <a:pos x="67" y="42"/>
                </a:cxn>
                <a:cxn ang="0">
                  <a:pos x="86" y="35"/>
                </a:cxn>
                <a:cxn ang="0">
                  <a:pos x="102" y="38"/>
                </a:cxn>
                <a:cxn ang="0">
                  <a:pos x="111" y="45"/>
                </a:cxn>
                <a:cxn ang="0">
                  <a:pos x="116" y="57"/>
                </a:cxn>
                <a:cxn ang="0">
                  <a:pos x="117" y="71"/>
                </a:cxn>
                <a:cxn ang="0">
                  <a:pos x="168" y="54"/>
                </a:cxn>
                <a:cxn ang="0">
                  <a:pos x="157" y="29"/>
                </a:cxn>
                <a:cxn ang="0">
                  <a:pos x="136" y="10"/>
                </a:cxn>
                <a:cxn ang="0">
                  <a:pos x="106" y="0"/>
                </a:cxn>
                <a:cxn ang="0">
                  <a:pos x="61" y="1"/>
                </a:cxn>
                <a:cxn ang="0">
                  <a:pos x="24" y="21"/>
                </a:cxn>
                <a:cxn ang="0">
                  <a:pos x="5" y="56"/>
                </a:cxn>
                <a:cxn ang="0">
                  <a:pos x="0" y="98"/>
                </a:cxn>
                <a:cxn ang="0">
                  <a:pos x="0" y="153"/>
                </a:cxn>
                <a:cxn ang="0">
                  <a:pos x="8" y="202"/>
                </a:cxn>
                <a:cxn ang="0">
                  <a:pos x="29" y="232"/>
                </a:cxn>
                <a:cxn ang="0">
                  <a:pos x="70" y="246"/>
                </a:cxn>
                <a:cxn ang="0">
                  <a:pos x="106" y="248"/>
                </a:cxn>
                <a:cxn ang="0">
                  <a:pos x="125" y="246"/>
                </a:cxn>
                <a:cxn ang="0">
                  <a:pos x="144" y="244"/>
                </a:cxn>
                <a:cxn ang="0">
                  <a:pos x="160" y="241"/>
                </a:cxn>
                <a:cxn ang="0">
                  <a:pos x="167" y="240"/>
                </a:cxn>
                <a:cxn ang="0">
                  <a:pos x="168" y="238"/>
                </a:cxn>
                <a:cxn ang="0">
                  <a:pos x="168" y="238"/>
                </a:cxn>
                <a:cxn ang="0">
                  <a:pos x="170" y="237"/>
                </a:cxn>
                <a:cxn ang="0">
                  <a:pos x="170" y="229"/>
                </a:cxn>
                <a:cxn ang="0">
                  <a:pos x="170" y="196"/>
                </a:cxn>
                <a:cxn ang="0">
                  <a:pos x="170" y="153"/>
                </a:cxn>
                <a:cxn ang="0">
                  <a:pos x="170" y="123"/>
                </a:cxn>
                <a:cxn ang="0">
                  <a:pos x="89" y="117"/>
                </a:cxn>
              </a:cxnLst>
              <a:rect l="0" t="0" r="r" b="b"/>
              <a:pathLst>
                <a:path w="170" h="248">
                  <a:moveTo>
                    <a:pt x="89" y="155"/>
                  </a:moveTo>
                  <a:lnTo>
                    <a:pt x="119" y="155"/>
                  </a:lnTo>
                  <a:lnTo>
                    <a:pt x="119" y="206"/>
                  </a:lnTo>
                  <a:lnTo>
                    <a:pt x="117" y="208"/>
                  </a:lnTo>
                  <a:lnTo>
                    <a:pt x="114" y="208"/>
                  </a:lnTo>
                  <a:lnTo>
                    <a:pt x="111" y="210"/>
                  </a:lnTo>
                  <a:lnTo>
                    <a:pt x="108" y="211"/>
                  </a:lnTo>
                  <a:lnTo>
                    <a:pt x="105" y="211"/>
                  </a:lnTo>
                  <a:lnTo>
                    <a:pt x="102" y="213"/>
                  </a:lnTo>
                  <a:lnTo>
                    <a:pt x="97" y="213"/>
                  </a:lnTo>
                  <a:lnTo>
                    <a:pt x="94" y="213"/>
                  </a:lnTo>
                  <a:lnTo>
                    <a:pt x="91" y="213"/>
                  </a:lnTo>
                  <a:lnTo>
                    <a:pt x="81" y="213"/>
                  </a:lnTo>
                  <a:lnTo>
                    <a:pt x="73" y="210"/>
                  </a:lnTo>
                  <a:lnTo>
                    <a:pt x="65" y="205"/>
                  </a:lnTo>
                  <a:lnTo>
                    <a:pt x="61" y="196"/>
                  </a:lnTo>
                  <a:lnTo>
                    <a:pt x="57" y="185"/>
                  </a:lnTo>
                  <a:lnTo>
                    <a:pt x="56" y="170"/>
                  </a:lnTo>
                  <a:lnTo>
                    <a:pt x="54" y="149"/>
                  </a:lnTo>
                  <a:lnTo>
                    <a:pt x="54" y="124"/>
                  </a:lnTo>
                  <a:lnTo>
                    <a:pt x="54" y="106"/>
                  </a:lnTo>
                  <a:lnTo>
                    <a:pt x="54" y="91"/>
                  </a:lnTo>
                  <a:lnTo>
                    <a:pt x="56" y="76"/>
                  </a:lnTo>
                  <a:lnTo>
                    <a:pt x="57" y="62"/>
                  </a:lnTo>
                  <a:lnTo>
                    <a:pt x="62" y="51"/>
                  </a:lnTo>
                  <a:lnTo>
                    <a:pt x="67" y="42"/>
                  </a:lnTo>
                  <a:lnTo>
                    <a:pt x="75" y="38"/>
                  </a:lnTo>
                  <a:lnTo>
                    <a:pt x="86" y="35"/>
                  </a:lnTo>
                  <a:lnTo>
                    <a:pt x="95" y="36"/>
                  </a:lnTo>
                  <a:lnTo>
                    <a:pt x="102" y="38"/>
                  </a:lnTo>
                  <a:lnTo>
                    <a:pt x="106" y="41"/>
                  </a:lnTo>
                  <a:lnTo>
                    <a:pt x="111" y="45"/>
                  </a:lnTo>
                  <a:lnTo>
                    <a:pt x="114" y="51"/>
                  </a:lnTo>
                  <a:lnTo>
                    <a:pt x="116" y="57"/>
                  </a:lnTo>
                  <a:lnTo>
                    <a:pt x="117" y="63"/>
                  </a:lnTo>
                  <a:lnTo>
                    <a:pt x="117" y="71"/>
                  </a:lnTo>
                  <a:lnTo>
                    <a:pt x="170" y="71"/>
                  </a:lnTo>
                  <a:lnTo>
                    <a:pt x="168" y="54"/>
                  </a:lnTo>
                  <a:lnTo>
                    <a:pt x="163" y="41"/>
                  </a:lnTo>
                  <a:lnTo>
                    <a:pt x="157" y="29"/>
                  </a:lnTo>
                  <a:lnTo>
                    <a:pt x="148" y="18"/>
                  </a:lnTo>
                  <a:lnTo>
                    <a:pt x="136" y="10"/>
                  </a:lnTo>
                  <a:lnTo>
                    <a:pt x="122" y="4"/>
                  </a:lnTo>
                  <a:lnTo>
                    <a:pt x="106" y="0"/>
                  </a:lnTo>
                  <a:lnTo>
                    <a:pt x="89" y="0"/>
                  </a:lnTo>
                  <a:lnTo>
                    <a:pt x="61" y="1"/>
                  </a:lnTo>
                  <a:lnTo>
                    <a:pt x="40" y="9"/>
                  </a:lnTo>
                  <a:lnTo>
                    <a:pt x="24" y="21"/>
                  </a:lnTo>
                  <a:lnTo>
                    <a:pt x="13" y="38"/>
                  </a:lnTo>
                  <a:lnTo>
                    <a:pt x="5" y="56"/>
                  </a:lnTo>
                  <a:lnTo>
                    <a:pt x="2" y="77"/>
                  </a:lnTo>
                  <a:lnTo>
                    <a:pt x="0" y="98"/>
                  </a:lnTo>
                  <a:lnTo>
                    <a:pt x="0" y="121"/>
                  </a:lnTo>
                  <a:lnTo>
                    <a:pt x="0" y="153"/>
                  </a:lnTo>
                  <a:lnTo>
                    <a:pt x="4" y="179"/>
                  </a:lnTo>
                  <a:lnTo>
                    <a:pt x="8" y="202"/>
                  </a:lnTo>
                  <a:lnTo>
                    <a:pt x="16" y="219"/>
                  </a:lnTo>
                  <a:lnTo>
                    <a:pt x="29" y="232"/>
                  </a:lnTo>
                  <a:lnTo>
                    <a:pt x="46" y="241"/>
                  </a:lnTo>
                  <a:lnTo>
                    <a:pt x="70" y="246"/>
                  </a:lnTo>
                  <a:lnTo>
                    <a:pt x="98" y="248"/>
                  </a:lnTo>
                  <a:lnTo>
                    <a:pt x="106" y="248"/>
                  </a:lnTo>
                  <a:lnTo>
                    <a:pt x="116" y="248"/>
                  </a:lnTo>
                  <a:lnTo>
                    <a:pt x="125" y="246"/>
                  </a:lnTo>
                  <a:lnTo>
                    <a:pt x="135" y="244"/>
                  </a:lnTo>
                  <a:lnTo>
                    <a:pt x="144" y="244"/>
                  </a:lnTo>
                  <a:lnTo>
                    <a:pt x="152" y="243"/>
                  </a:lnTo>
                  <a:lnTo>
                    <a:pt x="160" y="241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8" y="240"/>
                  </a:lnTo>
                  <a:lnTo>
                    <a:pt x="168" y="238"/>
                  </a:lnTo>
                  <a:lnTo>
                    <a:pt x="168" y="238"/>
                  </a:lnTo>
                  <a:lnTo>
                    <a:pt x="168" y="238"/>
                  </a:lnTo>
                  <a:lnTo>
                    <a:pt x="170" y="238"/>
                  </a:lnTo>
                  <a:lnTo>
                    <a:pt x="170" y="237"/>
                  </a:lnTo>
                  <a:lnTo>
                    <a:pt x="170" y="237"/>
                  </a:lnTo>
                  <a:lnTo>
                    <a:pt x="170" y="229"/>
                  </a:lnTo>
                  <a:lnTo>
                    <a:pt x="170" y="216"/>
                  </a:lnTo>
                  <a:lnTo>
                    <a:pt x="170" y="196"/>
                  </a:lnTo>
                  <a:lnTo>
                    <a:pt x="170" y="175"/>
                  </a:lnTo>
                  <a:lnTo>
                    <a:pt x="170" y="153"/>
                  </a:lnTo>
                  <a:lnTo>
                    <a:pt x="170" y="135"/>
                  </a:lnTo>
                  <a:lnTo>
                    <a:pt x="170" y="123"/>
                  </a:lnTo>
                  <a:lnTo>
                    <a:pt x="170" y="117"/>
                  </a:lnTo>
                  <a:lnTo>
                    <a:pt x="89" y="117"/>
                  </a:lnTo>
                  <a:lnTo>
                    <a:pt x="89" y="155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146" y="3823"/>
              <a:ext cx="242" cy="95"/>
            </a:xfrm>
            <a:custGeom>
              <a:avLst/>
              <a:gdLst/>
              <a:ahLst/>
              <a:cxnLst>
                <a:cxn ang="0">
                  <a:pos x="68" y="80"/>
                </a:cxn>
                <a:cxn ang="0">
                  <a:pos x="68" y="82"/>
                </a:cxn>
                <a:cxn ang="0">
                  <a:pos x="77" y="88"/>
                </a:cxn>
                <a:cxn ang="0">
                  <a:pos x="87" y="92"/>
                </a:cxn>
                <a:cxn ang="0">
                  <a:pos x="96" y="95"/>
                </a:cxn>
                <a:cxn ang="0">
                  <a:pos x="106" y="95"/>
                </a:cxn>
                <a:cxn ang="0">
                  <a:pos x="114" y="95"/>
                </a:cxn>
                <a:cxn ang="0">
                  <a:pos x="123" y="94"/>
                </a:cxn>
                <a:cxn ang="0">
                  <a:pos x="131" y="91"/>
                </a:cxn>
                <a:cxn ang="0">
                  <a:pos x="139" y="86"/>
                </a:cxn>
                <a:cxn ang="0">
                  <a:pos x="145" y="82"/>
                </a:cxn>
                <a:cxn ang="0">
                  <a:pos x="157" y="76"/>
                </a:cxn>
                <a:cxn ang="0">
                  <a:pos x="169" y="67"/>
                </a:cxn>
                <a:cxn ang="0">
                  <a:pos x="183" y="57"/>
                </a:cxn>
                <a:cxn ang="0">
                  <a:pos x="198" y="48"/>
                </a:cxn>
                <a:cxn ang="0">
                  <a:pos x="213" y="38"/>
                </a:cxn>
                <a:cxn ang="0">
                  <a:pos x="229" y="29"/>
                </a:cxn>
                <a:cxn ang="0">
                  <a:pos x="242" y="21"/>
                </a:cxn>
                <a:cxn ang="0">
                  <a:pos x="242" y="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6" y="54"/>
                </a:cxn>
                <a:cxn ang="0">
                  <a:pos x="13" y="54"/>
                </a:cxn>
                <a:cxn ang="0">
                  <a:pos x="20" y="54"/>
                </a:cxn>
                <a:cxn ang="0">
                  <a:pos x="28" y="57"/>
                </a:cxn>
                <a:cxn ang="0">
                  <a:pos x="36" y="60"/>
                </a:cxn>
                <a:cxn ang="0">
                  <a:pos x="46" y="65"/>
                </a:cxn>
                <a:cxn ang="0">
                  <a:pos x="57" y="71"/>
                </a:cxn>
                <a:cxn ang="0">
                  <a:pos x="68" y="80"/>
                </a:cxn>
              </a:cxnLst>
              <a:rect l="0" t="0" r="r" b="b"/>
              <a:pathLst>
                <a:path w="242" h="95">
                  <a:moveTo>
                    <a:pt x="68" y="80"/>
                  </a:moveTo>
                  <a:lnTo>
                    <a:pt x="68" y="82"/>
                  </a:lnTo>
                  <a:lnTo>
                    <a:pt x="77" y="88"/>
                  </a:lnTo>
                  <a:lnTo>
                    <a:pt x="87" y="92"/>
                  </a:lnTo>
                  <a:lnTo>
                    <a:pt x="96" y="95"/>
                  </a:lnTo>
                  <a:lnTo>
                    <a:pt x="106" y="95"/>
                  </a:lnTo>
                  <a:lnTo>
                    <a:pt x="114" y="95"/>
                  </a:lnTo>
                  <a:lnTo>
                    <a:pt x="123" y="94"/>
                  </a:lnTo>
                  <a:lnTo>
                    <a:pt x="131" y="91"/>
                  </a:lnTo>
                  <a:lnTo>
                    <a:pt x="139" y="86"/>
                  </a:lnTo>
                  <a:lnTo>
                    <a:pt x="145" y="82"/>
                  </a:lnTo>
                  <a:lnTo>
                    <a:pt x="157" y="76"/>
                  </a:lnTo>
                  <a:lnTo>
                    <a:pt x="169" y="67"/>
                  </a:lnTo>
                  <a:lnTo>
                    <a:pt x="183" y="57"/>
                  </a:lnTo>
                  <a:lnTo>
                    <a:pt x="198" y="48"/>
                  </a:lnTo>
                  <a:lnTo>
                    <a:pt x="213" y="38"/>
                  </a:lnTo>
                  <a:lnTo>
                    <a:pt x="229" y="29"/>
                  </a:lnTo>
                  <a:lnTo>
                    <a:pt x="242" y="21"/>
                  </a:lnTo>
                  <a:lnTo>
                    <a:pt x="242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8" y="57"/>
                  </a:lnTo>
                  <a:lnTo>
                    <a:pt x="36" y="60"/>
                  </a:lnTo>
                  <a:lnTo>
                    <a:pt x="46" y="65"/>
                  </a:lnTo>
                  <a:lnTo>
                    <a:pt x="57" y="71"/>
                  </a:lnTo>
                  <a:lnTo>
                    <a:pt x="68" y="80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146" y="3950"/>
              <a:ext cx="242" cy="116"/>
            </a:xfrm>
            <a:custGeom>
              <a:avLst/>
              <a:gdLst/>
              <a:ahLst/>
              <a:cxnLst>
                <a:cxn ang="0">
                  <a:pos x="158" y="45"/>
                </a:cxn>
                <a:cxn ang="0">
                  <a:pos x="130" y="19"/>
                </a:cxn>
                <a:cxn ang="0">
                  <a:pos x="128" y="17"/>
                </a:cxn>
                <a:cxn ang="0">
                  <a:pos x="126" y="16"/>
                </a:cxn>
                <a:cxn ang="0">
                  <a:pos x="125" y="14"/>
                </a:cxn>
                <a:cxn ang="0">
                  <a:pos x="125" y="14"/>
                </a:cxn>
                <a:cxn ang="0">
                  <a:pos x="123" y="13"/>
                </a:cxn>
                <a:cxn ang="0">
                  <a:pos x="122" y="13"/>
                </a:cxn>
                <a:cxn ang="0">
                  <a:pos x="122" y="11"/>
                </a:cxn>
                <a:cxn ang="0">
                  <a:pos x="122" y="11"/>
                </a:cxn>
                <a:cxn ang="0">
                  <a:pos x="112" y="6"/>
                </a:cxn>
                <a:cxn ang="0">
                  <a:pos x="104" y="3"/>
                </a:cxn>
                <a:cxn ang="0">
                  <a:pos x="96" y="2"/>
                </a:cxn>
                <a:cxn ang="0">
                  <a:pos x="88" y="0"/>
                </a:cxn>
                <a:cxn ang="0">
                  <a:pos x="82" y="0"/>
                </a:cxn>
                <a:cxn ang="0">
                  <a:pos x="76" y="2"/>
                </a:cxn>
                <a:cxn ang="0">
                  <a:pos x="71" y="2"/>
                </a:cxn>
                <a:cxn ang="0">
                  <a:pos x="66" y="3"/>
                </a:cxn>
                <a:cxn ang="0">
                  <a:pos x="66" y="5"/>
                </a:cxn>
                <a:cxn ang="0">
                  <a:pos x="65" y="5"/>
                </a:cxn>
                <a:cxn ang="0">
                  <a:pos x="63" y="5"/>
                </a:cxn>
                <a:cxn ang="0">
                  <a:pos x="63" y="6"/>
                </a:cxn>
                <a:cxn ang="0">
                  <a:pos x="62" y="6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60" y="8"/>
                </a:cxn>
                <a:cxn ang="0">
                  <a:pos x="0" y="46"/>
                </a:cxn>
                <a:cxn ang="0">
                  <a:pos x="0" y="116"/>
                </a:cxn>
                <a:cxn ang="0">
                  <a:pos x="242" y="116"/>
                </a:cxn>
                <a:cxn ang="0">
                  <a:pos x="242" y="66"/>
                </a:cxn>
                <a:cxn ang="0">
                  <a:pos x="239" y="67"/>
                </a:cxn>
                <a:cxn ang="0">
                  <a:pos x="232" y="69"/>
                </a:cxn>
                <a:cxn ang="0">
                  <a:pos x="225" y="72"/>
                </a:cxn>
                <a:cxn ang="0">
                  <a:pos x="215" y="72"/>
                </a:cxn>
                <a:cxn ang="0">
                  <a:pos x="204" y="70"/>
                </a:cxn>
                <a:cxn ang="0">
                  <a:pos x="190" y="66"/>
                </a:cxn>
                <a:cxn ang="0">
                  <a:pos x="174" y="58"/>
                </a:cxn>
                <a:cxn ang="0">
                  <a:pos x="158" y="45"/>
                </a:cxn>
              </a:cxnLst>
              <a:rect l="0" t="0" r="r" b="b"/>
              <a:pathLst>
                <a:path w="242" h="116">
                  <a:moveTo>
                    <a:pt x="158" y="45"/>
                  </a:moveTo>
                  <a:lnTo>
                    <a:pt x="130" y="19"/>
                  </a:lnTo>
                  <a:lnTo>
                    <a:pt x="128" y="17"/>
                  </a:lnTo>
                  <a:lnTo>
                    <a:pt x="126" y="16"/>
                  </a:lnTo>
                  <a:lnTo>
                    <a:pt x="125" y="14"/>
                  </a:lnTo>
                  <a:lnTo>
                    <a:pt x="125" y="14"/>
                  </a:lnTo>
                  <a:lnTo>
                    <a:pt x="123" y="13"/>
                  </a:lnTo>
                  <a:lnTo>
                    <a:pt x="122" y="13"/>
                  </a:lnTo>
                  <a:lnTo>
                    <a:pt x="122" y="11"/>
                  </a:lnTo>
                  <a:lnTo>
                    <a:pt x="122" y="11"/>
                  </a:lnTo>
                  <a:lnTo>
                    <a:pt x="112" y="6"/>
                  </a:lnTo>
                  <a:lnTo>
                    <a:pt x="104" y="3"/>
                  </a:lnTo>
                  <a:lnTo>
                    <a:pt x="96" y="2"/>
                  </a:lnTo>
                  <a:lnTo>
                    <a:pt x="88" y="0"/>
                  </a:lnTo>
                  <a:lnTo>
                    <a:pt x="82" y="0"/>
                  </a:lnTo>
                  <a:lnTo>
                    <a:pt x="76" y="2"/>
                  </a:lnTo>
                  <a:lnTo>
                    <a:pt x="71" y="2"/>
                  </a:lnTo>
                  <a:lnTo>
                    <a:pt x="66" y="3"/>
                  </a:lnTo>
                  <a:lnTo>
                    <a:pt x="66" y="5"/>
                  </a:lnTo>
                  <a:lnTo>
                    <a:pt x="65" y="5"/>
                  </a:lnTo>
                  <a:lnTo>
                    <a:pt x="63" y="5"/>
                  </a:lnTo>
                  <a:lnTo>
                    <a:pt x="63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0" y="46"/>
                  </a:lnTo>
                  <a:lnTo>
                    <a:pt x="0" y="116"/>
                  </a:lnTo>
                  <a:lnTo>
                    <a:pt x="242" y="116"/>
                  </a:lnTo>
                  <a:lnTo>
                    <a:pt x="242" y="66"/>
                  </a:lnTo>
                  <a:lnTo>
                    <a:pt x="239" y="67"/>
                  </a:lnTo>
                  <a:lnTo>
                    <a:pt x="232" y="69"/>
                  </a:lnTo>
                  <a:lnTo>
                    <a:pt x="225" y="72"/>
                  </a:lnTo>
                  <a:lnTo>
                    <a:pt x="215" y="72"/>
                  </a:lnTo>
                  <a:lnTo>
                    <a:pt x="204" y="70"/>
                  </a:lnTo>
                  <a:lnTo>
                    <a:pt x="190" y="66"/>
                  </a:lnTo>
                  <a:lnTo>
                    <a:pt x="174" y="58"/>
                  </a:lnTo>
                  <a:lnTo>
                    <a:pt x="158" y="45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146" y="3893"/>
              <a:ext cx="70" cy="29"/>
            </a:xfrm>
            <a:custGeom>
              <a:avLst/>
              <a:gdLst/>
              <a:ahLst/>
              <a:cxnLst>
                <a:cxn ang="0">
                  <a:pos x="65" y="16"/>
                </a:cxn>
                <a:cxn ang="0">
                  <a:pos x="65" y="16"/>
                </a:cxn>
                <a:cxn ang="0">
                  <a:pos x="65" y="16"/>
                </a:cxn>
                <a:cxn ang="0">
                  <a:pos x="63" y="15"/>
                </a:cxn>
                <a:cxn ang="0">
                  <a:pos x="63" y="15"/>
                </a:cxn>
                <a:cxn ang="0">
                  <a:pos x="63" y="15"/>
                </a:cxn>
                <a:cxn ang="0">
                  <a:pos x="62" y="15"/>
                </a:cxn>
                <a:cxn ang="0">
                  <a:pos x="62" y="13"/>
                </a:cxn>
                <a:cxn ang="0">
                  <a:pos x="60" y="13"/>
                </a:cxn>
                <a:cxn ang="0">
                  <a:pos x="51" y="7"/>
                </a:cxn>
                <a:cxn ang="0">
                  <a:pos x="39" y="3"/>
                </a:cxn>
                <a:cxn ang="0">
                  <a:pos x="30" y="1"/>
                </a:cxn>
                <a:cxn ang="0">
                  <a:pos x="22" y="0"/>
                </a:cxn>
                <a:cxn ang="0">
                  <a:pos x="14" y="1"/>
                </a:cxn>
                <a:cxn ang="0">
                  <a:pos x="8" y="3"/>
                </a:cxn>
                <a:cxn ang="0">
                  <a:pos x="3" y="4"/>
                </a:cxn>
                <a:cxn ang="0">
                  <a:pos x="0" y="6"/>
                </a:cxn>
                <a:cxn ang="0">
                  <a:pos x="0" y="29"/>
                </a:cxn>
                <a:cxn ang="0">
                  <a:pos x="14" y="19"/>
                </a:cxn>
                <a:cxn ang="0">
                  <a:pos x="14" y="19"/>
                </a:cxn>
                <a:cxn ang="0">
                  <a:pos x="17" y="18"/>
                </a:cxn>
                <a:cxn ang="0">
                  <a:pos x="22" y="16"/>
                </a:cxn>
                <a:cxn ang="0">
                  <a:pos x="28" y="15"/>
                </a:cxn>
                <a:cxn ang="0">
                  <a:pos x="36" y="13"/>
                </a:cxn>
                <a:cxn ang="0">
                  <a:pos x="46" y="13"/>
                </a:cxn>
                <a:cxn ang="0">
                  <a:pos x="57" y="16"/>
                </a:cxn>
                <a:cxn ang="0">
                  <a:pos x="70" y="19"/>
                </a:cxn>
                <a:cxn ang="0">
                  <a:pos x="65" y="16"/>
                </a:cxn>
              </a:cxnLst>
              <a:rect l="0" t="0" r="r" b="b"/>
              <a:pathLst>
                <a:path w="70" h="29">
                  <a:moveTo>
                    <a:pt x="65" y="16"/>
                  </a:moveTo>
                  <a:lnTo>
                    <a:pt x="65" y="16"/>
                  </a:lnTo>
                  <a:lnTo>
                    <a:pt x="65" y="16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62" y="15"/>
                  </a:lnTo>
                  <a:lnTo>
                    <a:pt x="62" y="13"/>
                  </a:lnTo>
                  <a:lnTo>
                    <a:pt x="60" y="13"/>
                  </a:lnTo>
                  <a:lnTo>
                    <a:pt x="51" y="7"/>
                  </a:lnTo>
                  <a:lnTo>
                    <a:pt x="39" y="3"/>
                  </a:lnTo>
                  <a:lnTo>
                    <a:pt x="30" y="1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8" y="3"/>
                  </a:lnTo>
                  <a:lnTo>
                    <a:pt x="3" y="4"/>
                  </a:lnTo>
                  <a:lnTo>
                    <a:pt x="0" y="6"/>
                  </a:lnTo>
                  <a:lnTo>
                    <a:pt x="0" y="2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7" y="18"/>
                  </a:lnTo>
                  <a:lnTo>
                    <a:pt x="22" y="16"/>
                  </a:lnTo>
                  <a:lnTo>
                    <a:pt x="28" y="15"/>
                  </a:lnTo>
                  <a:lnTo>
                    <a:pt x="36" y="13"/>
                  </a:lnTo>
                  <a:lnTo>
                    <a:pt x="46" y="13"/>
                  </a:lnTo>
                  <a:lnTo>
                    <a:pt x="57" y="16"/>
                  </a:lnTo>
                  <a:lnTo>
                    <a:pt x="70" y="19"/>
                  </a:lnTo>
                  <a:lnTo>
                    <a:pt x="65" y="16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146" y="3922"/>
              <a:ext cx="100" cy="50"/>
            </a:xfrm>
            <a:custGeom>
              <a:avLst/>
              <a:gdLst/>
              <a:ahLst/>
              <a:cxnLst>
                <a:cxn ang="0">
                  <a:pos x="98" y="19"/>
                </a:cxn>
                <a:cxn ang="0">
                  <a:pos x="98" y="18"/>
                </a:cxn>
                <a:cxn ang="0">
                  <a:pos x="98" y="18"/>
                </a:cxn>
                <a:cxn ang="0">
                  <a:pos x="96" y="18"/>
                </a:cxn>
                <a:cxn ang="0">
                  <a:pos x="96" y="16"/>
                </a:cxn>
                <a:cxn ang="0">
                  <a:pos x="96" y="16"/>
                </a:cxn>
                <a:cxn ang="0">
                  <a:pos x="96" y="16"/>
                </a:cxn>
                <a:cxn ang="0">
                  <a:pos x="95" y="16"/>
                </a:cxn>
                <a:cxn ang="0">
                  <a:pos x="95" y="15"/>
                </a:cxn>
                <a:cxn ang="0">
                  <a:pos x="85" y="9"/>
                </a:cxn>
                <a:cxn ang="0">
                  <a:pos x="76" y="4"/>
                </a:cxn>
                <a:cxn ang="0">
                  <a:pos x="66" y="1"/>
                </a:cxn>
                <a:cxn ang="0">
                  <a:pos x="58" y="0"/>
                </a:cxn>
                <a:cxn ang="0">
                  <a:pos x="51" y="0"/>
                </a:cxn>
                <a:cxn ang="0">
                  <a:pos x="44" y="1"/>
                </a:cxn>
                <a:cxn ang="0">
                  <a:pos x="39" y="3"/>
                </a:cxn>
                <a:cxn ang="0">
                  <a:pos x="35" y="4"/>
                </a:cxn>
                <a:cxn ang="0">
                  <a:pos x="33" y="4"/>
                </a:cxn>
                <a:cxn ang="0">
                  <a:pos x="32" y="4"/>
                </a:cxn>
                <a:cxn ang="0">
                  <a:pos x="32" y="4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28" y="6"/>
                </a:cxn>
                <a:cxn ang="0">
                  <a:pos x="28" y="7"/>
                </a:cxn>
                <a:cxn ang="0">
                  <a:pos x="27" y="7"/>
                </a:cxn>
                <a:cxn ang="0">
                  <a:pos x="24" y="9"/>
                </a:cxn>
                <a:cxn ang="0">
                  <a:pos x="0" y="25"/>
                </a:cxn>
                <a:cxn ang="0">
                  <a:pos x="0" y="50"/>
                </a:cxn>
                <a:cxn ang="0">
                  <a:pos x="46" y="19"/>
                </a:cxn>
                <a:cxn ang="0">
                  <a:pos x="46" y="19"/>
                </a:cxn>
                <a:cxn ang="0">
                  <a:pos x="49" y="18"/>
                </a:cxn>
                <a:cxn ang="0">
                  <a:pos x="54" y="16"/>
                </a:cxn>
                <a:cxn ang="0">
                  <a:pos x="60" y="15"/>
                </a:cxn>
                <a:cxn ang="0">
                  <a:pos x="68" y="13"/>
                </a:cxn>
                <a:cxn ang="0">
                  <a:pos x="77" y="13"/>
                </a:cxn>
                <a:cxn ang="0">
                  <a:pos x="88" y="16"/>
                </a:cxn>
                <a:cxn ang="0">
                  <a:pos x="100" y="19"/>
                </a:cxn>
                <a:cxn ang="0">
                  <a:pos x="98" y="19"/>
                </a:cxn>
              </a:cxnLst>
              <a:rect l="0" t="0" r="r" b="b"/>
              <a:pathLst>
                <a:path w="100" h="50">
                  <a:moveTo>
                    <a:pt x="98" y="19"/>
                  </a:moveTo>
                  <a:lnTo>
                    <a:pt x="98" y="18"/>
                  </a:lnTo>
                  <a:lnTo>
                    <a:pt x="98" y="18"/>
                  </a:lnTo>
                  <a:lnTo>
                    <a:pt x="96" y="18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5" y="16"/>
                  </a:lnTo>
                  <a:lnTo>
                    <a:pt x="95" y="15"/>
                  </a:lnTo>
                  <a:lnTo>
                    <a:pt x="85" y="9"/>
                  </a:lnTo>
                  <a:lnTo>
                    <a:pt x="76" y="4"/>
                  </a:lnTo>
                  <a:lnTo>
                    <a:pt x="66" y="1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44" y="1"/>
                  </a:lnTo>
                  <a:lnTo>
                    <a:pt x="39" y="3"/>
                  </a:lnTo>
                  <a:lnTo>
                    <a:pt x="35" y="4"/>
                  </a:lnTo>
                  <a:lnTo>
                    <a:pt x="33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28" y="6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4" y="9"/>
                  </a:lnTo>
                  <a:lnTo>
                    <a:pt x="0" y="25"/>
                  </a:lnTo>
                  <a:lnTo>
                    <a:pt x="0" y="50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9" y="18"/>
                  </a:lnTo>
                  <a:lnTo>
                    <a:pt x="54" y="16"/>
                  </a:lnTo>
                  <a:lnTo>
                    <a:pt x="60" y="15"/>
                  </a:lnTo>
                  <a:lnTo>
                    <a:pt x="68" y="13"/>
                  </a:lnTo>
                  <a:lnTo>
                    <a:pt x="77" y="13"/>
                  </a:lnTo>
                  <a:lnTo>
                    <a:pt x="88" y="16"/>
                  </a:lnTo>
                  <a:lnTo>
                    <a:pt x="100" y="19"/>
                  </a:lnTo>
                  <a:lnTo>
                    <a:pt x="98" y="1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303" y="3967"/>
              <a:ext cx="85" cy="38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82" y="2"/>
                </a:cxn>
                <a:cxn ang="0">
                  <a:pos x="79" y="3"/>
                </a:cxn>
                <a:cxn ang="0">
                  <a:pos x="74" y="6"/>
                </a:cxn>
                <a:cxn ang="0">
                  <a:pos x="71" y="8"/>
                </a:cxn>
                <a:cxn ang="0">
                  <a:pos x="69" y="11"/>
                </a:cxn>
                <a:cxn ang="0">
                  <a:pos x="66" y="12"/>
                </a:cxn>
                <a:cxn ang="0">
                  <a:pos x="63" y="14"/>
                </a:cxn>
                <a:cxn ang="0">
                  <a:pos x="61" y="14"/>
                </a:cxn>
                <a:cxn ang="0">
                  <a:pos x="58" y="17"/>
                </a:cxn>
                <a:cxn ang="0">
                  <a:pos x="53" y="20"/>
                </a:cxn>
                <a:cxn ang="0">
                  <a:pos x="47" y="21"/>
                </a:cxn>
                <a:cxn ang="0">
                  <a:pos x="41" y="24"/>
                </a:cxn>
                <a:cxn ang="0">
                  <a:pos x="33" y="24"/>
                </a:cxn>
                <a:cxn ang="0">
                  <a:pos x="23" y="24"/>
                </a:cxn>
                <a:cxn ang="0">
                  <a:pos x="12" y="23"/>
                </a:cxn>
                <a:cxn ang="0">
                  <a:pos x="0" y="18"/>
                </a:cxn>
                <a:cxn ang="0">
                  <a:pos x="4" y="21"/>
                </a:cxn>
                <a:cxn ang="0">
                  <a:pos x="4" y="23"/>
                </a:cxn>
                <a:cxn ang="0">
                  <a:pos x="6" y="23"/>
                </a:cxn>
                <a:cxn ang="0">
                  <a:pos x="6" y="23"/>
                </a:cxn>
                <a:cxn ang="0">
                  <a:pos x="6" y="24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9" y="26"/>
                </a:cxn>
                <a:cxn ang="0">
                  <a:pos x="9" y="26"/>
                </a:cxn>
                <a:cxn ang="0">
                  <a:pos x="18" y="32"/>
                </a:cxn>
                <a:cxn ang="0">
                  <a:pos x="26" y="35"/>
                </a:cxn>
                <a:cxn ang="0">
                  <a:pos x="36" y="38"/>
                </a:cxn>
                <a:cxn ang="0">
                  <a:pos x="45" y="38"/>
                </a:cxn>
                <a:cxn ang="0">
                  <a:pos x="53" y="38"/>
                </a:cxn>
                <a:cxn ang="0">
                  <a:pos x="63" y="37"/>
                </a:cxn>
                <a:cxn ang="0">
                  <a:pos x="71" y="34"/>
                </a:cxn>
                <a:cxn ang="0">
                  <a:pos x="77" y="29"/>
                </a:cxn>
                <a:cxn ang="0">
                  <a:pos x="79" y="28"/>
                </a:cxn>
                <a:cxn ang="0">
                  <a:pos x="80" y="28"/>
                </a:cxn>
                <a:cxn ang="0">
                  <a:pos x="80" y="28"/>
                </a:cxn>
                <a:cxn ang="0">
                  <a:pos x="82" y="26"/>
                </a:cxn>
                <a:cxn ang="0">
                  <a:pos x="82" y="26"/>
                </a:cxn>
                <a:cxn ang="0">
                  <a:pos x="83" y="24"/>
                </a:cxn>
                <a:cxn ang="0">
                  <a:pos x="83" y="24"/>
                </a:cxn>
                <a:cxn ang="0">
                  <a:pos x="85" y="23"/>
                </a:cxn>
                <a:cxn ang="0">
                  <a:pos x="85" y="0"/>
                </a:cxn>
              </a:cxnLst>
              <a:rect l="0" t="0" r="r" b="b"/>
              <a:pathLst>
                <a:path w="85" h="38">
                  <a:moveTo>
                    <a:pt x="85" y="0"/>
                  </a:moveTo>
                  <a:lnTo>
                    <a:pt x="82" y="2"/>
                  </a:lnTo>
                  <a:lnTo>
                    <a:pt x="79" y="3"/>
                  </a:lnTo>
                  <a:lnTo>
                    <a:pt x="74" y="6"/>
                  </a:lnTo>
                  <a:lnTo>
                    <a:pt x="71" y="8"/>
                  </a:lnTo>
                  <a:lnTo>
                    <a:pt x="69" y="11"/>
                  </a:lnTo>
                  <a:lnTo>
                    <a:pt x="66" y="12"/>
                  </a:lnTo>
                  <a:lnTo>
                    <a:pt x="63" y="14"/>
                  </a:lnTo>
                  <a:lnTo>
                    <a:pt x="61" y="14"/>
                  </a:lnTo>
                  <a:lnTo>
                    <a:pt x="58" y="17"/>
                  </a:lnTo>
                  <a:lnTo>
                    <a:pt x="53" y="20"/>
                  </a:lnTo>
                  <a:lnTo>
                    <a:pt x="47" y="21"/>
                  </a:lnTo>
                  <a:lnTo>
                    <a:pt x="41" y="24"/>
                  </a:lnTo>
                  <a:lnTo>
                    <a:pt x="33" y="24"/>
                  </a:lnTo>
                  <a:lnTo>
                    <a:pt x="23" y="24"/>
                  </a:lnTo>
                  <a:lnTo>
                    <a:pt x="12" y="23"/>
                  </a:lnTo>
                  <a:lnTo>
                    <a:pt x="0" y="18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18" y="32"/>
                  </a:lnTo>
                  <a:lnTo>
                    <a:pt x="26" y="35"/>
                  </a:lnTo>
                  <a:lnTo>
                    <a:pt x="36" y="38"/>
                  </a:lnTo>
                  <a:lnTo>
                    <a:pt x="45" y="38"/>
                  </a:lnTo>
                  <a:lnTo>
                    <a:pt x="53" y="38"/>
                  </a:lnTo>
                  <a:lnTo>
                    <a:pt x="63" y="37"/>
                  </a:lnTo>
                  <a:lnTo>
                    <a:pt x="71" y="34"/>
                  </a:lnTo>
                  <a:lnTo>
                    <a:pt x="77" y="29"/>
                  </a:lnTo>
                  <a:lnTo>
                    <a:pt x="79" y="28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3" y="24"/>
                  </a:lnTo>
                  <a:lnTo>
                    <a:pt x="83" y="24"/>
                  </a:lnTo>
                  <a:lnTo>
                    <a:pt x="85" y="2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272" y="3917"/>
              <a:ext cx="116" cy="59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08" y="6"/>
                </a:cxn>
                <a:cxn ang="0">
                  <a:pos x="100" y="11"/>
                </a:cxn>
                <a:cxn ang="0">
                  <a:pos x="91" y="17"/>
                </a:cxn>
                <a:cxn ang="0">
                  <a:pos x="83" y="21"/>
                </a:cxn>
                <a:cxn ang="0">
                  <a:pos x="76" y="26"/>
                </a:cxn>
                <a:cxn ang="0">
                  <a:pos x="70" y="30"/>
                </a:cxn>
                <a:cxn ang="0">
                  <a:pos x="65" y="33"/>
                </a:cxn>
                <a:cxn ang="0">
                  <a:pos x="62" y="35"/>
                </a:cxn>
                <a:cxn ang="0">
                  <a:pos x="57" y="38"/>
                </a:cxn>
                <a:cxn ang="0">
                  <a:pos x="53" y="41"/>
                </a:cxn>
                <a:cxn ang="0">
                  <a:pos x="46" y="43"/>
                </a:cxn>
                <a:cxn ang="0">
                  <a:pos x="40" y="46"/>
                </a:cxn>
                <a:cxn ang="0">
                  <a:pos x="32" y="47"/>
                </a:cxn>
                <a:cxn ang="0">
                  <a:pos x="23" y="46"/>
                </a:cxn>
                <a:cxn ang="0">
                  <a:pos x="12" y="44"/>
                </a:cxn>
                <a:cxn ang="0">
                  <a:pos x="0" y="39"/>
                </a:cxn>
                <a:cxn ang="0">
                  <a:pos x="4" y="43"/>
                </a:cxn>
                <a:cxn ang="0">
                  <a:pos x="4" y="44"/>
                </a:cxn>
                <a:cxn ang="0">
                  <a:pos x="4" y="44"/>
                </a:cxn>
                <a:cxn ang="0">
                  <a:pos x="4" y="44"/>
                </a:cxn>
                <a:cxn ang="0">
                  <a:pos x="5" y="44"/>
                </a:cxn>
                <a:cxn ang="0">
                  <a:pos x="5" y="44"/>
                </a:cxn>
                <a:cxn ang="0">
                  <a:pos x="5" y="44"/>
                </a:cxn>
                <a:cxn ang="0">
                  <a:pos x="5" y="44"/>
                </a:cxn>
                <a:cxn ang="0">
                  <a:pos x="5" y="44"/>
                </a:cxn>
                <a:cxn ang="0">
                  <a:pos x="15" y="52"/>
                </a:cxn>
                <a:cxn ang="0">
                  <a:pos x="24" y="56"/>
                </a:cxn>
                <a:cxn ang="0">
                  <a:pos x="34" y="58"/>
                </a:cxn>
                <a:cxn ang="0">
                  <a:pos x="43" y="59"/>
                </a:cxn>
                <a:cxn ang="0">
                  <a:pos x="53" y="59"/>
                </a:cxn>
                <a:cxn ang="0">
                  <a:pos x="61" y="56"/>
                </a:cxn>
                <a:cxn ang="0">
                  <a:pos x="70" y="53"/>
                </a:cxn>
                <a:cxn ang="0">
                  <a:pos x="76" y="50"/>
                </a:cxn>
                <a:cxn ang="0">
                  <a:pos x="81" y="47"/>
                </a:cxn>
                <a:cxn ang="0">
                  <a:pos x="86" y="44"/>
                </a:cxn>
                <a:cxn ang="0">
                  <a:pos x="91" y="41"/>
                </a:cxn>
                <a:cxn ang="0">
                  <a:pos x="95" y="38"/>
                </a:cxn>
                <a:cxn ang="0">
                  <a:pos x="102" y="35"/>
                </a:cxn>
                <a:cxn ang="0">
                  <a:pos x="106" y="30"/>
                </a:cxn>
                <a:cxn ang="0">
                  <a:pos x="111" y="27"/>
                </a:cxn>
                <a:cxn ang="0">
                  <a:pos x="116" y="24"/>
                </a:cxn>
                <a:cxn ang="0">
                  <a:pos x="116" y="0"/>
                </a:cxn>
              </a:cxnLst>
              <a:rect l="0" t="0" r="r" b="b"/>
              <a:pathLst>
                <a:path w="116" h="59">
                  <a:moveTo>
                    <a:pt x="116" y="0"/>
                  </a:moveTo>
                  <a:lnTo>
                    <a:pt x="108" y="6"/>
                  </a:lnTo>
                  <a:lnTo>
                    <a:pt x="100" y="11"/>
                  </a:lnTo>
                  <a:lnTo>
                    <a:pt x="91" y="17"/>
                  </a:lnTo>
                  <a:lnTo>
                    <a:pt x="83" y="21"/>
                  </a:lnTo>
                  <a:lnTo>
                    <a:pt x="76" y="26"/>
                  </a:lnTo>
                  <a:lnTo>
                    <a:pt x="70" y="30"/>
                  </a:lnTo>
                  <a:lnTo>
                    <a:pt x="65" y="33"/>
                  </a:lnTo>
                  <a:lnTo>
                    <a:pt x="62" y="35"/>
                  </a:lnTo>
                  <a:lnTo>
                    <a:pt x="57" y="38"/>
                  </a:lnTo>
                  <a:lnTo>
                    <a:pt x="53" y="41"/>
                  </a:lnTo>
                  <a:lnTo>
                    <a:pt x="46" y="43"/>
                  </a:lnTo>
                  <a:lnTo>
                    <a:pt x="40" y="46"/>
                  </a:lnTo>
                  <a:lnTo>
                    <a:pt x="32" y="47"/>
                  </a:lnTo>
                  <a:lnTo>
                    <a:pt x="23" y="46"/>
                  </a:lnTo>
                  <a:lnTo>
                    <a:pt x="12" y="44"/>
                  </a:lnTo>
                  <a:lnTo>
                    <a:pt x="0" y="39"/>
                  </a:lnTo>
                  <a:lnTo>
                    <a:pt x="4" y="43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15" y="52"/>
                  </a:lnTo>
                  <a:lnTo>
                    <a:pt x="24" y="56"/>
                  </a:lnTo>
                  <a:lnTo>
                    <a:pt x="34" y="58"/>
                  </a:lnTo>
                  <a:lnTo>
                    <a:pt x="43" y="59"/>
                  </a:lnTo>
                  <a:lnTo>
                    <a:pt x="53" y="59"/>
                  </a:lnTo>
                  <a:lnTo>
                    <a:pt x="61" y="56"/>
                  </a:lnTo>
                  <a:lnTo>
                    <a:pt x="70" y="53"/>
                  </a:lnTo>
                  <a:lnTo>
                    <a:pt x="76" y="50"/>
                  </a:lnTo>
                  <a:lnTo>
                    <a:pt x="81" y="47"/>
                  </a:lnTo>
                  <a:lnTo>
                    <a:pt x="86" y="44"/>
                  </a:lnTo>
                  <a:lnTo>
                    <a:pt x="91" y="41"/>
                  </a:lnTo>
                  <a:lnTo>
                    <a:pt x="95" y="38"/>
                  </a:lnTo>
                  <a:lnTo>
                    <a:pt x="102" y="35"/>
                  </a:lnTo>
                  <a:lnTo>
                    <a:pt x="106" y="30"/>
                  </a:lnTo>
                  <a:lnTo>
                    <a:pt x="111" y="27"/>
                  </a:lnTo>
                  <a:lnTo>
                    <a:pt x="116" y="24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241" y="3868"/>
              <a:ext cx="147" cy="79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134" y="8"/>
                </a:cxn>
                <a:cxn ang="0">
                  <a:pos x="122" y="15"/>
                </a:cxn>
                <a:cxn ang="0">
                  <a:pos x="107" y="25"/>
                </a:cxn>
                <a:cxn ang="0">
                  <a:pos x="95" y="34"/>
                </a:cxn>
                <a:cxn ang="0">
                  <a:pos x="84" y="41"/>
                </a:cxn>
                <a:cxn ang="0">
                  <a:pos x="73" y="47"/>
                </a:cxn>
                <a:cxn ang="0">
                  <a:pos x="66" y="52"/>
                </a:cxn>
                <a:cxn ang="0">
                  <a:pos x="62" y="55"/>
                </a:cxn>
                <a:cxn ang="0">
                  <a:pos x="58" y="58"/>
                </a:cxn>
                <a:cxn ang="0">
                  <a:pos x="52" y="60"/>
                </a:cxn>
                <a:cxn ang="0">
                  <a:pos x="47" y="63"/>
                </a:cxn>
                <a:cxn ang="0">
                  <a:pos x="39" y="66"/>
                </a:cxn>
                <a:cxn ang="0">
                  <a:pos x="31" y="67"/>
                </a:cxn>
                <a:cxn ang="0">
                  <a:pos x="22" y="66"/>
                </a:cxn>
                <a:cxn ang="0">
                  <a:pos x="11" y="64"/>
                </a:cxn>
                <a:cxn ang="0">
                  <a:pos x="0" y="60"/>
                </a:cxn>
                <a:cxn ang="0">
                  <a:pos x="5" y="64"/>
                </a:cxn>
                <a:cxn ang="0">
                  <a:pos x="5" y="64"/>
                </a:cxn>
                <a:cxn ang="0">
                  <a:pos x="6" y="66"/>
                </a:cxn>
                <a:cxn ang="0">
                  <a:pos x="8" y="66"/>
                </a:cxn>
                <a:cxn ang="0">
                  <a:pos x="8" y="67"/>
                </a:cxn>
                <a:cxn ang="0">
                  <a:pos x="9" y="67"/>
                </a:cxn>
                <a:cxn ang="0">
                  <a:pos x="11" y="69"/>
                </a:cxn>
                <a:cxn ang="0">
                  <a:pos x="11" y="70"/>
                </a:cxn>
                <a:cxn ang="0">
                  <a:pos x="12" y="70"/>
                </a:cxn>
                <a:cxn ang="0">
                  <a:pos x="20" y="75"/>
                </a:cxn>
                <a:cxn ang="0">
                  <a:pos x="30" y="78"/>
                </a:cxn>
                <a:cxn ang="0">
                  <a:pos x="38" y="79"/>
                </a:cxn>
                <a:cxn ang="0">
                  <a:pos x="46" y="79"/>
                </a:cxn>
                <a:cxn ang="0">
                  <a:pos x="54" y="78"/>
                </a:cxn>
                <a:cxn ang="0">
                  <a:pos x="62" y="76"/>
                </a:cxn>
                <a:cxn ang="0">
                  <a:pos x="69" y="73"/>
                </a:cxn>
                <a:cxn ang="0">
                  <a:pos x="77" y="69"/>
                </a:cxn>
                <a:cxn ang="0">
                  <a:pos x="84" y="66"/>
                </a:cxn>
                <a:cxn ang="0">
                  <a:pos x="90" y="61"/>
                </a:cxn>
                <a:cxn ang="0">
                  <a:pos x="99" y="55"/>
                </a:cxn>
                <a:cxn ang="0">
                  <a:pos x="109" y="49"/>
                </a:cxn>
                <a:cxn ang="0">
                  <a:pos x="118" y="43"/>
                </a:cxn>
                <a:cxn ang="0">
                  <a:pos x="128" y="37"/>
                </a:cxn>
                <a:cxn ang="0">
                  <a:pos x="137" y="31"/>
                </a:cxn>
                <a:cxn ang="0">
                  <a:pos x="147" y="25"/>
                </a:cxn>
                <a:cxn ang="0">
                  <a:pos x="147" y="0"/>
                </a:cxn>
              </a:cxnLst>
              <a:rect l="0" t="0" r="r" b="b"/>
              <a:pathLst>
                <a:path w="147" h="79">
                  <a:moveTo>
                    <a:pt x="147" y="0"/>
                  </a:moveTo>
                  <a:lnTo>
                    <a:pt x="134" y="8"/>
                  </a:lnTo>
                  <a:lnTo>
                    <a:pt x="122" y="15"/>
                  </a:lnTo>
                  <a:lnTo>
                    <a:pt x="107" y="25"/>
                  </a:lnTo>
                  <a:lnTo>
                    <a:pt x="95" y="34"/>
                  </a:lnTo>
                  <a:lnTo>
                    <a:pt x="84" y="41"/>
                  </a:lnTo>
                  <a:lnTo>
                    <a:pt x="73" y="47"/>
                  </a:lnTo>
                  <a:lnTo>
                    <a:pt x="66" y="52"/>
                  </a:lnTo>
                  <a:lnTo>
                    <a:pt x="62" y="55"/>
                  </a:lnTo>
                  <a:lnTo>
                    <a:pt x="58" y="58"/>
                  </a:lnTo>
                  <a:lnTo>
                    <a:pt x="52" y="60"/>
                  </a:lnTo>
                  <a:lnTo>
                    <a:pt x="47" y="63"/>
                  </a:lnTo>
                  <a:lnTo>
                    <a:pt x="39" y="66"/>
                  </a:lnTo>
                  <a:lnTo>
                    <a:pt x="31" y="67"/>
                  </a:lnTo>
                  <a:lnTo>
                    <a:pt x="22" y="66"/>
                  </a:lnTo>
                  <a:lnTo>
                    <a:pt x="11" y="64"/>
                  </a:lnTo>
                  <a:lnTo>
                    <a:pt x="0" y="60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6" y="66"/>
                  </a:lnTo>
                  <a:lnTo>
                    <a:pt x="8" y="66"/>
                  </a:lnTo>
                  <a:lnTo>
                    <a:pt x="8" y="67"/>
                  </a:lnTo>
                  <a:lnTo>
                    <a:pt x="9" y="67"/>
                  </a:lnTo>
                  <a:lnTo>
                    <a:pt x="11" y="69"/>
                  </a:lnTo>
                  <a:lnTo>
                    <a:pt x="11" y="70"/>
                  </a:lnTo>
                  <a:lnTo>
                    <a:pt x="12" y="70"/>
                  </a:lnTo>
                  <a:lnTo>
                    <a:pt x="20" y="75"/>
                  </a:lnTo>
                  <a:lnTo>
                    <a:pt x="30" y="78"/>
                  </a:lnTo>
                  <a:lnTo>
                    <a:pt x="38" y="79"/>
                  </a:lnTo>
                  <a:lnTo>
                    <a:pt x="46" y="79"/>
                  </a:lnTo>
                  <a:lnTo>
                    <a:pt x="54" y="78"/>
                  </a:lnTo>
                  <a:lnTo>
                    <a:pt x="62" y="76"/>
                  </a:lnTo>
                  <a:lnTo>
                    <a:pt x="69" y="73"/>
                  </a:lnTo>
                  <a:lnTo>
                    <a:pt x="77" y="69"/>
                  </a:lnTo>
                  <a:lnTo>
                    <a:pt x="84" y="66"/>
                  </a:lnTo>
                  <a:lnTo>
                    <a:pt x="90" y="61"/>
                  </a:lnTo>
                  <a:lnTo>
                    <a:pt x="99" y="55"/>
                  </a:lnTo>
                  <a:lnTo>
                    <a:pt x="109" y="49"/>
                  </a:lnTo>
                  <a:lnTo>
                    <a:pt x="118" y="43"/>
                  </a:lnTo>
                  <a:lnTo>
                    <a:pt x="128" y="37"/>
                  </a:lnTo>
                  <a:lnTo>
                    <a:pt x="137" y="31"/>
                  </a:lnTo>
                  <a:lnTo>
                    <a:pt x="147" y="2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4" name="Rectangle 6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85" name="Rectangle 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CC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C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C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CC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CC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CC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CC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C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034" name="Group 2"/>
          <p:cNvGrpSpPr>
            <a:grpSpLocks noChangeAspect="1"/>
          </p:cNvGrpSpPr>
          <p:nvPr/>
        </p:nvGrpSpPr>
        <p:grpSpPr bwMode="auto">
          <a:xfrm>
            <a:off x="153495" y="6358119"/>
            <a:ext cx="1071434" cy="305165"/>
            <a:chOff x="146" y="3820"/>
            <a:chExt cx="979" cy="248"/>
          </a:xfrm>
        </p:grpSpPr>
        <p:sp>
          <p:nvSpPr>
            <p:cNvPr id="300035" name="Freeform 3"/>
            <p:cNvSpPr>
              <a:spLocks/>
            </p:cNvSpPr>
            <p:nvPr/>
          </p:nvSpPr>
          <p:spPr bwMode="auto">
            <a:xfrm>
              <a:off x="432" y="3823"/>
              <a:ext cx="169" cy="245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169" y="170"/>
                </a:cxn>
                <a:cxn ang="0">
                  <a:pos x="168" y="184"/>
                </a:cxn>
                <a:cxn ang="0">
                  <a:pos x="165" y="197"/>
                </a:cxn>
                <a:cxn ang="0">
                  <a:pos x="160" y="210"/>
                </a:cxn>
                <a:cxn ang="0">
                  <a:pos x="151" y="220"/>
                </a:cxn>
                <a:cxn ang="0">
                  <a:pos x="139" y="231"/>
                </a:cxn>
                <a:cxn ang="0">
                  <a:pos x="125" y="238"/>
                </a:cxn>
                <a:cxn ang="0">
                  <a:pos x="106" y="243"/>
                </a:cxn>
                <a:cxn ang="0">
                  <a:pos x="84" y="245"/>
                </a:cxn>
                <a:cxn ang="0">
                  <a:pos x="65" y="243"/>
                </a:cxn>
                <a:cxn ang="0">
                  <a:pos x="48" y="238"/>
                </a:cxn>
                <a:cxn ang="0">
                  <a:pos x="32" y="232"/>
                </a:cxn>
                <a:cxn ang="0">
                  <a:pos x="21" y="225"/>
                </a:cxn>
                <a:cxn ang="0">
                  <a:pos x="11" y="214"/>
                </a:cxn>
                <a:cxn ang="0">
                  <a:pos x="5" y="202"/>
                </a:cxn>
                <a:cxn ang="0">
                  <a:pos x="0" y="187"/>
                </a:cxn>
                <a:cxn ang="0">
                  <a:pos x="0" y="170"/>
                </a:cxn>
                <a:cxn ang="0">
                  <a:pos x="0" y="0"/>
                </a:cxn>
                <a:cxn ang="0">
                  <a:pos x="52" y="0"/>
                </a:cxn>
                <a:cxn ang="0">
                  <a:pos x="52" y="167"/>
                </a:cxn>
                <a:cxn ang="0">
                  <a:pos x="52" y="178"/>
                </a:cxn>
                <a:cxn ang="0">
                  <a:pos x="54" y="187"/>
                </a:cxn>
                <a:cxn ang="0">
                  <a:pos x="57" y="193"/>
                </a:cxn>
                <a:cxn ang="0">
                  <a:pos x="60" y="199"/>
                </a:cxn>
                <a:cxn ang="0">
                  <a:pos x="65" y="203"/>
                </a:cxn>
                <a:cxn ang="0">
                  <a:pos x="71" y="207"/>
                </a:cxn>
                <a:cxn ang="0">
                  <a:pos x="78" y="208"/>
                </a:cxn>
                <a:cxn ang="0">
                  <a:pos x="84" y="208"/>
                </a:cxn>
                <a:cxn ang="0">
                  <a:pos x="92" y="208"/>
                </a:cxn>
                <a:cxn ang="0">
                  <a:pos x="98" y="207"/>
                </a:cxn>
                <a:cxn ang="0">
                  <a:pos x="105" y="202"/>
                </a:cxn>
                <a:cxn ang="0">
                  <a:pos x="109" y="197"/>
                </a:cxn>
                <a:cxn ang="0">
                  <a:pos x="113" y="191"/>
                </a:cxn>
                <a:cxn ang="0">
                  <a:pos x="116" y="185"/>
                </a:cxn>
                <a:cxn ang="0">
                  <a:pos x="117" y="176"/>
                </a:cxn>
                <a:cxn ang="0">
                  <a:pos x="117" y="167"/>
                </a:cxn>
                <a:cxn ang="0">
                  <a:pos x="117" y="0"/>
                </a:cxn>
                <a:cxn ang="0">
                  <a:pos x="169" y="0"/>
                </a:cxn>
              </a:cxnLst>
              <a:rect l="0" t="0" r="r" b="b"/>
              <a:pathLst>
                <a:path w="169" h="245">
                  <a:moveTo>
                    <a:pt x="169" y="0"/>
                  </a:moveTo>
                  <a:lnTo>
                    <a:pt x="169" y="170"/>
                  </a:lnTo>
                  <a:lnTo>
                    <a:pt x="168" y="184"/>
                  </a:lnTo>
                  <a:lnTo>
                    <a:pt x="165" y="197"/>
                  </a:lnTo>
                  <a:lnTo>
                    <a:pt x="160" y="210"/>
                  </a:lnTo>
                  <a:lnTo>
                    <a:pt x="151" y="220"/>
                  </a:lnTo>
                  <a:lnTo>
                    <a:pt x="139" y="231"/>
                  </a:lnTo>
                  <a:lnTo>
                    <a:pt x="125" y="238"/>
                  </a:lnTo>
                  <a:lnTo>
                    <a:pt x="106" y="243"/>
                  </a:lnTo>
                  <a:lnTo>
                    <a:pt x="84" y="245"/>
                  </a:lnTo>
                  <a:lnTo>
                    <a:pt x="65" y="243"/>
                  </a:lnTo>
                  <a:lnTo>
                    <a:pt x="48" y="238"/>
                  </a:lnTo>
                  <a:lnTo>
                    <a:pt x="32" y="232"/>
                  </a:lnTo>
                  <a:lnTo>
                    <a:pt x="21" y="225"/>
                  </a:lnTo>
                  <a:lnTo>
                    <a:pt x="11" y="214"/>
                  </a:lnTo>
                  <a:lnTo>
                    <a:pt x="5" y="202"/>
                  </a:lnTo>
                  <a:lnTo>
                    <a:pt x="0" y="187"/>
                  </a:lnTo>
                  <a:lnTo>
                    <a:pt x="0" y="170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167"/>
                  </a:lnTo>
                  <a:lnTo>
                    <a:pt x="52" y="178"/>
                  </a:lnTo>
                  <a:lnTo>
                    <a:pt x="54" y="187"/>
                  </a:lnTo>
                  <a:lnTo>
                    <a:pt x="57" y="193"/>
                  </a:lnTo>
                  <a:lnTo>
                    <a:pt x="60" y="199"/>
                  </a:lnTo>
                  <a:lnTo>
                    <a:pt x="65" y="203"/>
                  </a:lnTo>
                  <a:lnTo>
                    <a:pt x="71" y="207"/>
                  </a:lnTo>
                  <a:lnTo>
                    <a:pt x="78" y="208"/>
                  </a:lnTo>
                  <a:lnTo>
                    <a:pt x="84" y="208"/>
                  </a:lnTo>
                  <a:lnTo>
                    <a:pt x="92" y="208"/>
                  </a:lnTo>
                  <a:lnTo>
                    <a:pt x="98" y="207"/>
                  </a:lnTo>
                  <a:lnTo>
                    <a:pt x="105" y="202"/>
                  </a:lnTo>
                  <a:lnTo>
                    <a:pt x="109" y="197"/>
                  </a:lnTo>
                  <a:lnTo>
                    <a:pt x="113" y="191"/>
                  </a:lnTo>
                  <a:lnTo>
                    <a:pt x="116" y="185"/>
                  </a:lnTo>
                  <a:lnTo>
                    <a:pt x="117" y="176"/>
                  </a:lnTo>
                  <a:lnTo>
                    <a:pt x="117" y="167"/>
                  </a:lnTo>
                  <a:lnTo>
                    <a:pt x="117" y="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036" name="Freeform 4"/>
            <p:cNvSpPr>
              <a:spLocks/>
            </p:cNvSpPr>
            <p:nvPr/>
          </p:nvSpPr>
          <p:spPr bwMode="auto">
            <a:xfrm>
              <a:off x="613" y="3820"/>
              <a:ext cx="161" cy="248"/>
            </a:xfrm>
            <a:custGeom>
              <a:avLst/>
              <a:gdLst/>
              <a:ahLst/>
              <a:cxnLst>
                <a:cxn ang="0">
                  <a:pos x="52" y="246"/>
                </a:cxn>
                <a:cxn ang="0">
                  <a:pos x="20" y="234"/>
                </a:cxn>
                <a:cxn ang="0">
                  <a:pos x="4" y="213"/>
                </a:cxn>
                <a:cxn ang="0">
                  <a:pos x="0" y="184"/>
                </a:cxn>
                <a:cxn ang="0">
                  <a:pos x="52" y="168"/>
                </a:cxn>
                <a:cxn ang="0">
                  <a:pos x="52" y="185"/>
                </a:cxn>
                <a:cxn ang="0">
                  <a:pos x="57" y="199"/>
                </a:cxn>
                <a:cxn ang="0">
                  <a:pos x="64" y="208"/>
                </a:cxn>
                <a:cxn ang="0">
                  <a:pos x="82" y="211"/>
                </a:cxn>
                <a:cxn ang="0">
                  <a:pos x="93" y="210"/>
                </a:cxn>
                <a:cxn ang="0">
                  <a:pos x="101" y="203"/>
                </a:cxn>
                <a:cxn ang="0">
                  <a:pos x="107" y="196"/>
                </a:cxn>
                <a:cxn ang="0">
                  <a:pos x="109" y="184"/>
                </a:cxn>
                <a:cxn ang="0">
                  <a:pos x="91" y="158"/>
                </a:cxn>
                <a:cxn ang="0">
                  <a:pos x="55" y="136"/>
                </a:cxn>
                <a:cxn ang="0">
                  <a:pos x="19" y="109"/>
                </a:cxn>
                <a:cxn ang="0">
                  <a:pos x="3" y="67"/>
                </a:cxn>
                <a:cxn ang="0">
                  <a:pos x="7" y="41"/>
                </a:cxn>
                <a:cxn ang="0">
                  <a:pos x="20" y="18"/>
                </a:cxn>
                <a:cxn ang="0">
                  <a:pos x="45" y="4"/>
                </a:cxn>
                <a:cxn ang="0">
                  <a:pos x="85" y="0"/>
                </a:cxn>
                <a:cxn ang="0">
                  <a:pos x="118" y="3"/>
                </a:cxn>
                <a:cxn ang="0">
                  <a:pos x="142" y="16"/>
                </a:cxn>
                <a:cxn ang="0">
                  <a:pos x="155" y="39"/>
                </a:cxn>
                <a:cxn ang="0">
                  <a:pos x="158" y="71"/>
                </a:cxn>
                <a:cxn ang="0">
                  <a:pos x="107" y="65"/>
                </a:cxn>
                <a:cxn ang="0">
                  <a:pos x="106" y="51"/>
                </a:cxn>
                <a:cxn ang="0">
                  <a:pos x="99" y="42"/>
                </a:cxn>
                <a:cxn ang="0">
                  <a:pos x="90" y="36"/>
                </a:cxn>
                <a:cxn ang="0">
                  <a:pos x="77" y="36"/>
                </a:cxn>
                <a:cxn ang="0">
                  <a:pos x="66" y="39"/>
                </a:cxn>
                <a:cxn ang="0">
                  <a:pos x="60" y="45"/>
                </a:cxn>
                <a:cxn ang="0">
                  <a:pos x="57" y="54"/>
                </a:cxn>
                <a:cxn ang="0">
                  <a:pos x="60" y="76"/>
                </a:cxn>
                <a:cxn ang="0">
                  <a:pos x="88" y="98"/>
                </a:cxn>
                <a:cxn ang="0">
                  <a:pos x="128" y="120"/>
                </a:cxn>
                <a:cxn ang="0">
                  <a:pos x="156" y="153"/>
                </a:cxn>
                <a:cxn ang="0">
                  <a:pos x="158" y="199"/>
                </a:cxn>
                <a:cxn ang="0">
                  <a:pos x="144" y="228"/>
                </a:cxn>
                <a:cxn ang="0">
                  <a:pos x="118" y="241"/>
                </a:cxn>
                <a:cxn ang="0">
                  <a:pos x="88" y="246"/>
                </a:cxn>
              </a:cxnLst>
              <a:rect l="0" t="0" r="r" b="b"/>
              <a:pathLst>
                <a:path w="161" h="248">
                  <a:moveTo>
                    <a:pt x="74" y="248"/>
                  </a:moveTo>
                  <a:lnTo>
                    <a:pt x="52" y="246"/>
                  </a:lnTo>
                  <a:lnTo>
                    <a:pt x="34" y="241"/>
                  </a:lnTo>
                  <a:lnTo>
                    <a:pt x="20" y="234"/>
                  </a:lnTo>
                  <a:lnTo>
                    <a:pt x="11" y="223"/>
                  </a:lnTo>
                  <a:lnTo>
                    <a:pt x="4" y="213"/>
                  </a:lnTo>
                  <a:lnTo>
                    <a:pt x="1" y="199"/>
                  </a:lnTo>
                  <a:lnTo>
                    <a:pt x="0" y="184"/>
                  </a:lnTo>
                  <a:lnTo>
                    <a:pt x="0" y="168"/>
                  </a:lnTo>
                  <a:lnTo>
                    <a:pt x="52" y="168"/>
                  </a:lnTo>
                  <a:lnTo>
                    <a:pt x="52" y="178"/>
                  </a:lnTo>
                  <a:lnTo>
                    <a:pt x="52" y="185"/>
                  </a:lnTo>
                  <a:lnTo>
                    <a:pt x="53" y="193"/>
                  </a:lnTo>
                  <a:lnTo>
                    <a:pt x="57" y="199"/>
                  </a:lnTo>
                  <a:lnTo>
                    <a:pt x="60" y="203"/>
                  </a:lnTo>
                  <a:lnTo>
                    <a:pt x="64" y="208"/>
                  </a:lnTo>
                  <a:lnTo>
                    <a:pt x="72" y="211"/>
                  </a:lnTo>
                  <a:lnTo>
                    <a:pt x="82" y="211"/>
                  </a:lnTo>
                  <a:lnTo>
                    <a:pt x="88" y="211"/>
                  </a:lnTo>
                  <a:lnTo>
                    <a:pt x="93" y="210"/>
                  </a:lnTo>
                  <a:lnTo>
                    <a:pt x="98" y="206"/>
                  </a:lnTo>
                  <a:lnTo>
                    <a:pt x="101" y="203"/>
                  </a:lnTo>
                  <a:lnTo>
                    <a:pt x="104" y="200"/>
                  </a:lnTo>
                  <a:lnTo>
                    <a:pt x="107" y="196"/>
                  </a:lnTo>
                  <a:lnTo>
                    <a:pt x="107" y="190"/>
                  </a:lnTo>
                  <a:lnTo>
                    <a:pt x="109" y="184"/>
                  </a:lnTo>
                  <a:lnTo>
                    <a:pt x="104" y="170"/>
                  </a:lnTo>
                  <a:lnTo>
                    <a:pt x="91" y="158"/>
                  </a:lnTo>
                  <a:lnTo>
                    <a:pt x="75" y="147"/>
                  </a:lnTo>
                  <a:lnTo>
                    <a:pt x="55" y="136"/>
                  </a:lnTo>
                  <a:lnTo>
                    <a:pt x="36" y="124"/>
                  </a:lnTo>
                  <a:lnTo>
                    <a:pt x="19" y="109"/>
                  </a:lnTo>
                  <a:lnTo>
                    <a:pt x="7" y="91"/>
                  </a:lnTo>
                  <a:lnTo>
                    <a:pt x="3" y="67"/>
                  </a:lnTo>
                  <a:lnTo>
                    <a:pt x="4" y="53"/>
                  </a:lnTo>
                  <a:lnTo>
                    <a:pt x="7" y="41"/>
                  </a:lnTo>
                  <a:lnTo>
                    <a:pt x="12" y="29"/>
                  </a:lnTo>
                  <a:lnTo>
                    <a:pt x="20" y="18"/>
                  </a:lnTo>
                  <a:lnTo>
                    <a:pt x="31" y="10"/>
                  </a:lnTo>
                  <a:lnTo>
                    <a:pt x="45" y="4"/>
                  </a:lnTo>
                  <a:lnTo>
                    <a:pt x="63" y="0"/>
                  </a:lnTo>
                  <a:lnTo>
                    <a:pt x="85" y="0"/>
                  </a:lnTo>
                  <a:lnTo>
                    <a:pt x="102" y="0"/>
                  </a:lnTo>
                  <a:lnTo>
                    <a:pt x="118" y="3"/>
                  </a:lnTo>
                  <a:lnTo>
                    <a:pt x="131" y="9"/>
                  </a:lnTo>
                  <a:lnTo>
                    <a:pt x="142" y="16"/>
                  </a:lnTo>
                  <a:lnTo>
                    <a:pt x="150" y="25"/>
                  </a:lnTo>
                  <a:lnTo>
                    <a:pt x="155" y="39"/>
                  </a:lnTo>
                  <a:lnTo>
                    <a:pt x="158" y="54"/>
                  </a:lnTo>
                  <a:lnTo>
                    <a:pt x="158" y="71"/>
                  </a:lnTo>
                  <a:lnTo>
                    <a:pt x="107" y="71"/>
                  </a:lnTo>
                  <a:lnTo>
                    <a:pt x="107" y="65"/>
                  </a:lnTo>
                  <a:lnTo>
                    <a:pt x="106" y="57"/>
                  </a:lnTo>
                  <a:lnTo>
                    <a:pt x="106" y="51"/>
                  </a:lnTo>
                  <a:lnTo>
                    <a:pt x="102" y="47"/>
                  </a:lnTo>
                  <a:lnTo>
                    <a:pt x="99" y="42"/>
                  </a:lnTo>
                  <a:lnTo>
                    <a:pt x="96" y="38"/>
                  </a:lnTo>
                  <a:lnTo>
                    <a:pt x="90" y="36"/>
                  </a:lnTo>
                  <a:lnTo>
                    <a:pt x="83" y="35"/>
                  </a:lnTo>
                  <a:lnTo>
                    <a:pt x="77" y="36"/>
                  </a:lnTo>
                  <a:lnTo>
                    <a:pt x="71" y="36"/>
                  </a:lnTo>
                  <a:lnTo>
                    <a:pt x="66" y="39"/>
                  </a:lnTo>
                  <a:lnTo>
                    <a:pt x="63" y="42"/>
                  </a:lnTo>
                  <a:lnTo>
                    <a:pt x="60" y="45"/>
                  </a:lnTo>
                  <a:lnTo>
                    <a:pt x="57" y="50"/>
                  </a:lnTo>
                  <a:lnTo>
                    <a:pt x="57" y="54"/>
                  </a:lnTo>
                  <a:lnTo>
                    <a:pt x="55" y="60"/>
                  </a:lnTo>
                  <a:lnTo>
                    <a:pt x="60" y="76"/>
                  </a:lnTo>
                  <a:lnTo>
                    <a:pt x="72" y="88"/>
                  </a:lnTo>
                  <a:lnTo>
                    <a:pt x="88" y="98"/>
                  </a:lnTo>
                  <a:lnTo>
                    <a:pt x="109" y="108"/>
                  </a:lnTo>
                  <a:lnTo>
                    <a:pt x="128" y="120"/>
                  </a:lnTo>
                  <a:lnTo>
                    <a:pt x="144" y="133"/>
                  </a:lnTo>
                  <a:lnTo>
                    <a:pt x="156" y="153"/>
                  </a:lnTo>
                  <a:lnTo>
                    <a:pt x="161" y="178"/>
                  </a:lnTo>
                  <a:lnTo>
                    <a:pt x="158" y="199"/>
                  </a:lnTo>
                  <a:lnTo>
                    <a:pt x="153" y="216"/>
                  </a:lnTo>
                  <a:lnTo>
                    <a:pt x="144" y="228"/>
                  </a:lnTo>
                  <a:lnTo>
                    <a:pt x="132" y="235"/>
                  </a:lnTo>
                  <a:lnTo>
                    <a:pt x="118" y="241"/>
                  </a:lnTo>
                  <a:lnTo>
                    <a:pt x="104" y="244"/>
                  </a:lnTo>
                  <a:lnTo>
                    <a:pt x="88" y="246"/>
                  </a:lnTo>
                  <a:lnTo>
                    <a:pt x="74" y="24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037" name="Freeform 5"/>
            <p:cNvSpPr>
              <a:spLocks/>
            </p:cNvSpPr>
            <p:nvPr/>
          </p:nvSpPr>
          <p:spPr bwMode="auto">
            <a:xfrm>
              <a:off x="964" y="3820"/>
              <a:ext cx="161" cy="248"/>
            </a:xfrm>
            <a:custGeom>
              <a:avLst/>
              <a:gdLst/>
              <a:ahLst/>
              <a:cxnLst>
                <a:cxn ang="0">
                  <a:pos x="52" y="246"/>
                </a:cxn>
                <a:cxn ang="0">
                  <a:pos x="22" y="234"/>
                </a:cxn>
                <a:cxn ang="0">
                  <a:pos x="6" y="213"/>
                </a:cxn>
                <a:cxn ang="0">
                  <a:pos x="0" y="184"/>
                </a:cxn>
                <a:cxn ang="0">
                  <a:pos x="52" y="168"/>
                </a:cxn>
                <a:cxn ang="0">
                  <a:pos x="54" y="185"/>
                </a:cxn>
                <a:cxn ang="0">
                  <a:pos x="57" y="199"/>
                </a:cxn>
                <a:cxn ang="0">
                  <a:pos x="66" y="208"/>
                </a:cxn>
                <a:cxn ang="0">
                  <a:pos x="82" y="211"/>
                </a:cxn>
                <a:cxn ang="0">
                  <a:pos x="93" y="210"/>
                </a:cxn>
                <a:cxn ang="0">
                  <a:pos x="103" y="203"/>
                </a:cxn>
                <a:cxn ang="0">
                  <a:pos x="107" y="196"/>
                </a:cxn>
                <a:cxn ang="0">
                  <a:pos x="109" y="184"/>
                </a:cxn>
                <a:cxn ang="0">
                  <a:pos x="91" y="158"/>
                </a:cxn>
                <a:cxn ang="0">
                  <a:pos x="57" y="136"/>
                </a:cxn>
                <a:cxn ang="0">
                  <a:pos x="20" y="109"/>
                </a:cxn>
                <a:cxn ang="0">
                  <a:pos x="3" y="67"/>
                </a:cxn>
                <a:cxn ang="0">
                  <a:pos x="8" y="41"/>
                </a:cxn>
                <a:cxn ang="0">
                  <a:pos x="20" y="18"/>
                </a:cxn>
                <a:cxn ang="0">
                  <a:pos x="46" y="4"/>
                </a:cxn>
                <a:cxn ang="0">
                  <a:pos x="85" y="0"/>
                </a:cxn>
                <a:cxn ang="0">
                  <a:pos x="118" y="3"/>
                </a:cxn>
                <a:cxn ang="0">
                  <a:pos x="142" y="16"/>
                </a:cxn>
                <a:cxn ang="0">
                  <a:pos x="156" y="39"/>
                </a:cxn>
                <a:cxn ang="0">
                  <a:pos x="158" y="71"/>
                </a:cxn>
                <a:cxn ang="0">
                  <a:pos x="107" y="65"/>
                </a:cxn>
                <a:cxn ang="0">
                  <a:pos x="106" y="51"/>
                </a:cxn>
                <a:cxn ang="0">
                  <a:pos x="101" y="42"/>
                </a:cxn>
                <a:cxn ang="0">
                  <a:pos x="90" y="36"/>
                </a:cxn>
                <a:cxn ang="0">
                  <a:pos x="77" y="36"/>
                </a:cxn>
                <a:cxn ang="0">
                  <a:pos x="68" y="39"/>
                </a:cxn>
                <a:cxn ang="0">
                  <a:pos x="60" y="45"/>
                </a:cxn>
                <a:cxn ang="0">
                  <a:pos x="57" y="54"/>
                </a:cxn>
                <a:cxn ang="0">
                  <a:pos x="60" y="76"/>
                </a:cxn>
                <a:cxn ang="0">
                  <a:pos x="90" y="98"/>
                </a:cxn>
                <a:cxn ang="0">
                  <a:pos x="128" y="120"/>
                </a:cxn>
                <a:cxn ang="0">
                  <a:pos x="158" y="153"/>
                </a:cxn>
                <a:cxn ang="0">
                  <a:pos x="160" y="199"/>
                </a:cxn>
                <a:cxn ang="0">
                  <a:pos x="145" y="228"/>
                </a:cxn>
                <a:cxn ang="0">
                  <a:pos x="120" y="241"/>
                </a:cxn>
                <a:cxn ang="0">
                  <a:pos x="90" y="246"/>
                </a:cxn>
              </a:cxnLst>
              <a:rect l="0" t="0" r="r" b="b"/>
              <a:pathLst>
                <a:path w="161" h="248">
                  <a:moveTo>
                    <a:pt x="74" y="248"/>
                  </a:moveTo>
                  <a:lnTo>
                    <a:pt x="52" y="246"/>
                  </a:lnTo>
                  <a:lnTo>
                    <a:pt x="35" y="241"/>
                  </a:lnTo>
                  <a:lnTo>
                    <a:pt x="22" y="234"/>
                  </a:lnTo>
                  <a:lnTo>
                    <a:pt x="12" y="223"/>
                  </a:lnTo>
                  <a:lnTo>
                    <a:pt x="6" y="213"/>
                  </a:lnTo>
                  <a:lnTo>
                    <a:pt x="1" y="199"/>
                  </a:lnTo>
                  <a:lnTo>
                    <a:pt x="0" y="184"/>
                  </a:lnTo>
                  <a:lnTo>
                    <a:pt x="0" y="168"/>
                  </a:lnTo>
                  <a:lnTo>
                    <a:pt x="52" y="168"/>
                  </a:lnTo>
                  <a:lnTo>
                    <a:pt x="52" y="178"/>
                  </a:lnTo>
                  <a:lnTo>
                    <a:pt x="54" y="185"/>
                  </a:lnTo>
                  <a:lnTo>
                    <a:pt x="54" y="193"/>
                  </a:lnTo>
                  <a:lnTo>
                    <a:pt x="57" y="199"/>
                  </a:lnTo>
                  <a:lnTo>
                    <a:pt x="60" y="203"/>
                  </a:lnTo>
                  <a:lnTo>
                    <a:pt x="66" y="208"/>
                  </a:lnTo>
                  <a:lnTo>
                    <a:pt x="73" y="211"/>
                  </a:lnTo>
                  <a:lnTo>
                    <a:pt x="82" y="211"/>
                  </a:lnTo>
                  <a:lnTo>
                    <a:pt x="88" y="211"/>
                  </a:lnTo>
                  <a:lnTo>
                    <a:pt x="93" y="210"/>
                  </a:lnTo>
                  <a:lnTo>
                    <a:pt x="98" y="206"/>
                  </a:lnTo>
                  <a:lnTo>
                    <a:pt x="103" y="203"/>
                  </a:lnTo>
                  <a:lnTo>
                    <a:pt x="104" y="200"/>
                  </a:lnTo>
                  <a:lnTo>
                    <a:pt x="107" y="196"/>
                  </a:lnTo>
                  <a:lnTo>
                    <a:pt x="109" y="190"/>
                  </a:lnTo>
                  <a:lnTo>
                    <a:pt x="109" y="184"/>
                  </a:lnTo>
                  <a:lnTo>
                    <a:pt x="104" y="170"/>
                  </a:lnTo>
                  <a:lnTo>
                    <a:pt x="91" y="158"/>
                  </a:lnTo>
                  <a:lnTo>
                    <a:pt x="76" y="147"/>
                  </a:lnTo>
                  <a:lnTo>
                    <a:pt x="57" y="136"/>
                  </a:lnTo>
                  <a:lnTo>
                    <a:pt x="36" y="124"/>
                  </a:lnTo>
                  <a:lnTo>
                    <a:pt x="20" y="109"/>
                  </a:lnTo>
                  <a:lnTo>
                    <a:pt x="8" y="91"/>
                  </a:lnTo>
                  <a:lnTo>
                    <a:pt x="3" y="67"/>
                  </a:lnTo>
                  <a:lnTo>
                    <a:pt x="4" y="53"/>
                  </a:lnTo>
                  <a:lnTo>
                    <a:pt x="8" y="41"/>
                  </a:lnTo>
                  <a:lnTo>
                    <a:pt x="12" y="29"/>
                  </a:lnTo>
                  <a:lnTo>
                    <a:pt x="20" y="18"/>
                  </a:lnTo>
                  <a:lnTo>
                    <a:pt x="31" y="10"/>
                  </a:lnTo>
                  <a:lnTo>
                    <a:pt x="46" y="4"/>
                  </a:lnTo>
                  <a:lnTo>
                    <a:pt x="65" y="0"/>
                  </a:lnTo>
                  <a:lnTo>
                    <a:pt x="85" y="0"/>
                  </a:lnTo>
                  <a:lnTo>
                    <a:pt x="104" y="0"/>
                  </a:lnTo>
                  <a:lnTo>
                    <a:pt x="118" y="3"/>
                  </a:lnTo>
                  <a:lnTo>
                    <a:pt x="133" y="9"/>
                  </a:lnTo>
                  <a:lnTo>
                    <a:pt x="142" y="16"/>
                  </a:lnTo>
                  <a:lnTo>
                    <a:pt x="150" y="25"/>
                  </a:lnTo>
                  <a:lnTo>
                    <a:pt x="156" y="39"/>
                  </a:lnTo>
                  <a:lnTo>
                    <a:pt x="158" y="54"/>
                  </a:lnTo>
                  <a:lnTo>
                    <a:pt x="158" y="71"/>
                  </a:lnTo>
                  <a:lnTo>
                    <a:pt x="107" y="71"/>
                  </a:lnTo>
                  <a:lnTo>
                    <a:pt x="107" y="65"/>
                  </a:lnTo>
                  <a:lnTo>
                    <a:pt x="107" y="57"/>
                  </a:lnTo>
                  <a:lnTo>
                    <a:pt x="106" y="51"/>
                  </a:lnTo>
                  <a:lnTo>
                    <a:pt x="103" y="47"/>
                  </a:lnTo>
                  <a:lnTo>
                    <a:pt x="101" y="42"/>
                  </a:lnTo>
                  <a:lnTo>
                    <a:pt x="96" y="38"/>
                  </a:lnTo>
                  <a:lnTo>
                    <a:pt x="90" y="36"/>
                  </a:lnTo>
                  <a:lnTo>
                    <a:pt x="84" y="35"/>
                  </a:lnTo>
                  <a:lnTo>
                    <a:pt x="77" y="36"/>
                  </a:lnTo>
                  <a:lnTo>
                    <a:pt x="73" y="36"/>
                  </a:lnTo>
                  <a:lnTo>
                    <a:pt x="68" y="39"/>
                  </a:lnTo>
                  <a:lnTo>
                    <a:pt x="63" y="42"/>
                  </a:lnTo>
                  <a:lnTo>
                    <a:pt x="60" y="45"/>
                  </a:lnTo>
                  <a:lnTo>
                    <a:pt x="58" y="50"/>
                  </a:lnTo>
                  <a:lnTo>
                    <a:pt x="57" y="54"/>
                  </a:lnTo>
                  <a:lnTo>
                    <a:pt x="57" y="60"/>
                  </a:lnTo>
                  <a:lnTo>
                    <a:pt x="60" y="76"/>
                  </a:lnTo>
                  <a:lnTo>
                    <a:pt x="73" y="88"/>
                  </a:lnTo>
                  <a:lnTo>
                    <a:pt x="90" y="98"/>
                  </a:lnTo>
                  <a:lnTo>
                    <a:pt x="109" y="108"/>
                  </a:lnTo>
                  <a:lnTo>
                    <a:pt x="128" y="120"/>
                  </a:lnTo>
                  <a:lnTo>
                    <a:pt x="145" y="133"/>
                  </a:lnTo>
                  <a:lnTo>
                    <a:pt x="158" y="153"/>
                  </a:lnTo>
                  <a:lnTo>
                    <a:pt x="161" y="178"/>
                  </a:lnTo>
                  <a:lnTo>
                    <a:pt x="160" y="199"/>
                  </a:lnTo>
                  <a:lnTo>
                    <a:pt x="153" y="216"/>
                  </a:lnTo>
                  <a:lnTo>
                    <a:pt x="145" y="228"/>
                  </a:lnTo>
                  <a:lnTo>
                    <a:pt x="133" y="235"/>
                  </a:lnTo>
                  <a:lnTo>
                    <a:pt x="120" y="241"/>
                  </a:lnTo>
                  <a:lnTo>
                    <a:pt x="104" y="244"/>
                  </a:lnTo>
                  <a:lnTo>
                    <a:pt x="90" y="246"/>
                  </a:lnTo>
                  <a:lnTo>
                    <a:pt x="74" y="24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038" name="Freeform 6"/>
            <p:cNvSpPr>
              <a:spLocks/>
            </p:cNvSpPr>
            <p:nvPr/>
          </p:nvSpPr>
          <p:spPr bwMode="auto">
            <a:xfrm>
              <a:off x="783" y="3820"/>
              <a:ext cx="170" cy="248"/>
            </a:xfrm>
            <a:custGeom>
              <a:avLst/>
              <a:gdLst/>
              <a:ahLst/>
              <a:cxnLst>
                <a:cxn ang="0">
                  <a:pos x="119" y="155"/>
                </a:cxn>
                <a:cxn ang="0">
                  <a:pos x="117" y="208"/>
                </a:cxn>
                <a:cxn ang="0">
                  <a:pos x="111" y="210"/>
                </a:cxn>
                <a:cxn ang="0">
                  <a:pos x="105" y="211"/>
                </a:cxn>
                <a:cxn ang="0">
                  <a:pos x="97" y="213"/>
                </a:cxn>
                <a:cxn ang="0">
                  <a:pos x="91" y="213"/>
                </a:cxn>
                <a:cxn ang="0">
                  <a:pos x="73" y="210"/>
                </a:cxn>
                <a:cxn ang="0">
                  <a:pos x="61" y="196"/>
                </a:cxn>
                <a:cxn ang="0">
                  <a:pos x="56" y="170"/>
                </a:cxn>
                <a:cxn ang="0">
                  <a:pos x="54" y="124"/>
                </a:cxn>
                <a:cxn ang="0">
                  <a:pos x="54" y="91"/>
                </a:cxn>
                <a:cxn ang="0">
                  <a:pos x="57" y="62"/>
                </a:cxn>
                <a:cxn ang="0">
                  <a:pos x="67" y="42"/>
                </a:cxn>
                <a:cxn ang="0">
                  <a:pos x="86" y="35"/>
                </a:cxn>
                <a:cxn ang="0">
                  <a:pos x="102" y="38"/>
                </a:cxn>
                <a:cxn ang="0">
                  <a:pos x="111" y="45"/>
                </a:cxn>
                <a:cxn ang="0">
                  <a:pos x="116" y="57"/>
                </a:cxn>
                <a:cxn ang="0">
                  <a:pos x="117" y="71"/>
                </a:cxn>
                <a:cxn ang="0">
                  <a:pos x="168" y="54"/>
                </a:cxn>
                <a:cxn ang="0">
                  <a:pos x="157" y="29"/>
                </a:cxn>
                <a:cxn ang="0">
                  <a:pos x="136" y="10"/>
                </a:cxn>
                <a:cxn ang="0">
                  <a:pos x="106" y="0"/>
                </a:cxn>
                <a:cxn ang="0">
                  <a:pos x="61" y="1"/>
                </a:cxn>
                <a:cxn ang="0">
                  <a:pos x="24" y="21"/>
                </a:cxn>
                <a:cxn ang="0">
                  <a:pos x="5" y="56"/>
                </a:cxn>
                <a:cxn ang="0">
                  <a:pos x="0" y="98"/>
                </a:cxn>
                <a:cxn ang="0">
                  <a:pos x="0" y="153"/>
                </a:cxn>
                <a:cxn ang="0">
                  <a:pos x="8" y="202"/>
                </a:cxn>
                <a:cxn ang="0">
                  <a:pos x="29" y="232"/>
                </a:cxn>
                <a:cxn ang="0">
                  <a:pos x="70" y="246"/>
                </a:cxn>
                <a:cxn ang="0">
                  <a:pos x="106" y="248"/>
                </a:cxn>
                <a:cxn ang="0">
                  <a:pos x="125" y="246"/>
                </a:cxn>
                <a:cxn ang="0">
                  <a:pos x="144" y="244"/>
                </a:cxn>
                <a:cxn ang="0">
                  <a:pos x="160" y="241"/>
                </a:cxn>
                <a:cxn ang="0">
                  <a:pos x="167" y="240"/>
                </a:cxn>
                <a:cxn ang="0">
                  <a:pos x="168" y="238"/>
                </a:cxn>
                <a:cxn ang="0">
                  <a:pos x="168" y="238"/>
                </a:cxn>
                <a:cxn ang="0">
                  <a:pos x="170" y="237"/>
                </a:cxn>
                <a:cxn ang="0">
                  <a:pos x="170" y="229"/>
                </a:cxn>
                <a:cxn ang="0">
                  <a:pos x="170" y="196"/>
                </a:cxn>
                <a:cxn ang="0">
                  <a:pos x="170" y="153"/>
                </a:cxn>
                <a:cxn ang="0">
                  <a:pos x="170" y="123"/>
                </a:cxn>
                <a:cxn ang="0">
                  <a:pos x="89" y="117"/>
                </a:cxn>
              </a:cxnLst>
              <a:rect l="0" t="0" r="r" b="b"/>
              <a:pathLst>
                <a:path w="170" h="248">
                  <a:moveTo>
                    <a:pt x="89" y="155"/>
                  </a:moveTo>
                  <a:lnTo>
                    <a:pt x="119" y="155"/>
                  </a:lnTo>
                  <a:lnTo>
                    <a:pt x="119" y="206"/>
                  </a:lnTo>
                  <a:lnTo>
                    <a:pt x="117" y="208"/>
                  </a:lnTo>
                  <a:lnTo>
                    <a:pt x="114" y="208"/>
                  </a:lnTo>
                  <a:lnTo>
                    <a:pt x="111" y="210"/>
                  </a:lnTo>
                  <a:lnTo>
                    <a:pt x="108" y="211"/>
                  </a:lnTo>
                  <a:lnTo>
                    <a:pt x="105" y="211"/>
                  </a:lnTo>
                  <a:lnTo>
                    <a:pt x="102" y="213"/>
                  </a:lnTo>
                  <a:lnTo>
                    <a:pt x="97" y="213"/>
                  </a:lnTo>
                  <a:lnTo>
                    <a:pt x="94" y="213"/>
                  </a:lnTo>
                  <a:lnTo>
                    <a:pt x="91" y="213"/>
                  </a:lnTo>
                  <a:lnTo>
                    <a:pt x="81" y="213"/>
                  </a:lnTo>
                  <a:lnTo>
                    <a:pt x="73" y="210"/>
                  </a:lnTo>
                  <a:lnTo>
                    <a:pt x="65" y="205"/>
                  </a:lnTo>
                  <a:lnTo>
                    <a:pt x="61" y="196"/>
                  </a:lnTo>
                  <a:lnTo>
                    <a:pt x="57" y="185"/>
                  </a:lnTo>
                  <a:lnTo>
                    <a:pt x="56" y="170"/>
                  </a:lnTo>
                  <a:lnTo>
                    <a:pt x="54" y="149"/>
                  </a:lnTo>
                  <a:lnTo>
                    <a:pt x="54" y="124"/>
                  </a:lnTo>
                  <a:lnTo>
                    <a:pt x="54" y="106"/>
                  </a:lnTo>
                  <a:lnTo>
                    <a:pt x="54" y="91"/>
                  </a:lnTo>
                  <a:lnTo>
                    <a:pt x="56" y="76"/>
                  </a:lnTo>
                  <a:lnTo>
                    <a:pt x="57" y="62"/>
                  </a:lnTo>
                  <a:lnTo>
                    <a:pt x="62" y="51"/>
                  </a:lnTo>
                  <a:lnTo>
                    <a:pt x="67" y="42"/>
                  </a:lnTo>
                  <a:lnTo>
                    <a:pt x="75" y="38"/>
                  </a:lnTo>
                  <a:lnTo>
                    <a:pt x="86" y="35"/>
                  </a:lnTo>
                  <a:lnTo>
                    <a:pt x="95" y="36"/>
                  </a:lnTo>
                  <a:lnTo>
                    <a:pt x="102" y="38"/>
                  </a:lnTo>
                  <a:lnTo>
                    <a:pt x="106" y="41"/>
                  </a:lnTo>
                  <a:lnTo>
                    <a:pt x="111" y="45"/>
                  </a:lnTo>
                  <a:lnTo>
                    <a:pt x="114" y="51"/>
                  </a:lnTo>
                  <a:lnTo>
                    <a:pt x="116" y="57"/>
                  </a:lnTo>
                  <a:lnTo>
                    <a:pt x="117" y="63"/>
                  </a:lnTo>
                  <a:lnTo>
                    <a:pt x="117" y="71"/>
                  </a:lnTo>
                  <a:lnTo>
                    <a:pt x="170" y="71"/>
                  </a:lnTo>
                  <a:lnTo>
                    <a:pt x="168" y="54"/>
                  </a:lnTo>
                  <a:lnTo>
                    <a:pt x="163" y="41"/>
                  </a:lnTo>
                  <a:lnTo>
                    <a:pt x="157" y="29"/>
                  </a:lnTo>
                  <a:lnTo>
                    <a:pt x="148" y="18"/>
                  </a:lnTo>
                  <a:lnTo>
                    <a:pt x="136" y="10"/>
                  </a:lnTo>
                  <a:lnTo>
                    <a:pt x="122" y="4"/>
                  </a:lnTo>
                  <a:lnTo>
                    <a:pt x="106" y="0"/>
                  </a:lnTo>
                  <a:lnTo>
                    <a:pt x="89" y="0"/>
                  </a:lnTo>
                  <a:lnTo>
                    <a:pt x="61" y="1"/>
                  </a:lnTo>
                  <a:lnTo>
                    <a:pt x="40" y="9"/>
                  </a:lnTo>
                  <a:lnTo>
                    <a:pt x="24" y="21"/>
                  </a:lnTo>
                  <a:lnTo>
                    <a:pt x="13" y="38"/>
                  </a:lnTo>
                  <a:lnTo>
                    <a:pt x="5" y="56"/>
                  </a:lnTo>
                  <a:lnTo>
                    <a:pt x="2" y="77"/>
                  </a:lnTo>
                  <a:lnTo>
                    <a:pt x="0" y="98"/>
                  </a:lnTo>
                  <a:lnTo>
                    <a:pt x="0" y="121"/>
                  </a:lnTo>
                  <a:lnTo>
                    <a:pt x="0" y="153"/>
                  </a:lnTo>
                  <a:lnTo>
                    <a:pt x="4" y="179"/>
                  </a:lnTo>
                  <a:lnTo>
                    <a:pt x="8" y="202"/>
                  </a:lnTo>
                  <a:lnTo>
                    <a:pt x="16" y="219"/>
                  </a:lnTo>
                  <a:lnTo>
                    <a:pt x="29" y="232"/>
                  </a:lnTo>
                  <a:lnTo>
                    <a:pt x="46" y="241"/>
                  </a:lnTo>
                  <a:lnTo>
                    <a:pt x="70" y="246"/>
                  </a:lnTo>
                  <a:lnTo>
                    <a:pt x="98" y="248"/>
                  </a:lnTo>
                  <a:lnTo>
                    <a:pt x="106" y="248"/>
                  </a:lnTo>
                  <a:lnTo>
                    <a:pt x="116" y="248"/>
                  </a:lnTo>
                  <a:lnTo>
                    <a:pt x="125" y="246"/>
                  </a:lnTo>
                  <a:lnTo>
                    <a:pt x="135" y="244"/>
                  </a:lnTo>
                  <a:lnTo>
                    <a:pt x="144" y="244"/>
                  </a:lnTo>
                  <a:lnTo>
                    <a:pt x="152" y="243"/>
                  </a:lnTo>
                  <a:lnTo>
                    <a:pt x="160" y="241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8" y="240"/>
                  </a:lnTo>
                  <a:lnTo>
                    <a:pt x="168" y="238"/>
                  </a:lnTo>
                  <a:lnTo>
                    <a:pt x="168" y="238"/>
                  </a:lnTo>
                  <a:lnTo>
                    <a:pt x="168" y="238"/>
                  </a:lnTo>
                  <a:lnTo>
                    <a:pt x="170" y="238"/>
                  </a:lnTo>
                  <a:lnTo>
                    <a:pt x="170" y="237"/>
                  </a:lnTo>
                  <a:lnTo>
                    <a:pt x="170" y="237"/>
                  </a:lnTo>
                  <a:lnTo>
                    <a:pt x="170" y="229"/>
                  </a:lnTo>
                  <a:lnTo>
                    <a:pt x="170" y="216"/>
                  </a:lnTo>
                  <a:lnTo>
                    <a:pt x="170" y="196"/>
                  </a:lnTo>
                  <a:lnTo>
                    <a:pt x="170" y="175"/>
                  </a:lnTo>
                  <a:lnTo>
                    <a:pt x="170" y="153"/>
                  </a:lnTo>
                  <a:lnTo>
                    <a:pt x="170" y="135"/>
                  </a:lnTo>
                  <a:lnTo>
                    <a:pt x="170" y="123"/>
                  </a:lnTo>
                  <a:lnTo>
                    <a:pt x="170" y="117"/>
                  </a:lnTo>
                  <a:lnTo>
                    <a:pt x="89" y="117"/>
                  </a:lnTo>
                  <a:lnTo>
                    <a:pt x="89" y="15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039" name="Freeform 7"/>
            <p:cNvSpPr>
              <a:spLocks/>
            </p:cNvSpPr>
            <p:nvPr/>
          </p:nvSpPr>
          <p:spPr bwMode="auto">
            <a:xfrm>
              <a:off x="146" y="3823"/>
              <a:ext cx="242" cy="95"/>
            </a:xfrm>
            <a:custGeom>
              <a:avLst/>
              <a:gdLst/>
              <a:ahLst/>
              <a:cxnLst>
                <a:cxn ang="0">
                  <a:pos x="68" y="80"/>
                </a:cxn>
                <a:cxn ang="0">
                  <a:pos x="68" y="82"/>
                </a:cxn>
                <a:cxn ang="0">
                  <a:pos x="77" y="88"/>
                </a:cxn>
                <a:cxn ang="0">
                  <a:pos x="87" y="92"/>
                </a:cxn>
                <a:cxn ang="0">
                  <a:pos x="96" y="95"/>
                </a:cxn>
                <a:cxn ang="0">
                  <a:pos x="106" y="95"/>
                </a:cxn>
                <a:cxn ang="0">
                  <a:pos x="114" y="95"/>
                </a:cxn>
                <a:cxn ang="0">
                  <a:pos x="123" y="94"/>
                </a:cxn>
                <a:cxn ang="0">
                  <a:pos x="131" y="91"/>
                </a:cxn>
                <a:cxn ang="0">
                  <a:pos x="139" y="86"/>
                </a:cxn>
                <a:cxn ang="0">
                  <a:pos x="145" y="82"/>
                </a:cxn>
                <a:cxn ang="0">
                  <a:pos x="157" y="76"/>
                </a:cxn>
                <a:cxn ang="0">
                  <a:pos x="169" y="67"/>
                </a:cxn>
                <a:cxn ang="0">
                  <a:pos x="183" y="57"/>
                </a:cxn>
                <a:cxn ang="0">
                  <a:pos x="198" y="48"/>
                </a:cxn>
                <a:cxn ang="0">
                  <a:pos x="213" y="38"/>
                </a:cxn>
                <a:cxn ang="0">
                  <a:pos x="229" y="29"/>
                </a:cxn>
                <a:cxn ang="0">
                  <a:pos x="242" y="21"/>
                </a:cxn>
                <a:cxn ang="0">
                  <a:pos x="242" y="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6" y="54"/>
                </a:cxn>
                <a:cxn ang="0">
                  <a:pos x="13" y="54"/>
                </a:cxn>
                <a:cxn ang="0">
                  <a:pos x="20" y="54"/>
                </a:cxn>
                <a:cxn ang="0">
                  <a:pos x="28" y="57"/>
                </a:cxn>
                <a:cxn ang="0">
                  <a:pos x="36" y="60"/>
                </a:cxn>
                <a:cxn ang="0">
                  <a:pos x="46" y="65"/>
                </a:cxn>
                <a:cxn ang="0">
                  <a:pos x="57" y="71"/>
                </a:cxn>
                <a:cxn ang="0">
                  <a:pos x="68" y="80"/>
                </a:cxn>
              </a:cxnLst>
              <a:rect l="0" t="0" r="r" b="b"/>
              <a:pathLst>
                <a:path w="242" h="95">
                  <a:moveTo>
                    <a:pt x="68" y="80"/>
                  </a:moveTo>
                  <a:lnTo>
                    <a:pt x="68" y="82"/>
                  </a:lnTo>
                  <a:lnTo>
                    <a:pt x="77" y="88"/>
                  </a:lnTo>
                  <a:lnTo>
                    <a:pt x="87" y="92"/>
                  </a:lnTo>
                  <a:lnTo>
                    <a:pt x="96" y="95"/>
                  </a:lnTo>
                  <a:lnTo>
                    <a:pt x="106" y="95"/>
                  </a:lnTo>
                  <a:lnTo>
                    <a:pt x="114" y="95"/>
                  </a:lnTo>
                  <a:lnTo>
                    <a:pt x="123" y="94"/>
                  </a:lnTo>
                  <a:lnTo>
                    <a:pt x="131" y="91"/>
                  </a:lnTo>
                  <a:lnTo>
                    <a:pt x="139" y="86"/>
                  </a:lnTo>
                  <a:lnTo>
                    <a:pt x="145" y="82"/>
                  </a:lnTo>
                  <a:lnTo>
                    <a:pt x="157" y="76"/>
                  </a:lnTo>
                  <a:lnTo>
                    <a:pt x="169" y="67"/>
                  </a:lnTo>
                  <a:lnTo>
                    <a:pt x="183" y="57"/>
                  </a:lnTo>
                  <a:lnTo>
                    <a:pt x="198" y="48"/>
                  </a:lnTo>
                  <a:lnTo>
                    <a:pt x="213" y="38"/>
                  </a:lnTo>
                  <a:lnTo>
                    <a:pt x="229" y="29"/>
                  </a:lnTo>
                  <a:lnTo>
                    <a:pt x="242" y="21"/>
                  </a:lnTo>
                  <a:lnTo>
                    <a:pt x="242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8" y="57"/>
                  </a:lnTo>
                  <a:lnTo>
                    <a:pt x="36" y="60"/>
                  </a:lnTo>
                  <a:lnTo>
                    <a:pt x="46" y="65"/>
                  </a:lnTo>
                  <a:lnTo>
                    <a:pt x="57" y="71"/>
                  </a:lnTo>
                  <a:lnTo>
                    <a:pt x="68" y="8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040" name="Freeform 8"/>
            <p:cNvSpPr>
              <a:spLocks/>
            </p:cNvSpPr>
            <p:nvPr/>
          </p:nvSpPr>
          <p:spPr bwMode="auto">
            <a:xfrm>
              <a:off x="146" y="3950"/>
              <a:ext cx="242" cy="116"/>
            </a:xfrm>
            <a:custGeom>
              <a:avLst/>
              <a:gdLst/>
              <a:ahLst/>
              <a:cxnLst>
                <a:cxn ang="0">
                  <a:pos x="158" y="45"/>
                </a:cxn>
                <a:cxn ang="0">
                  <a:pos x="130" y="19"/>
                </a:cxn>
                <a:cxn ang="0">
                  <a:pos x="128" y="17"/>
                </a:cxn>
                <a:cxn ang="0">
                  <a:pos x="126" y="16"/>
                </a:cxn>
                <a:cxn ang="0">
                  <a:pos x="125" y="14"/>
                </a:cxn>
                <a:cxn ang="0">
                  <a:pos x="125" y="14"/>
                </a:cxn>
                <a:cxn ang="0">
                  <a:pos x="123" y="13"/>
                </a:cxn>
                <a:cxn ang="0">
                  <a:pos x="122" y="13"/>
                </a:cxn>
                <a:cxn ang="0">
                  <a:pos x="122" y="11"/>
                </a:cxn>
                <a:cxn ang="0">
                  <a:pos x="122" y="11"/>
                </a:cxn>
                <a:cxn ang="0">
                  <a:pos x="112" y="6"/>
                </a:cxn>
                <a:cxn ang="0">
                  <a:pos x="104" y="3"/>
                </a:cxn>
                <a:cxn ang="0">
                  <a:pos x="96" y="2"/>
                </a:cxn>
                <a:cxn ang="0">
                  <a:pos x="88" y="0"/>
                </a:cxn>
                <a:cxn ang="0">
                  <a:pos x="82" y="0"/>
                </a:cxn>
                <a:cxn ang="0">
                  <a:pos x="76" y="2"/>
                </a:cxn>
                <a:cxn ang="0">
                  <a:pos x="71" y="2"/>
                </a:cxn>
                <a:cxn ang="0">
                  <a:pos x="66" y="3"/>
                </a:cxn>
                <a:cxn ang="0">
                  <a:pos x="66" y="5"/>
                </a:cxn>
                <a:cxn ang="0">
                  <a:pos x="65" y="5"/>
                </a:cxn>
                <a:cxn ang="0">
                  <a:pos x="63" y="5"/>
                </a:cxn>
                <a:cxn ang="0">
                  <a:pos x="63" y="6"/>
                </a:cxn>
                <a:cxn ang="0">
                  <a:pos x="62" y="6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60" y="8"/>
                </a:cxn>
                <a:cxn ang="0">
                  <a:pos x="0" y="46"/>
                </a:cxn>
                <a:cxn ang="0">
                  <a:pos x="0" y="116"/>
                </a:cxn>
                <a:cxn ang="0">
                  <a:pos x="242" y="116"/>
                </a:cxn>
                <a:cxn ang="0">
                  <a:pos x="242" y="66"/>
                </a:cxn>
                <a:cxn ang="0">
                  <a:pos x="239" y="67"/>
                </a:cxn>
                <a:cxn ang="0">
                  <a:pos x="232" y="69"/>
                </a:cxn>
                <a:cxn ang="0">
                  <a:pos x="225" y="72"/>
                </a:cxn>
                <a:cxn ang="0">
                  <a:pos x="215" y="72"/>
                </a:cxn>
                <a:cxn ang="0">
                  <a:pos x="204" y="70"/>
                </a:cxn>
                <a:cxn ang="0">
                  <a:pos x="190" y="66"/>
                </a:cxn>
                <a:cxn ang="0">
                  <a:pos x="174" y="58"/>
                </a:cxn>
                <a:cxn ang="0">
                  <a:pos x="158" y="45"/>
                </a:cxn>
              </a:cxnLst>
              <a:rect l="0" t="0" r="r" b="b"/>
              <a:pathLst>
                <a:path w="242" h="116">
                  <a:moveTo>
                    <a:pt x="158" y="45"/>
                  </a:moveTo>
                  <a:lnTo>
                    <a:pt x="130" y="19"/>
                  </a:lnTo>
                  <a:lnTo>
                    <a:pt x="128" y="17"/>
                  </a:lnTo>
                  <a:lnTo>
                    <a:pt x="126" y="16"/>
                  </a:lnTo>
                  <a:lnTo>
                    <a:pt x="125" y="14"/>
                  </a:lnTo>
                  <a:lnTo>
                    <a:pt x="125" y="14"/>
                  </a:lnTo>
                  <a:lnTo>
                    <a:pt x="123" y="13"/>
                  </a:lnTo>
                  <a:lnTo>
                    <a:pt x="122" y="13"/>
                  </a:lnTo>
                  <a:lnTo>
                    <a:pt x="122" y="11"/>
                  </a:lnTo>
                  <a:lnTo>
                    <a:pt x="122" y="11"/>
                  </a:lnTo>
                  <a:lnTo>
                    <a:pt x="112" y="6"/>
                  </a:lnTo>
                  <a:lnTo>
                    <a:pt x="104" y="3"/>
                  </a:lnTo>
                  <a:lnTo>
                    <a:pt x="96" y="2"/>
                  </a:lnTo>
                  <a:lnTo>
                    <a:pt x="88" y="0"/>
                  </a:lnTo>
                  <a:lnTo>
                    <a:pt x="82" y="0"/>
                  </a:lnTo>
                  <a:lnTo>
                    <a:pt x="76" y="2"/>
                  </a:lnTo>
                  <a:lnTo>
                    <a:pt x="71" y="2"/>
                  </a:lnTo>
                  <a:lnTo>
                    <a:pt x="66" y="3"/>
                  </a:lnTo>
                  <a:lnTo>
                    <a:pt x="66" y="5"/>
                  </a:lnTo>
                  <a:lnTo>
                    <a:pt x="65" y="5"/>
                  </a:lnTo>
                  <a:lnTo>
                    <a:pt x="63" y="5"/>
                  </a:lnTo>
                  <a:lnTo>
                    <a:pt x="63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0" y="46"/>
                  </a:lnTo>
                  <a:lnTo>
                    <a:pt x="0" y="116"/>
                  </a:lnTo>
                  <a:lnTo>
                    <a:pt x="242" y="116"/>
                  </a:lnTo>
                  <a:lnTo>
                    <a:pt x="242" y="66"/>
                  </a:lnTo>
                  <a:lnTo>
                    <a:pt x="239" y="67"/>
                  </a:lnTo>
                  <a:lnTo>
                    <a:pt x="232" y="69"/>
                  </a:lnTo>
                  <a:lnTo>
                    <a:pt x="225" y="72"/>
                  </a:lnTo>
                  <a:lnTo>
                    <a:pt x="215" y="72"/>
                  </a:lnTo>
                  <a:lnTo>
                    <a:pt x="204" y="70"/>
                  </a:lnTo>
                  <a:lnTo>
                    <a:pt x="190" y="66"/>
                  </a:lnTo>
                  <a:lnTo>
                    <a:pt x="174" y="58"/>
                  </a:lnTo>
                  <a:lnTo>
                    <a:pt x="158" y="4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041" name="Freeform 9"/>
            <p:cNvSpPr>
              <a:spLocks/>
            </p:cNvSpPr>
            <p:nvPr/>
          </p:nvSpPr>
          <p:spPr bwMode="auto">
            <a:xfrm>
              <a:off x="146" y="3893"/>
              <a:ext cx="70" cy="29"/>
            </a:xfrm>
            <a:custGeom>
              <a:avLst/>
              <a:gdLst/>
              <a:ahLst/>
              <a:cxnLst>
                <a:cxn ang="0">
                  <a:pos x="65" y="16"/>
                </a:cxn>
                <a:cxn ang="0">
                  <a:pos x="65" y="16"/>
                </a:cxn>
                <a:cxn ang="0">
                  <a:pos x="65" y="16"/>
                </a:cxn>
                <a:cxn ang="0">
                  <a:pos x="63" y="15"/>
                </a:cxn>
                <a:cxn ang="0">
                  <a:pos x="63" y="15"/>
                </a:cxn>
                <a:cxn ang="0">
                  <a:pos x="63" y="15"/>
                </a:cxn>
                <a:cxn ang="0">
                  <a:pos x="62" y="15"/>
                </a:cxn>
                <a:cxn ang="0">
                  <a:pos x="62" y="13"/>
                </a:cxn>
                <a:cxn ang="0">
                  <a:pos x="60" y="13"/>
                </a:cxn>
                <a:cxn ang="0">
                  <a:pos x="51" y="7"/>
                </a:cxn>
                <a:cxn ang="0">
                  <a:pos x="39" y="3"/>
                </a:cxn>
                <a:cxn ang="0">
                  <a:pos x="30" y="1"/>
                </a:cxn>
                <a:cxn ang="0">
                  <a:pos x="22" y="0"/>
                </a:cxn>
                <a:cxn ang="0">
                  <a:pos x="14" y="1"/>
                </a:cxn>
                <a:cxn ang="0">
                  <a:pos x="8" y="3"/>
                </a:cxn>
                <a:cxn ang="0">
                  <a:pos x="3" y="4"/>
                </a:cxn>
                <a:cxn ang="0">
                  <a:pos x="0" y="6"/>
                </a:cxn>
                <a:cxn ang="0">
                  <a:pos x="0" y="29"/>
                </a:cxn>
                <a:cxn ang="0">
                  <a:pos x="14" y="19"/>
                </a:cxn>
                <a:cxn ang="0">
                  <a:pos x="14" y="19"/>
                </a:cxn>
                <a:cxn ang="0">
                  <a:pos x="17" y="18"/>
                </a:cxn>
                <a:cxn ang="0">
                  <a:pos x="22" y="16"/>
                </a:cxn>
                <a:cxn ang="0">
                  <a:pos x="28" y="15"/>
                </a:cxn>
                <a:cxn ang="0">
                  <a:pos x="36" y="13"/>
                </a:cxn>
                <a:cxn ang="0">
                  <a:pos x="46" y="13"/>
                </a:cxn>
                <a:cxn ang="0">
                  <a:pos x="57" y="16"/>
                </a:cxn>
                <a:cxn ang="0">
                  <a:pos x="70" y="19"/>
                </a:cxn>
                <a:cxn ang="0">
                  <a:pos x="65" y="16"/>
                </a:cxn>
              </a:cxnLst>
              <a:rect l="0" t="0" r="r" b="b"/>
              <a:pathLst>
                <a:path w="70" h="29">
                  <a:moveTo>
                    <a:pt x="65" y="16"/>
                  </a:moveTo>
                  <a:lnTo>
                    <a:pt x="65" y="16"/>
                  </a:lnTo>
                  <a:lnTo>
                    <a:pt x="65" y="16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62" y="15"/>
                  </a:lnTo>
                  <a:lnTo>
                    <a:pt x="62" y="13"/>
                  </a:lnTo>
                  <a:lnTo>
                    <a:pt x="60" y="13"/>
                  </a:lnTo>
                  <a:lnTo>
                    <a:pt x="51" y="7"/>
                  </a:lnTo>
                  <a:lnTo>
                    <a:pt x="39" y="3"/>
                  </a:lnTo>
                  <a:lnTo>
                    <a:pt x="30" y="1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8" y="3"/>
                  </a:lnTo>
                  <a:lnTo>
                    <a:pt x="3" y="4"/>
                  </a:lnTo>
                  <a:lnTo>
                    <a:pt x="0" y="6"/>
                  </a:lnTo>
                  <a:lnTo>
                    <a:pt x="0" y="2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7" y="18"/>
                  </a:lnTo>
                  <a:lnTo>
                    <a:pt x="22" y="16"/>
                  </a:lnTo>
                  <a:lnTo>
                    <a:pt x="28" y="15"/>
                  </a:lnTo>
                  <a:lnTo>
                    <a:pt x="36" y="13"/>
                  </a:lnTo>
                  <a:lnTo>
                    <a:pt x="46" y="13"/>
                  </a:lnTo>
                  <a:lnTo>
                    <a:pt x="57" y="16"/>
                  </a:lnTo>
                  <a:lnTo>
                    <a:pt x="70" y="19"/>
                  </a:lnTo>
                  <a:lnTo>
                    <a:pt x="65" y="1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042" name="Freeform 10"/>
            <p:cNvSpPr>
              <a:spLocks/>
            </p:cNvSpPr>
            <p:nvPr/>
          </p:nvSpPr>
          <p:spPr bwMode="auto">
            <a:xfrm>
              <a:off x="146" y="3922"/>
              <a:ext cx="100" cy="50"/>
            </a:xfrm>
            <a:custGeom>
              <a:avLst/>
              <a:gdLst/>
              <a:ahLst/>
              <a:cxnLst>
                <a:cxn ang="0">
                  <a:pos x="98" y="19"/>
                </a:cxn>
                <a:cxn ang="0">
                  <a:pos x="98" y="18"/>
                </a:cxn>
                <a:cxn ang="0">
                  <a:pos x="98" y="18"/>
                </a:cxn>
                <a:cxn ang="0">
                  <a:pos x="96" y="18"/>
                </a:cxn>
                <a:cxn ang="0">
                  <a:pos x="96" y="16"/>
                </a:cxn>
                <a:cxn ang="0">
                  <a:pos x="96" y="16"/>
                </a:cxn>
                <a:cxn ang="0">
                  <a:pos x="96" y="16"/>
                </a:cxn>
                <a:cxn ang="0">
                  <a:pos x="95" y="16"/>
                </a:cxn>
                <a:cxn ang="0">
                  <a:pos x="95" y="15"/>
                </a:cxn>
                <a:cxn ang="0">
                  <a:pos x="85" y="9"/>
                </a:cxn>
                <a:cxn ang="0">
                  <a:pos x="76" y="4"/>
                </a:cxn>
                <a:cxn ang="0">
                  <a:pos x="66" y="1"/>
                </a:cxn>
                <a:cxn ang="0">
                  <a:pos x="58" y="0"/>
                </a:cxn>
                <a:cxn ang="0">
                  <a:pos x="51" y="0"/>
                </a:cxn>
                <a:cxn ang="0">
                  <a:pos x="44" y="1"/>
                </a:cxn>
                <a:cxn ang="0">
                  <a:pos x="39" y="3"/>
                </a:cxn>
                <a:cxn ang="0">
                  <a:pos x="35" y="4"/>
                </a:cxn>
                <a:cxn ang="0">
                  <a:pos x="33" y="4"/>
                </a:cxn>
                <a:cxn ang="0">
                  <a:pos x="32" y="4"/>
                </a:cxn>
                <a:cxn ang="0">
                  <a:pos x="32" y="4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28" y="6"/>
                </a:cxn>
                <a:cxn ang="0">
                  <a:pos x="28" y="7"/>
                </a:cxn>
                <a:cxn ang="0">
                  <a:pos x="27" y="7"/>
                </a:cxn>
                <a:cxn ang="0">
                  <a:pos x="24" y="9"/>
                </a:cxn>
                <a:cxn ang="0">
                  <a:pos x="0" y="25"/>
                </a:cxn>
                <a:cxn ang="0">
                  <a:pos x="0" y="50"/>
                </a:cxn>
                <a:cxn ang="0">
                  <a:pos x="46" y="19"/>
                </a:cxn>
                <a:cxn ang="0">
                  <a:pos x="46" y="19"/>
                </a:cxn>
                <a:cxn ang="0">
                  <a:pos x="49" y="18"/>
                </a:cxn>
                <a:cxn ang="0">
                  <a:pos x="54" y="16"/>
                </a:cxn>
                <a:cxn ang="0">
                  <a:pos x="60" y="15"/>
                </a:cxn>
                <a:cxn ang="0">
                  <a:pos x="68" y="13"/>
                </a:cxn>
                <a:cxn ang="0">
                  <a:pos x="77" y="13"/>
                </a:cxn>
                <a:cxn ang="0">
                  <a:pos x="88" y="16"/>
                </a:cxn>
                <a:cxn ang="0">
                  <a:pos x="100" y="19"/>
                </a:cxn>
                <a:cxn ang="0">
                  <a:pos x="98" y="19"/>
                </a:cxn>
              </a:cxnLst>
              <a:rect l="0" t="0" r="r" b="b"/>
              <a:pathLst>
                <a:path w="100" h="50">
                  <a:moveTo>
                    <a:pt x="98" y="19"/>
                  </a:moveTo>
                  <a:lnTo>
                    <a:pt x="98" y="18"/>
                  </a:lnTo>
                  <a:lnTo>
                    <a:pt x="98" y="18"/>
                  </a:lnTo>
                  <a:lnTo>
                    <a:pt x="96" y="18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5" y="16"/>
                  </a:lnTo>
                  <a:lnTo>
                    <a:pt x="95" y="15"/>
                  </a:lnTo>
                  <a:lnTo>
                    <a:pt x="85" y="9"/>
                  </a:lnTo>
                  <a:lnTo>
                    <a:pt x="76" y="4"/>
                  </a:lnTo>
                  <a:lnTo>
                    <a:pt x="66" y="1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44" y="1"/>
                  </a:lnTo>
                  <a:lnTo>
                    <a:pt x="39" y="3"/>
                  </a:lnTo>
                  <a:lnTo>
                    <a:pt x="35" y="4"/>
                  </a:lnTo>
                  <a:lnTo>
                    <a:pt x="33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28" y="6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4" y="9"/>
                  </a:lnTo>
                  <a:lnTo>
                    <a:pt x="0" y="25"/>
                  </a:lnTo>
                  <a:lnTo>
                    <a:pt x="0" y="50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9" y="18"/>
                  </a:lnTo>
                  <a:lnTo>
                    <a:pt x="54" y="16"/>
                  </a:lnTo>
                  <a:lnTo>
                    <a:pt x="60" y="15"/>
                  </a:lnTo>
                  <a:lnTo>
                    <a:pt x="68" y="13"/>
                  </a:lnTo>
                  <a:lnTo>
                    <a:pt x="77" y="13"/>
                  </a:lnTo>
                  <a:lnTo>
                    <a:pt x="88" y="16"/>
                  </a:lnTo>
                  <a:lnTo>
                    <a:pt x="100" y="19"/>
                  </a:lnTo>
                  <a:lnTo>
                    <a:pt x="98" y="1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043" name="Freeform 11"/>
            <p:cNvSpPr>
              <a:spLocks/>
            </p:cNvSpPr>
            <p:nvPr/>
          </p:nvSpPr>
          <p:spPr bwMode="auto">
            <a:xfrm>
              <a:off x="303" y="3967"/>
              <a:ext cx="85" cy="38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82" y="2"/>
                </a:cxn>
                <a:cxn ang="0">
                  <a:pos x="79" y="3"/>
                </a:cxn>
                <a:cxn ang="0">
                  <a:pos x="74" y="6"/>
                </a:cxn>
                <a:cxn ang="0">
                  <a:pos x="71" y="8"/>
                </a:cxn>
                <a:cxn ang="0">
                  <a:pos x="69" y="11"/>
                </a:cxn>
                <a:cxn ang="0">
                  <a:pos x="66" y="12"/>
                </a:cxn>
                <a:cxn ang="0">
                  <a:pos x="63" y="14"/>
                </a:cxn>
                <a:cxn ang="0">
                  <a:pos x="61" y="14"/>
                </a:cxn>
                <a:cxn ang="0">
                  <a:pos x="58" y="17"/>
                </a:cxn>
                <a:cxn ang="0">
                  <a:pos x="53" y="20"/>
                </a:cxn>
                <a:cxn ang="0">
                  <a:pos x="47" y="21"/>
                </a:cxn>
                <a:cxn ang="0">
                  <a:pos x="41" y="24"/>
                </a:cxn>
                <a:cxn ang="0">
                  <a:pos x="33" y="24"/>
                </a:cxn>
                <a:cxn ang="0">
                  <a:pos x="23" y="24"/>
                </a:cxn>
                <a:cxn ang="0">
                  <a:pos x="12" y="23"/>
                </a:cxn>
                <a:cxn ang="0">
                  <a:pos x="0" y="18"/>
                </a:cxn>
                <a:cxn ang="0">
                  <a:pos x="4" y="21"/>
                </a:cxn>
                <a:cxn ang="0">
                  <a:pos x="4" y="23"/>
                </a:cxn>
                <a:cxn ang="0">
                  <a:pos x="6" y="23"/>
                </a:cxn>
                <a:cxn ang="0">
                  <a:pos x="6" y="23"/>
                </a:cxn>
                <a:cxn ang="0">
                  <a:pos x="6" y="24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9" y="26"/>
                </a:cxn>
                <a:cxn ang="0">
                  <a:pos x="9" y="26"/>
                </a:cxn>
                <a:cxn ang="0">
                  <a:pos x="18" y="32"/>
                </a:cxn>
                <a:cxn ang="0">
                  <a:pos x="26" y="35"/>
                </a:cxn>
                <a:cxn ang="0">
                  <a:pos x="36" y="38"/>
                </a:cxn>
                <a:cxn ang="0">
                  <a:pos x="45" y="38"/>
                </a:cxn>
                <a:cxn ang="0">
                  <a:pos x="53" y="38"/>
                </a:cxn>
                <a:cxn ang="0">
                  <a:pos x="63" y="37"/>
                </a:cxn>
                <a:cxn ang="0">
                  <a:pos x="71" y="34"/>
                </a:cxn>
                <a:cxn ang="0">
                  <a:pos x="77" y="29"/>
                </a:cxn>
                <a:cxn ang="0">
                  <a:pos x="79" y="28"/>
                </a:cxn>
                <a:cxn ang="0">
                  <a:pos x="80" y="28"/>
                </a:cxn>
                <a:cxn ang="0">
                  <a:pos x="80" y="28"/>
                </a:cxn>
                <a:cxn ang="0">
                  <a:pos x="82" y="26"/>
                </a:cxn>
                <a:cxn ang="0">
                  <a:pos x="82" y="26"/>
                </a:cxn>
                <a:cxn ang="0">
                  <a:pos x="83" y="24"/>
                </a:cxn>
                <a:cxn ang="0">
                  <a:pos x="83" y="24"/>
                </a:cxn>
                <a:cxn ang="0">
                  <a:pos x="85" y="23"/>
                </a:cxn>
                <a:cxn ang="0">
                  <a:pos x="85" y="0"/>
                </a:cxn>
              </a:cxnLst>
              <a:rect l="0" t="0" r="r" b="b"/>
              <a:pathLst>
                <a:path w="85" h="38">
                  <a:moveTo>
                    <a:pt x="85" y="0"/>
                  </a:moveTo>
                  <a:lnTo>
                    <a:pt x="82" y="2"/>
                  </a:lnTo>
                  <a:lnTo>
                    <a:pt x="79" y="3"/>
                  </a:lnTo>
                  <a:lnTo>
                    <a:pt x="74" y="6"/>
                  </a:lnTo>
                  <a:lnTo>
                    <a:pt x="71" y="8"/>
                  </a:lnTo>
                  <a:lnTo>
                    <a:pt x="69" y="11"/>
                  </a:lnTo>
                  <a:lnTo>
                    <a:pt x="66" y="12"/>
                  </a:lnTo>
                  <a:lnTo>
                    <a:pt x="63" y="14"/>
                  </a:lnTo>
                  <a:lnTo>
                    <a:pt x="61" y="14"/>
                  </a:lnTo>
                  <a:lnTo>
                    <a:pt x="58" y="17"/>
                  </a:lnTo>
                  <a:lnTo>
                    <a:pt x="53" y="20"/>
                  </a:lnTo>
                  <a:lnTo>
                    <a:pt x="47" y="21"/>
                  </a:lnTo>
                  <a:lnTo>
                    <a:pt x="41" y="24"/>
                  </a:lnTo>
                  <a:lnTo>
                    <a:pt x="33" y="24"/>
                  </a:lnTo>
                  <a:lnTo>
                    <a:pt x="23" y="24"/>
                  </a:lnTo>
                  <a:lnTo>
                    <a:pt x="12" y="23"/>
                  </a:lnTo>
                  <a:lnTo>
                    <a:pt x="0" y="18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18" y="32"/>
                  </a:lnTo>
                  <a:lnTo>
                    <a:pt x="26" y="35"/>
                  </a:lnTo>
                  <a:lnTo>
                    <a:pt x="36" y="38"/>
                  </a:lnTo>
                  <a:lnTo>
                    <a:pt x="45" y="38"/>
                  </a:lnTo>
                  <a:lnTo>
                    <a:pt x="53" y="38"/>
                  </a:lnTo>
                  <a:lnTo>
                    <a:pt x="63" y="37"/>
                  </a:lnTo>
                  <a:lnTo>
                    <a:pt x="71" y="34"/>
                  </a:lnTo>
                  <a:lnTo>
                    <a:pt x="77" y="29"/>
                  </a:lnTo>
                  <a:lnTo>
                    <a:pt x="79" y="28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3" y="24"/>
                  </a:lnTo>
                  <a:lnTo>
                    <a:pt x="83" y="24"/>
                  </a:lnTo>
                  <a:lnTo>
                    <a:pt x="85" y="2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044" name="Freeform 12"/>
            <p:cNvSpPr>
              <a:spLocks/>
            </p:cNvSpPr>
            <p:nvPr/>
          </p:nvSpPr>
          <p:spPr bwMode="auto">
            <a:xfrm>
              <a:off x="272" y="3917"/>
              <a:ext cx="116" cy="59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08" y="6"/>
                </a:cxn>
                <a:cxn ang="0">
                  <a:pos x="100" y="11"/>
                </a:cxn>
                <a:cxn ang="0">
                  <a:pos x="91" y="17"/>
                </a:cxn>
                <a:cxn ang="0">
                  <a:pos x="83" y="21"/>
                </a:cxn>
                <a:cxn ang="0">
                  <a:pos x="76" y="26"/>
                </a:cxn>
                <a:cxn ang="0">
                  <a:pos x="70" y="30"/>
                </a:cxn>
                <a:cxn ang="0">
                  <a:pos x="65" y="33"/>
                </a:cxn>
                <a:cxn ang="0">
                  <a:pos x="62" y="35"/>
                </a:cxn>
                <a:cxn ang="0">
                  <a:pos x="57" y="38"/>
                </a:cxn>
                <a:cxn ang="0">
                  <a:pos x="53" y="41"/>
                </a:cxn>
                <a:cxn ang="0">
                  <a:pos x="46" y="43"/>
                </a:cxn>
                <a:cxn ang="0">
                  <a:pos x="40" y="46"/>
                </a:cxn>
                <a:cxn ang="0">
                  <a:pos x="32" y="47"/>
                </a:cxn>
                <a:cxn ang="0">
                  <a:pos x="23" y="46"/>
                </a:cxn>
                <a:cxn ang="0">
                  <a:pos x="12" y="44"/>
                </a:cxn>
                <a:cxn ang="0">
                  <a:pos x="0" y="39"/>
                </a:cxn>
                <a:cxn ang="0">
                  <a:pos x="4" y="43"/>
                </a:cxn>
                <a:cxn ang="0">
                  <a:pos x="4" y="44"/>
                </a:cxn>
                <a:cxn ang="0">
                  <a:pos x="4" y="44"/>
                </a:cxn>
                <a:cxn ang="0">
                  <a:pos x="4" y="44"/>
                </a:cxn>
                <a:cxn ang="0">
                  <a:pos x="5" y="44"/>
                </a:cxn>
                <a:cxn ang="0">
                  <a:pos x="5" y="44"/>
                </a:cxn>
                <a:cxn ang="0">
                  <a:pos x="5" y="44"/>
                </a:cxn>
                <a:cxn ang="0">
                  <a:pos x="5" y="44"/>
                </a:cxn>
                <a:cxn ang="0">
                  <a:pos x="5" y="44"/>
                </a:cxn>
                <a:cxn ang="0">
                  <a:pos x="15" y="52"/>
                </a:cxn>
                <a:cxn ang="0">
                  <a:pos x="24" y="56"/>
                </a:cxn>
                <a:cxn ang="0">
                  <a:pos x="34" y="58"/>
                </a:cxn>
                <a:cxn ang="0">
                  <a:pos x="43" y="59"/>
                </a:cxn>
                <a:cxn ang="0">
                  <a:pos x="53" y="59"/>
                </a:cxn>
                <a:cxn ang="0">
                  <a:pos x="61" y="56"/>
                </a:cxn>
                <a:cxn ang="0">
                  <a:pos x="70" y="53"/>
                </a:cxn>
                <a:cxn ang="0">
                  <a:pos x="76" y="50"/>
                </a:cxn>
                <a:cxn ang="0">
                  <a:pos x="81" y="47"/>
                </a:cxn>
                <a:cxn ang="0">
                  <a:pos x="86" y="44"/>
                </a:cxn>
                <a:cxn ang="0">
                  <a:pos x="91" y="41"/>
                </a:cxn>
                <a:cxn ang="0">
                  <a:pos x="95" y="38"/>
                </a:cxn>
                <a:cxn ang="0">
                  <a:pos x="102" y="35"/>
                </a:cxn>
                <a:cxn ang="0">
                  <a:pos x="106" y="30"/>
                </a:cxn>
                <a:cxn ang="0">
                  <a:pos x="111" y="27"/>
                </a:cxn>
                <a:cxn ang="0">
                  <a:pos x="116" y="24"/>
                </a:cxn>
                <a:cxn ang="0">
                  <a:pos x="116" y="0"/>
                </a:cxn>
              </a:cxnLst>
              <a:rect l="0" t="0" r="r" b="b"/>
              <a:pathLst>
                <a:path w="116" h="59">
                  <a:moveTo>
                    <a:pt x="116" y="0"/>
                  </a:moveTo>
                  <a:lnTo>
                    <a:pt x="108" y="6"/>
                  </a:lnTo>
                  <a:lnTo>
                    <a:pt x="100" y="11"/>
                  </a:lnTo>
                  <a:lnTo>
                    <a:pt x="91" y="17"/>
                  </a:lnTo>
                  <a:lnTo>
                    <a:pt x="83" y="21"/>
                  </a:lnTo>
                  <a:lnTo>
                    <a:pt x="76" y="26"/>
                  </a:lnTo>
                  <a:lnTo>
                    <a:pt x="70" y="30"/>
                  </a:lnTo>
                  <a:lnTo>
                    <a:pt x="65" y="33"/>
                  </a:lnTo>
                  <a:lnTo>
                    <a:pt x="62" y="35"/>
                  </a:lnTo>
                  <a:lnTo>
                    <a:pt x="57" y="38"/>
                  </a:lnTo>
                  <a:lnTo>
                    <a:pt x="53" y="41"/>
                  </a:lnTo>
                  <a:lnTo>
                    <a:pt x="46" y="43"/>
                  </a:lnTo>
                  <a:lnTo>
                    <a:pt x="40" y="46"/>
                  </a:lnTo>
                  <a:lnTo>
                    <a:pt x="32" y="47"/>
                  </a:lnTo>
                  <a:lnTo>
                    <a:pt x="23" y="46"/>
                  </a:lnTo>
                  <a:lnTo>
                    <a:pt x="12" y="44"/>
                  </a:lnTo>
                  <a:lnTo>
                    <a:pt x="0" y="39"/>
                  </a:lnTo>
                  <a:lnTo>
                    <a:pt x="4" y="43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15" y="52"/>
                  </a:lnTo>
                  <a:lnTo>
                    <a:pt x="24" y="56"/>
                  </a:lnTo>
                  <a:lnTo>
                    <a:pt x="34" y="58"/>
                  </a:lnTo>
                  <a:lnTo>
                    <a:pt x="43" y="59"/>
                  </a:lnTo>
                  <a:lnTo>
                    <a:pt x="53" y="59"/>
                  </a:lnTo>
                  <a:lnTo>
                    <a:pt x="61" y="56"/>
                  </a:lnTo>
                  <a:lnTo>
                    <a:pt x="70" y="53"/>
                  </a:lnTo>
                  <a:lnTo>
                    <a:pt x="76" y="50"/>
                  </a:lnTo>
                  <a:lnTo>
                    <a:pt x="81" y="47"/>
                  </a:lnTo>
                  <a:lnTo>
                    <a:pt x="86" y="44"/>
                  </a:lnTo>
                  <a:lnTo>
                    <a:pt x="91" y="41"/>
                  </a:lnTo>
                  <a:lnTo>
                    <a:pt x="95" y="38"/>
                  </a:lnTo>
                  <a:lnTo>
                    <a:pt x="102" y="35"/>
                  </a:lnTo>
                  <a:lnTo>
                    <a:pt x="106" y="30"/>
                  </a:lnTo>
                  <a:lnTo>
                    <a:pt x="111" y="27"/>
                  </a:lnTo>
                  <a:lnTo>
                    <a:pt x="116" y="24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045" name="Freeform 13"/>
            <p:cNvSpPr>
              <a:spLocks/>
            </p:cNvSpPr>
            <p:nvPr/>
          </p:nvSpPr>
          <p:spPr bwMode="auto">
            <a:xfrm>
              <a:off x="241" y="3868"/>
              <a:ext cx="147" cy="79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134" y="8"/>
                </a:cxn>
                <a:cxn ang="0">
                  <a:pos x="122" y="15"/>
                </a:cxn>
                <a:cxn ang="0">
                  <a:pos x="107" y="25"/>
                </a:cxn>
                <a:cxn ang="0">
                  <a:pos x="95" y="34"/>
                </a:cxn>
                <a:cxn ang="0">
                  <a:pos x="84" y="41"/>
                </a:cxn>
                <a:cxn ang="0">
                  <a:pos x="73" y="47"/>
                </a:cxn>
                <a:cxn ang="0">
                  <a:pos x="66" y="52"/>
                </a:cxn>
                <a:cxn ang="0">
                  <a:pos x="62" y="55"/>
                </a:cxn>
                <a:cxn ang="0">
                  <a:pos x="58" y="58"/>
                </a:cxn>
                <a:cxn ang="0">
                  <a:pos x="52" y="60"/>
                </a:cxn>
                <a:cxn ang="0">
                  <a:pos x="47" y="63"/>
                </a:cxn>
                <a:cxn ang="0">
                  <a:pos x="39" y="66"/>
                </a:cxn>
                <a:cxn ang="0">
                  <a:pos x="31" y="67"/>
                </a:cxn>
                <a:cxn ang="0">
                  <a:pos x="22" y="66"/>
                </a:cxn>
                <a:cxn ang="0">
                  <a:pos x="11" y="64"/>
                </a:cxn>
                <a:cxn ang="0">
                  <a:pos x="0" y="60"/>
                </a:cxn>
                <a:cxn ang="0">
                  <a:pos x="5" y="64"/>
                </a:cxn>
                <a:cxn ang="0">
                  <a:pos x="5" y="64"/>
                </a:cxn>
                <a:cxn ang="0">
                  <a:pos x="6" y="66"/>
                </a:cxn>
                <a:cxn ang="0">
                  <a:pos x="8" y="66"/>
                </a:cxn>
                <a:cxn ang="0">
                  <a:pos x="8" y="67"/>
                </a:cxn>
                <a:cxn ang="0">
                  <a:pos x="9" y="67"/>
                </a:cxn>
                <a:cxn ang="0">
                  <a:pos x="11" y="69"/>
                </a:cxn>
                <a:cxn ang="0">
                  <a:pos x="11" y="70"/>
                </a:cxn>
                <a:cxn ang="0">
                  <a:pos x="12" y="70"/>
                </a:cxn>
                <a:cxn ang="0">
                  <a:pos x="20" y="75"/>
                </a:cxn>
                <a:cxn ang="0">
                  <a:pos x="30" y="78"/>
                </a:cxn>
                <a:cxn ang="0">
                  <a:pos x="38" y="79"/>
                </a:cxn>
                <a:cxn ang="0">
                  <a:pos x="46" y="79"/>
                </a:cxn>
                <a:cxn ang="0">
                  <a:pos x="54" y="78"/>
                </a:cxn>
                <a:cxn ang="0">
                  <a:pos x="62" y="76"/>
                </a:cxn>
                <a:cxn ang="0">
                  <a:pos x="69" y="73"/>
                </a:cxn>
                <a:cxn ang="0">
                  <a:pos x="77" y="69"/>
                </a:cxn>
                <a:cxn ang="0">
                  <a:pos x="84" y="66"/>
                </a:cxn>
                <a:cxn ang="0">
                  <a:pos x="90" y="61"/>
                </a:cxn>
                <a:cxn ang="0">
                  <a:pos x="99" y="55"/>
                </a:cxn>
                <a:cxn ang="0">
                  <a:pos x="109" y="49"/>
                </a:cxn>
                <a:cxn ang="0">
                  <a:pos x="118" y="43"/>
                </a:cxn>
                <a:cxn ang="0">
                  <a:pos x="128" y="37"/>
                </a:cxn>
                <a:cxn ang="0">
                  <a:pos x="137" y="31"/>
                </a:cxn>
                <a:cxn ang="0">
                  <a:pos x="147" y="25"/>
                </a:cxn>
                <a:cxn ang="0">
                  <a:pos x="147" y="0"/>
                </a:cxn>
              </a:cxnLst>
              <a:rect l="0" t="0" r="r" b="b"/>
              <a:pathLst>
                <a:path w="147" h="79">
                  <a:moveTo>
                    <a:pt x="147" y="0"/>
                  </a:moveTo>
                  <a:lnTo>
                    <a:pt x="134" y="8"/>
                  </a:lnTo>
                  <a:lnTo>
                    <a:pt x="122" y="15"/>
                  </a:lnTo>
                  <a:lnTo>
                    <a:pt x="107" y="25"/>
                  </a:lnTo>
                  <a:lnTo>
                    <a:pt x="95" y="34"/>
                  </a:lnTo>
                  <a:lnTo>
                    <a:pt x="84" y="41"/>
                  </a:lnTo>
                  <a:lnTo>
                    <a:pt x="73" y="47"/>
                  </a:lnTo>
                  <a:lnTo>
                    <a:pt x="66" y="52"/>
                  </a:lnTo>
                  <a:lnTo>
                    <a:pt x="62" y="55"/>
                  </a:lnTo>
                  <a:lnTo>
                    <a:pt x="58" y="58"/>
                  </a:lnTo>
                  <a:lnTo>
                    <a:pt x="52" y="60"/>
                  </a:lnTo>
                  <a:lnTo>
                    <a:pt x="47" y="63"/>
                  </a:lnTo>
                  <a:lnTo>
                    <a:pt x="39" y="66"/>
                  </a:lnTo>
                  <a:lnTo>
                    <a:pt x="31" y="67"/>
                  </a:lnTo>
                  <a:lnTo>
                    <a:pt x="22" y="66"/>
                  </a:lnTo>
                  <a:lnTo>
                    <a:pt x="11" y="64"/>
                  </a:lnTo>
                  <a:lnTo>
                    <a:pt x="0" y="60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6" y="66"/>
                  </a:lnTo>
                  <a:lnTo>
                    <a:pt x="8" y="66"/>
                  </a:lnTo>
                  <a:lnTo>
                    <a:pt x="8" y="67"/>
                  </a:lnTo>
                  <a:lnTo>
                    <a:pt x="9" y="67"/>
                  </a:lnTo>
                  <a:lnTo>
                    <a:pt x="11" y="69"/>
                  </a:lnTo>
                  <a:lnTo>
                    <a:pt x="11" y="70"/>
                  </a:lnTo>
                  <a:lnTo>
                    <a:pt x="12" y="70"/>
                  </a:lnTo>
                  <a:lnTo>
                    <a:pt x="20" y="75"/>
                  </a:lnTo>
                  <a:lnTo>
                    <a:pt x="30" y="78"/>
                  </a:lnTo>
                  <a:lnTo>
                    <a:pt x="38" y="79"/>
                  </a:lnTo>
                  <a:lnTo>
                    <a:pt x="46" y="79"/>
                  </a:lnTo>
                  <a:lnTo>
                    <a:pt x="54" y="78"/>
                  </a:lnTo>
                  <a:lnTo>
                    <a:pt x="62" y="76"/>
                  </a:lnTo>
                  <a:lnTo>
                    <a:pt x="69" y="73"/>
                  </a:lnTo>
                  <a:lnTo>
                    <a:pt x="77" y="69"/>
                  </a:lnTo>
                  <a:lnTo>
                    <a:pt x="84" y="66"/>
                  </a:lnTo>
                  <a:lnTo>
                    <a:pt x="90" y="61"/>
                  </a:lnTo>
                  <a:lnTo>
                    <a:pt x="99" y="55"/>
                  </a:lnTo>
                  <a:lnTo>
                    <a:pt x="109" y="49"/>
                  </a:lnTo>
                  <a:lnTo>
                    <a:pt x="118" y="43"/>
                  </a:lnTo>
                  <a:lnTo>
                    <a:pt x="128" y="37"/>
                  </a:lnTo>
                  <a:lnTo>
                    <a:pt x="137" y="31"/>
                  </a:lnTo>
                  <a:lnTo>
                    <a:pt x="147" y="2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004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84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082" name="Group 2"/>
          <p:cNvGrpSpPr>
            <a:grpSpLocks/>
          </p:cNvGrpSpPr>
          <p:nvPr/>
        </p:nvGrpSpPr>
        <p:grpSpPr bwMode="auto">
          <a:xfrm>
            <a:off x="311150" y="5924550"/>
            <a:ext cx="2279650" cy="649288"/>
            <a:chOff x="146" y="3820"/>
            <a:chExt cx="979" cy="248"/>
          </a:xfrm>
        </p:grpSpPr>
        <p:sp>
          <p:nvSpPr>
            <p:cNvPr id="302083" name="Freeform 3"/>
            <p:cNvSpPr>
              <a:spLocks/>
            </p:cNvSpPr>
            <p:nvPr/>
          </p:nvSpPr>
          <p:spPr bwMode="auto">
            <a:xfrm>
              <a:off x="432" y="3823"/>
              <a:ext cx="169" cy="245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169" y="170"/>
                </a:cxn>
                <a:cxn ang="0">
                  <a:pos x="168" y="184"/>
                </a:cxn>
                <a:cxn ang="0">
                  <a:pos x="165" y="197"/>
                </a:cxn>
                <a:cxn ang="0">
                  <a:pos x="160" y="210"/>
                </a:cxn>
                <a:cxn ang="0">
                  <a:pos x="151" y="220"/>
                </a:cxn>
                <a:cxn ang="0">
                  <a:pos x="139" y="231"/>
                </a:cxn>
                <a:cxn ang="0">
                  <a:pos x="125" y="238"/>
                </a:cxn>
                <a:cxn ang="0">
                  <a:pos x="106" y="243"/>
                </a:cxn>
                <a:cxn ang="0">
                  <a:pos x="84" y="245"/>
                </a:cxn>
                <a:cxn ang="0">
                  <a:pos x="65" y="243"/>
                </a:cxn>
                <a:cxn ang="0">
                  <a:pos x="48" y="238"/>
                </a:cxn>
                <a:cxn ang="0">
                  <a:pos x="32" y="232"/>
                </a:cxn>
                <a:cxn ang="0">
                  <a:pos x="21" y="225"/>
                </a:cxn>
                <a:cxn ang="0">
                  <a:pos x="11" y="214"/>
                </a:cxn>
                <a:cxn ang="0">
                  <a:pos x="5" y="202"/>
                </a:cxn>
                <a:cxn ang="0">
                  <a:pos x="0" y="187"/>
                </a:cxn>
                <a:cxn ang="0">
                  <a:pos x="0" y="170"/>
                </a:cxn>
                <a:cxn ang="0">
                  <a:pos x="0" y="0"/>
                </a:cxn>
                <a:cxn ang="0">
                  <a:pos x="52" y="0"/>
                </a:cxn>
                <a:cxn ang="0">
                  <a:pos x="52" y="167"/>
                </a:cxn>
                <a:cxn ang="0">
                  <a:pos x="52" y="178"/>
                </a:cxn>
                <a:cxn ang="0">
                  <a:pos x="54" y="187"/>
                </a:cxn>
                <a:cxn ang="0">
                  <a:pos x="57" y="193"/>
                </a:cxn>
                <a:cxn ang="0">
                  <a:pos x="60" y="199"/>
                </a:cxn>
                <a:cxn ang="0">
                  <a:pos x="65" y="203"/>
                </a:cxn>
                <a:cxn ang="0">
                  <a:pos x="71" y="207"/>
                </a:cxn>
                <a:cxn ang="0">
                  <a:pos x="78" y="208"/>
                </a:cxn>
                <a:cxn ang="0">
                  <a:pos x="84" y="208"/>
                </a:cxn>
                <a:cxn ang="0">
                  <a:pos x="92" y="208"/>
                </a:cxn>
                <a:cxn ang="0">
                  <a:pos x="98" y="207"/>
                </a:cxn>
                <a:cxn ang="0">
                  <a:pos x="105" y="202"/>
                </a:cxn>
                <a:cxn ang="0">
                  <a:pos x="109" y="197"/>
                </a:cxn>
                <a:cxn ang="0">
                  <a:pos x="113" y="191"/>
                </a:cxn>
                <a:cxn ang="0">
                  <a:pos x="116" y="185"/>
                </a:cxn>
                <a:cxn ang="0">
                  <a:pos x="117" y="176"/>
                </a:cxn>
                <a:cxn ang="0">
                  <a:pos x="117" y="167"/>
                </a:cxn>
                <a:cxn ang="0">
                  <a:pos x="117" y="0"/>
                </a:cxn>
                <a:cxn ang="0">
                  <a:pos x="169" y="0"/>
                </a:cxn>
              </a:cxnLst>
              <a:rect l="0" t="0" r="r" b="b"/>
              <a:pathLst>
                <a:path w="169" h="245">
                  <a:moveTo>
                    <a:pt x="169" y="0"/>
                  </a:moveTo>
                  <a:lnTo>
                    <a:pt x="169" y="170"/>
                  </a:lnTo>
                  <a:lnTo>
                    <a:pt x="168" y="184"/>
                  </a:lnTo>
                  <a:lnTo>
                    <a:pt x="165" y="197"/>
                  </a:lnTo>
                  <a:lnTo>
                    <a:pt x="160" y="210"/>
                  </a:lnTo>
                  <a:lnTo>
                    <a:pt x="151" y="220"/>
                  </a:lnTo>
                  <a:lnTo>
                    <a:pt x="139" y="231"/>
                  </a:lnTo>
                  <a:lnTo>
                    <a:pt x="125" y="238"/>
                  </a:lnTo>
                  <a:lnTo>
                    <a:pt x="106" y="243"/>
                  </a:lnTo>
                  <a:lnTo>
                    <a:pt x="84" y="245"/>
                  </a:lnTo>
                  <a:lnTo>
                    <a:pt x="65" y="243"/>
                  </a:lnTo>
                  <a:lnTo>
                    <a:pt x="48" y="238"/>
                  </a:lnTo>
                  <a:lnTo>
                    <a:pt x="32" y="232"/>
                  </a:lnTo>
                  <a:lnTo>
                    <a:pt x="21" y="225"/>
                  </a:lnTo>
                  <a:lnTo>
                    <a:pt x="11" y="214"/>
                  </a:lnTo>
                  <a:lnTo>
                    <a:pt x="5" y="202"/>
                  </a:lnTo>
                  <a:lnTo>
                    <a:pt x="0" y="187"/>
                  </a:lnTo>
                  <a:lnTo>
                    <a:pt x="0" y="170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167"/>
                  </a:lnTo>
                  <a:lnTo>
                    <a:pt x="52" y="178"/>
                  </a:lnTo>
                  <a:lnTo>
                    <a:pt x="54" y="187"/>
                  </a:lnTo>
                  <a:lnTo>
                    <a:pt x="57" y="193"/>
                  </a:lnTo>
                  <a:lnTo>
                    <a:pt x="60" y="199"/>
                  </a:lnTo>
                  <a:lnTo>
                    <a:pt x="65" y="203"/>
                  </a:lnTo>
                  <a:lnTo>
                    <a:pt x="71" y="207"/>
                  </a:lnTo>
                  <a:lnTo>
                    <a:pt x="78" y="208"/>
                  </a:lnTo>
                  <a:lnTo>
                    <a:pt x="84" y="208"/>
                  </a:lnTo>
                  <a:lnTo>
                    <a:pt x="92" y="208"/>
                  </a:lnTo>
                  <a:lnTo>
                    <a:pt x="98" y="207"/>
                  </a:lnTo>
                  <a:lnTo>
                    <a:pt x="105" y="202"/>
                  </a:lnTo>
                  <a:lnTo>
                    <a:pt x="109" y="197"/>
                  </a:lnTo>
                  <a:lnTo>
                    <a:pt x="113" y="191"/>
                  </a:lnTo>
                  <a:lnTo>
                    <a:pt x="116" y="185"/>
                  </a:lnTo>
                  <a:lnTo>
                    <a:pt x="117" y="176"/>
                  </a:lnTo>
                  <a:lnTo>
                    <a:pt x="117" y="167"/>
                  </a:lnTo>
                  <a:lnTo>
                    <a:pt x="117" y="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084" name="Freeform 4"/>
            <p:cNvSpPr>
              <a:spLocks/>
            </p:cNvSpPr>
            <p:nvPr/>
          </p:nvSpPr>
          <p:spPr bwMode="auto">
            <a:xfrm>
              <a:off x="613" y="3820"/>
              <a:ext cx="161" cy="248"/>
            </a:xfrm>
            <a:custGeom>
              <a:avLst/>
              <a:gdLst/>
              <a:ahLst/>
              <a:cxnLst>
                <a:cxn ang="0">
                  <a:pos x="52" y="246"/>
                </a:cxn>
                <a:cxn ang="0">
                  <a:pos x="20" y="234"/>
                </a:cxn>
                <a:cxn ang="0">
                  <a:pos x="4" y="213"/>
                </a:cxn>
                <a:cxn ang="0">
                  <a:pos x="0" y="184"/>
                </a:cxn>
                <a:cxn ang="0">
                  <a:pos x="52" y="168"/>
                </a:cxn>
                <a:cxn ang="0">
                  <a:pos x="52" y="185"/>
                </a:cxn>
                <a:cxn ang="0">
                  <a:pos x="57" y="199"/>
                </a:cxn>
                <a:cxn ang="0">
                  <a:pos x="64" y="208"/>
                </a:cxn>
                <a:cxn ang="0">
                  <a:pos x="82" y="211"/>
                </a:cxn>
                <a:cxn ang="0">
                  <a:pos x="93" y="210"/>
                </a:cxn>
                <a:cxn ang="0">
                  <a:pos x="101" y="203"/>
                </a:cxn>
                <a:cxn ang="0">
                  <a:pos x="107" y="196"/>
                </a:cxn>
                <a:cxn ang="0">
                  <a:pos x="109" y="184"/>
                </a:cxn>
                <a:cxn ang="0">
                  <a:pos x="91" y="158"/>
                </a:cxn>
                <a:cxn ang="0">
                  <a:pos x="55" y="136"/>
                </a:cxn>
                <a:cxn ang="0">
                  <a:pos x="19" y="109"/>
                </a:cxn>
                <a:cxn ang="0">
                  <a:pos x="3" y="67"/>
                </a:cxn>
                <a:cxn ang="0">
                  <a:pos x="7" y="41"/>
                </a:cxn>
                <a:cxn ang="0">
                  <a:pos x="20" y="18"/>
                </a:cxn>
                <a:cxn ang="0">
                  <a:pos x="45" y="4"/>
                </a:cxn>
                <a:cxn ang="0">
                  <a:pos x="85" y="0"/>
                </a:cxn>
                <a:cxn ang="0">
                  <a:pos x="118" y="3"/>
                </a:cxn>
                <a:cxn ang="0">
                  <a:pos x="142" y="16"/>
                </a:cxn>
                <a:cxn ang="0">
                  <a:pos x="155" y="39"/>
                </a:cxn>
                <a:cxn ang="0">
                  <a:pos x="158" y="71"/>
                </a:cxn>
                <a:cxn ang="0">
                  <a:pos x="107" y="65"/>
                </a:cxn>
                <a:cxn ang="0">
                  <a:pos x="106" y="51"/>
                </a:cxn>
                <a:cxn ang="0">
                  <a:pos x="99" y="42"/>
                </a:cxn>
                <a:cxn ang="0">
                  <a:pos x="90" y="36"/>
                </a:cxn>
                <a:cxn ang="0">
                  <a:pos x="77" y="36"/>
                </a:cxn>
                <a:cxn ang="0">
                  <a:pos x="66" y="39"/>
                </a:cxn>
                <a:cxn ang="0">
                  <a:pos x="60" y="45"/>
                </a:cxn>
                <a:cxn ang="0">
                  <a:pos x="57" y="54"/>
                </a:cxn>
                <a:cxn ang="0">
                  <a:pos x="60" y="76"/>
                </a:cxn>
                <a:cxn ang="0">
                  <a:pos x="88" y="98"/>
                </a:cxn>
                <a:cxn ang="0">
                  <a:pos x="128" y="120"/>
                </a:cxn>
                <a:cxn ang="0">
                  <a:pos x="156" y="153"/>
                </a:cxn>
                <a:cxn ang="0">
                  <a:pos x="158" y="199"/>
                </a:cxn>
                <a:cxn ang="0">
                  <a:pos x="144" y="228"/>
                </a:cxn>
                <a:cxn ang="0">
                  <a:pos x="118" y="241"/>
                </a:cxn>
                <a:cxn ang="0">
                  <a:pos x="88" y="246"/>
                </a:cxn>
              </a:cxnLst>
              <a:rect l="0" t="0" r="r" b="b"/>
              <a:pathLst>
                <a:path w="161" h="248">
                  <a:moveTo>
                    <a:pt x="74" y="248"/>
                  </a:moveTo>
                  <a:lnTo>
                    <a:pt x="52" y="246"/>
                  </a:lnTo>
                  <a:lnTo>
                    <a:pt x="34" y="241"/>
                  </a:lnTo>
                  <a:lnTo>
                    <a:pt x="20" y="234"/>
                  </a:lnTo>
                  <a:lnTo>
                    <a:pt x="11" y="223"/>
                  </a:lnTo>
                  <a:lnTo>
                    <a:pt x="4" y="213"/>
                  </a:lnTo>
                  <a:lnTo>
                    <a:pt x="1" y="199"/>
                  </a:lnTo>
                  <a:lnTo>
                    <a:pt x="0" y="184"/>
                  </a:lnTo>
                  <a:lnTo>
                    <a:pt x="0" y="168"/>
                  </a:lnTo>
                  <a:lnTo>
                    <a:pt x="52" y="168"/>
                  </a:lnTo>
                  <a:lnTo>
                    <a:pt x="52" y="178"/>
                  </a:lnTo>
                  <a:lnTo>
                    <a:pt x="52" y="185"/>
                  </a:lnTo>
                  <a:lnTo>
                    <a:pt x="53" y="193"/>
                  </a:lnTo>
                  <a:lnTo>
                    <a:pt x="57" y="199"/>
                  </a:lnTo>
                  <a:lnTo>
                    <a:pt x="60" y="203"/>
                  </a:lnTo>
                  <a:lnTo>
                    <a:pt x="64" y="208"/>
                  </a:lnTo>
                  <a:lnTo>
                    <a:pt x="72" y="211"/>
                  </a:lnTo>
                  <a:lnTo>
                    <a:pt x="82" y="211"/>
                  </a:lnTo>
                  <a:lnTo>
                    <a:pt x="88" y="211"/>
                  </a:lnTo>
                  <a:lnTo>
                    <a:pt x="93" y="210"/>
                  </a:lnTo>
                  <a:lnTo>
                    <a:pt x="98" y="206"/>
                  </a:lnTo>
                  <a:lnTo>
                    <a:pt x="101" y="203"/>
                  </a:lnTo>
                  <a:lnTo>
                    <a:pt x="104" y="200"/>
                  </a:lnTo>
                  <a:lnTo>
                    <a:pt x="107" y="196"/>
                  </a:lnTo>
                  <a:lnTo>
                    <a:pt x="107" y="190"/>
                  </a:lnTo>
                  <a:lnTo>
                    <a:pt x="109" y="184"/>
                  </a:lnTo>
                  <a:lnTo>
                    <a:pt x="104" y="170"/>
                  </a:lnTo>
                  <a:lnTo>
                    <a:pt x="91" y="158"/>
                  </a:lnTo>
                  <a:lnTo>
                    <a:pt x="75" y="147"/>
                  </a:lnTo>
                  <a:lnTo>
                    <a:pt x="55" y="136"/>
                  </a:lnTo>
                  <a:lnTo>
                    <a:pt x="36" y="124"/>
                  </a:lnTo>
                  <a:lnTo>
                    <a:pt x="19" y="109"/>
                  </a:lnTo>
                  <a:lnTo>
                    <a:pt x="7" y="91"/>
                  </a:lnTo>
                  <a:lnTo>
                    <a:pt x="3" y="67"/>
                  </a:lnTo>
                  <a:lnTo>
                    <a:pt x="4" y="53"/>
                  </a:lnTo>
                  <a:lnTo>
                    <a:pt x="7" y="41"/>
                  </a:lnTo>
                  <a:lnTo>
                    <a:pt x="12" y="29"/>
                  </a:lnTo>
                  <a:lnTo>
                    <a:pt x="20" y="18"/>
                  </a:lnTo>
                  <a:lnTo>
                    <a:pt x="31" y="10"/>
                  </a:lnTo>
                  <a:lnTo>
                    <a:pt x="45" y="4"/>
                  </a:lnTo>
                  <a:lnTo>
                    <a:pt x="63" y="0"/>
                  </a:lnTo>
                  <a:lnTo>
                    <a:pt x="85" y="0"/>
                  </a:lnTo>
                  <a:lnTo>
                    <a:pt x="102" y="0"/>
                  </a:lnTo>
                  <a:lnTo>
                    <a:pt x="118" y="3"/>
                  </a:lnTo>
                  <a:lnTo>
                    <a:pt x="131" y="9"/>
                  </a:lnTo>
                  <a:lnTo>
                    <a:pt x="142" y="16"/>
                  </a:lnTo>
                  <a:lnTo>
                    <a:pt x="150" y="25"/>
                  </a:lnTo>
                  <a:lnTo>
                    <a:pt x="155" y="39"/>
                  </a:lnTo>
                  <a:lnTo>
                    <a:pt x="158" y="54"/>
                  </a:lnTo>
                  <a:lnTo>
                    <a:pt x="158" y="71"/>
                  </a:lnTo>
                  <a:lnTo>
                    <a:pt x="107" y="71"/>
                  </a:lnTo>
                  <a:lnTo>
                    <a:pt x="107" y="65"/>
                  </a:lnTo>
                  <a:lnTo>
                    <a:pt x="106" y="57"/>
                  </a:lnTo>
                  <a:lnTo>
                    <a:pt x="106" y="51"/>
                  </a:lnTo>
                  <a:lnTo>
                    <a:pt x="102" y="47"/>
                  </a:lnTo>
                  <a:lnTo>
                    <a:pt x="99" y="42"/>
                  </a:lnTo>
                  <a:lnTo>
                    <a:pt x="96" y="38"/>
                  </a:lnTo>
                  <a:lnTo>
                    <a:pt x="90" y="36"/>
                  </a:lnTo>
                  <a:lnTo>
                    <a:pt x="83" y="35"/>
                  </a:lnTo>
                  <a:lnTo>
                    <a:pt x="77" y="36"/>
                  </a:lnTo>
                  <a:lnTo>
                    <a:pt x="71" y="36"/>
                  </a:lnTo>
                  <a:lnTo>
                    <a:pt x="66" y="39"/>
                  </a:lnTo>
                  <a:lnTo>
                    <a:pt x="63" y="42"/>
                  </a:lnTo>
                  <a:lnTo>
                    <a:pt x="60" y="45"/>
                  </a:lnTo>
                  <a:lnTo>
                    <a:pt x="57" y="50"/>
                  </a:lnTo>
                  <a:lnTo>
                    <a:pt x="57" y="54"/>
                  </a:lnTo>
                  <a:lnTo>
                    <a:pt x="55" y="60"/>
                  </a:lnTo>
                  <a:lnTo>
                    <a:pt x="60" y="76"/>
                  </a:lnTo>
                  <a:lnTo>
                    <a:pt x="72" y="88"/>
                  </a:lnTo>
                  <a:lnTo>
                    <a:pt x="88" y="98"/>
                  </a:lnTo>
                  <a:lnTo>
                    <a:pt x="109" y="108"/>
                  </a:lnTo>
                  <a:lnTo>
                    <a:pt x="128" y="120"/>
                  </a:lnTo>
                  <a:lnTo>
                    <a:pt x="144" y="133"/>
                  </a:lnTo>
                  <a:lnTo>
                    <a:pt x="156" y="153"/>
                  </a:lnTo>
                  <a:lnTo>
                    <a:pt x="161" y="178"/>
                  </a:lnTo>
                  <a:lnTo>
                    <a:pt x="158" y="199"/>
                  </a:lnTo>
                  <a:lnTo>
                    <a:pt x="153" y="216"/>
                  </a:lnTo>
                  <a:lnTo>
                    <a:pt x="144" y="228"/>
                  </a:lnTo>
                  <a:lnTo>
                    <a:pt x="132" y="235"/>
                  </a:lnTo>
                  <a:lnTo>
                    <a:pt x="118" y="241"/>
                  </a:lnTo>
                  <a:lnTo>
                    <a:pt x="104" y="244"/>
                  </a:lnTo>
                  <a:lnTo>
                    <a:pt x="88" y="246"/>
                  </a:lnTo>
                  <a:lnTo>
                    <a:pt x="74" y="2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085" name="Freeform 5"/>
            <p:cNvSpPr>
              <a:spLocks/>
            </p:cNvSpPr>
            <p:nvPr/>
          </p:nvSpPr>
          <p:spPr bwMode="auto">
            <a:xfrm>
              <a:off x="964" y="3820"/>
              <a:ext cx="161" cy="248"/>
            </a:xfrm>
            <a:custGeom>
              <a:avLst/>
              <a:gdLst/>
              <a:ahLst/>
              <a:cxnLst>
                <a:cxn ang="0">
                  <a:pos x="52" y="246"/>
                </a:cxn>
                <a:cxn ang="0">
                  <a:pos x="22" y="234"/>
                </a:cxn>
                <a:cxn ang="0">
                  <a:pos x="6" y="213"/>
                </a:cxn>
                <a:cxn ang="0">
                  <a:pos x="0" y="184"/>
                </a:cxn>
                <a:cxn ang="0">
                  <a:pos x="52" y="168"/>
                </a:cxn>
                <a:cxn ang="0">
                  <a:pos x="54" y="185"/>
                </a:cxn>
                <a:cxn ang="0">
                  <a:pos x="57" y="199"/>
                </a:cxn>
                <a:cxn ang="0">
                  <a:pos x="66" y="208"/>
                </a:cxn>
                <a:cxn ang="0">
                  <a:pos x="82" y="211"/>
                </a:cxn>
                <a:cxn ang="0">
                  <a:pos x="93" y="210"/>
                </a:cxn>
                <a:cxn ang="0">
                  <a:pos x="103" y="203"/>
                </a:cxn>
                <a:cxn ang="0">
                  <a:pos x="107" y="196"/>
                </a:cxn>
                <a:cxn ang="0">
                  <a:pos x="109" y="184"/>
                </a:cxn>
                <a:cxn ang="0">
                  <a:pos x="91" y="158"/>
                </a:cxn>
                <a:cxn ang="0">
                  <a:pos x="57" y="136"/>
                </a:cxn>
                <a:cxn ang="0">
                  <a:pos x="20" y="109"/>
                </a:cxn>
                <a:cxn ang="0">
                  <a:pos x="3" y="67"/>
                </a:cxn>
                <a:cxn ang="0">
                  <a:pos x="8" y="41"/>
                </a:cxn>
                <a:cxn ang="0">
                  <a:pos x="20" y="18"/>
                </a:cxn>
                <a:cxn ang="0">
                  <a:pos x="46" y="4"/>
                </a:cxn>
                <a:cxn ang="0">
                  <a:pos x="85" y="0"/>
                </a:cxn>
                <a:cxn ang="0">
                  <a:pos x="118" y="3"/>
                </a:cxn>
                <a:cxn ang="0">
                  <a:pos x="142" y="16"/>
                </a:cxn>
                <a:cxn ang="0">
                  <a:pos x="156" y="39"/>
                </a:cxn>
                <a:cxn ang="0">
                  <a:pos x="158" y="71"/>
                </a:cxn>
                <a:cxn ang="0">
                  <a:pos x="107" y="65"/>
                </a:cxn>
                <a:cxn ang="0">
                  <a:pos x="106" y="51"/>
                </a:cxn>
                <a:cxn ang="0">
                  <a:pos x="101" y="42"/>
                </a:cxn>
                <a:cxn ang="0">
                  <a:pos x="90" y="36"/>
                </a:cxn>
                <a:cxn ang="0">
                  <a:pos x="77" y="36"/>
                </a:cxn>
                <a:cxn ang="0">
                  <a:pos x="68" y="39"/>
                </a:cxn>
                <a:cxn ang="0">
                  <a:pos x="60" y="45"/>
                </a:cxn>
                <a:cxn ang="0">
                  <a:pos x="57" y="54"/>
                </a:cxn>
                <a:cxn ang="0">
                  <a:pos x="60" y="76"/>
                </a:cxn>
                <a:cxn ang="0">
                  <a:pos x="90" y="98"/>
                </a:cxn>
                <a:cxn ang="0">
                  <a:pos x="128" y="120"/>
                </a:cxn>
                <a:cxn ang="0">
                  <a:pos x="158" y="153"/>
                </a:cxn>
                <a:cxn ang="0">
                  <a:pos x="160" y="199"/>
                </a:cxn>
                <a:cxn ang="0">
                  <a:pos x="145" y="228"/>
                </a:cxn>
                <a:cxn ang="0">
                  <a:pos x="120" y="241"/>
                </a:cxn>
                <a:cxn ang="0">
                  <a:pos x="90" y="246"/>
                </a:cxn>
              </a:cxnLst>
              <a:rect l="0" t="0" r="r" b="b"/>
              <a:pathLst>
                <a:path w="161" h="248">
                  <a:moveTo>
                    <a:pt x="74" y="248"/>
                  </a:moveTo>
                  <a:lnTo>
                    <a:pt x="52" y="246"/>
                  </a:lnTo>
                  <a:lnTo>
                    <a:pt x="35" y="241"/>
                  </a:lnTo>
                  <a:lnTo>
                    <a:pt x="22" y="234"/>
                  </a:lnTo>
                  <a:lnTo>
                    <a:pt x="12" y="223"/>
                  </a:lnTo>
                  <a:lnTo>
                    <a:pt x="6" y="213"/>
                  </a:lnTo>
                  <a:lnTo>
                    <a:pt x="1" y="199"/>
                  </a:lnTo>
                  <a:lnTo>
                    <a:pt x="0" y="184"/>
                  </a:lnTo>
                  <a:lnTo>
                    <a:pt x="0" y="168"/>
                  </a:lnTo>
                  <a:lnTo>
                    <a:pt x="52" y="168"/>
                  </a:lnTo>
                  <a:lnTo>
                    <a:pt x="52" y="178"/>
                  </a:lnTo>
                  <a:lnTo>
                    <a:pt x="54" y="185"/>
                  </a:lnTo>
                  <a:lnTo>
                    <a:pt x="54" y="193"/>
                  </a:lnTo>
                  <a:lnTo>
                    <a:pt x="57" y="199"/>
                  </a:lnTo>
                  <a:lnTo>
                    <a:pt x="60" y="203"/>
                  </a:lnTo>
                  <a:lnTo>
                    <a:pt x="66" y="208"/>
                  </a:lnTo>
                  <a:lnTo>
                    <a:pt x="73" y="211"/>
                  </a:lnTo>
                  <a:lnTo>
                    <a:pt x="82" y="211"/>
                  </a:lnTo>
                  <a:lnTo>
                    <a:pt x="88" y="211"/>
                  </a:lnTo>
                  <a:lnTo>
                    <a:pt x="93" y="210"/>
                  </a:lnTo>
                  <a:lnTo>
                    <a:pt x="98" y="206"/>
                  </a:lnTo>
                  <a:lnTo>
                    <a:pt x="103" y="203"/>
                  </a:lnTo>
                  <a:lnTo>
                    <a:pt x="104" y="200"/>
                  </a:lnTo>
                  <a:lnTo>
                    <a:pt x="107" y="196"/>
                  </a:lnTo>
                  <a:lnTo>
                    <a:pt x="109" y="190"/>
                  </a:lnTo>
                  <a:lnTo>
                    <a:pt x="109" y="184"/>
                  </a:lnTo>
                  <a:lnTo>
                    <a:pt x="104" y="170"/>
                  </a:lnTo>
                  <a:lnTo>
                    <a:pt x="91" y="158"/>
                  </a:lnTo>
                  <a:lnTo>
                    <a:pt x="76" y="147"/>
                  </a:lnTo>
                  <a:lnTo>
                    <a:pt x="57" y="136"/>
                  </a:lnTo>
                  <a:lnTo>
                    <a:pt x="36" y="124"/>
                  </a:lnTo>
                  <a:lnTo>
                    <a:pt x="20" y="109"/>
                  </a:lnTo>
                  <a:lnTo>
                    <a:pt x="8" y="91"/>
                  </a:lnTo>
                  <a:lnTo>
                    <a:pt x="3" y="67"/>
                  </a:lnTo>
                  <a:lnTo>
                    <a:pt x="4" y="53"/>
                  </a:lnTo>
                  <a:lnTo>
                    <a:pt x="8" y="41"/>
                  </a:lnTo>
                  <a:lnTo>
                    <a:pt x="12" y="29"/>
                  </a:lnTo>
                  <a:lnTo>
                    <a:pt x="20" y="18"/>
                  </a:lnTo>
                  <a:lnTo>
                    <a:pt x="31" y="10"/>
                  </a:lnTo>
                  <a:lnTo>
                    <a:pt x="46" y="4"/>
                  </a:lnTo>
                  <a:lnTo>
                    <a:pt x="65" y="0"/>
                  </a:lnTo>
                  <a:lnTo>
                    <a:pt x="85" y="0"/>
                  </a:lnTo>
                  <a:lnTo>
                    <a:pt x="104" y="0"/>
                  </a:lnTo>
                  <a:lnTo>
                    <a:pt x="118" y="3"/>
                  </a:lnTo>
                  <a:lnTo>
                    <a:pt x="133" y="9"/>
                  </a:lnTo>
                  <a:lnTo>
                    <a:pt x="142" y="16"/>
                  </a:lnTo>
                  <a:lnTo>
                    <a:pt x="150" y="25"/>
                  </a:lnTo>
                  <a:lnTo>
                    <a:pt x="156" y="39"/>
                  </a:lnTo>
                  <a:lnTo>
                    <a:pt x="158" y="54"/>
                  </a:lnTo>
                  <a:lnTo>
                    <a:pt x="158" y="71"/>
                  </a:lnTo>
                  <a:lnTo>
                    <a:pt x="107" y="71"/>
                  </a:lnTo>
                  <a:lnTo>
                    <a:pt x="107" y="65"/>
                  </a:lnTo>
                  <a:lnTo>
                    <a:pt x="107" y="57"/>
                  </a:lnTo>
                  <a:lnTo>
                    <a:pt x="106" y="51"/>
                  </a:lnTo>
                  <a:lnTo>
                    <a:pt x="103" y="47"/>
                  </a:lnTo>
                  <a:lnTo>
                    <a:pt x="101" y="42"/>
                  </a:lnTo>
                  <a:lnTo>
                    <a:pt x="96" y="38"/>
                  </a:lnTo>
                  <a:lnTo>
                    <a:pt x="90" y="36"/>
                  </a:lnTo>
                  <a:lnTo>
                    <a:pt x="84" y="35"/>
                  </a:lnTo>
                  <a:lnTo>
                    <a:pt x="77" y="36"/>
                  </a:lnTo>
                  <a:lnTo>
                    <a:pt x="73" y="36"/>
                  </a:lnTo>
                  <a:lnTo>
                    <a:pt x="68" y="39"/>
                  </a:lnTo>
                  <a:lnTo>
                    <a:pt x="63" y="42"/>
                  </a:lnTo>
                  <a:lnTo>
                    <a:pt x="60" y="45"/>
                  </a:lnTo>
                  <a:lnTo>
                    <a:pt x="58" y="50"/>
                  </a:lnTo>
                  <a:lnTo>
                    <a:pt x="57" y="54"/>
                  </a:lnTo>
                  <a:lnTo>
                    <a:pt x="57" y="60"/>
                  </a:lnTo>
                  <a:lnTo>
                    <a:pt x="60" y="76"/>
                  </a:lnTo>
                  <a:lnTo>
                    <a:pt x="73" y="88"/>
                  </a:lnTo>
                  <a:lnTo>
                    <a:pt x="90" y="98"/>
                  </a:lnTo>
                  <a:lnTo>
                    <a:pt x="109" y="108"/>
                  </a:lnTo>
                  <a:lnTo>
                    <a:pt x="128" y="120"/>
                  </a:lnTo>
                  <a:lnTo>
                    <a:pt x="145" y="133"/>
                  </a:lnTo>
                  <a:lnTo>
                    <a:pt x="158" y="153"/>
                  </a:lnTo>
                  <a:lnTo>
                    <a:pt x="161" y="178"/>
                  </a:lnTo>
                  <a:lnTo>
                    <a:pt x="160" y="199"/>
                  </a:lnTo>
                  <a:lnTo>
                    <a:pt x="153" y="216"/>
                  </a:lnTo>
                  <a:lnTo>
                    <a:pt x="145" y="228"/>
                  </a:lnTo>
                  <a:lnTo>
                    <a:pt x="133" y="235"/>
                  </a:lnTo>
                  <a:lnTo>
                    <a:pt x="120" y="241"/>
                  </a:lnTo>
                  <a:lnTo>
                    <a:pt x="104" y="244"/>
                  </a:lnTo>
                  <a:lnTo>
                    <a:pt x="90" y="246"/>
                  </a:lnTo>
                  <a:lnTo>
                    <a:pt x="74" y="2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086" name="Freeform 6"/>
            <p:cNvSpPr>
              <a:spLocks/>
            </p:cNvSpPr>
            <p:nvPr/>
          </p:nvSpPr>
          <p:spPr bwMode="auto">
            <a:xfrm>
              <a:off x="783" y="3820"/>
              <a:ext cx="170" cy="248"/>
            </a:xfrm>
            <a:custGeom>
              <a:avLst/>
              <a:gdLst/>
              <a:ahLst/>
              <a:cxnLst>
                <a:cxn ang="0">
                  <a:pos x="119" y="155"/>
                </a:cxn>
                <a:cxn ang="0">
                  <a:pos x="117" y="208"/>
                </a:cxn>
                <a:cxn ang="0">
                  <a:pos x="111" y="210"/>
                </a:cxn>
                <a:cxn ang="0">
                  <a:pos x="105" y="211"/>
                </a:cxn>
                <a:cxn ang="0">
                  <a:pos x="97" y="213"/>
                </a:cxn>
                <a:cxn ang="0">
                  <a:pos x="91" y="213"/>
                </a:cxn>
                <a:cxn ang="0">
                  <a:pos x="73" y="210"/>
                </a:cxn>
                <a:cxn ang="0">
                  <a:pos x="61" y="196"/>
                </a:cxn>
                <a:cxn ang="0">
                  <a:pos x="56" y="170"/>
                </a:cxn>
                <a:cxn ang="0">
                  <a:pos x="54" y="124"/>
                </a:cxn>
                <a:cxn ang="0">
                  <a:pos x="54" y="91"/>
                </a:cxn>
                <a:cxn ang="0">
                  <a:pos x="57" y="62"/>
                </a:cxn>
                <a:cxn ang="0">
                  <a:pos x="67" y="42"/>
                </a:cxn>
                <a:cxn ang="0">
                  <a:pos x="86" y="35"/>
                </a:cxn>
                <a:cxn ang="0">
                  <a:pos x="102" y="38"/>
                </a:cxn>
                <a:cxn ang="0">
                  <a:pos x="111" y="45"/>
                </a:cxn>
                <a:cxn ang="0">
                  <a:pos x="116" y="57"/>
                </a:cxn>
                <a:cxn ang="0">
                  <a:pos x="117" y="71"/>
                </a:cxn>
                <a:cxn ang="0">
                  <a:pos x="168" y="54"/>
                </a:cxn>
                <a:cxn ang="0">
                  <a:pos x="157" y="29"/>
                </a:cxn>
                <a:cxn ang="0">
                  <a:pos x="136" y="10"/>
                </a:cxn>
                <a:cxn ang="0">
                  <a:pos x="106" y="0"/>
                </a:cxn>
                <a:cxn ang="0">
                  <a:pos x="61" y="1"/>
                </a:cxn>
                <a:cxn ang="0">
                  <a:pos x="24" y="21"/>
                </a:cxn>
                <a:cxn ang="0">
                  <a:pos x="5" y="56"/>
                </a:cxn>
                <a:cxn ang="0">
                  <a:pos x="0" y="98"/>
                </a:cxn>
                <a:cxn ang="0">
                  <a:pos x="0" y="153"/>
                </a:cxn>
                <a:cxn ang="0">
                  <a:pos x="8" y="202"/>
                </a:cxn>
                <a:cxn ang="0">
                  <a:pos x="29" y="232"/>
                </a:cxn>
                <a:cxn ang="0">
                  <a:pos x="70" y="246"/>
                </a:cxn>
                <a:cxn ang="0">
                  <a:pos x="106" y="248"/>
                </a:cxn>
                <a:cxn ang="0">
                  <a:pos x="125" y="246"/>
                </a:cxn>
                <a:cxn ang="0">
                  <a:pos x="144" y="244"/>
                </a:cxn>
                <a:cxn ang="0">
                  <a:pos x="160" y="241"/>
                </a:cxn>
                <a:cxn ang="0">
                  <a:pos x="167" y="240"/>
                </a:cxn>
                <a:cxn ang="0">
                  <a:pos x="168" y="238"/>
                </a:cxn>
                <a:cxn ang="0">
                  <a:pos x="168" y="238"/>
                </a:cxn>
                <a:cxn ang="0">
                  <a:pos x="170" y="237"/>
                </a:cxn>
                <a:cxn ang="0">
                  <a:pos x="170" y="229"/>
                </a:cxn>
                <a:cxn ang="0">
                  <a:pos x="170" y="196"/>
                </a:cxn>
                <a:cxn ang="0">
                  <a:pos x="170" y="153"/>
                </a:cxn>
                <a:cxn ang="0">
                  <a:pos x="170" y="123"/>
                </a:cxn>
                <a:cxn ang="0">
                  <a:pos x="89" y="117"/>
                </a:cxn>
              </a:cxnLst>
              <a:rect l="0" t="0" r="r" b="b"/>
              <a:pathLst>
                <a:path w="170" h="248">
                  <a:moveTo>
                    <a:pt x="89" y="155"/>
                  </a:moveTo>
                  <a:lnTo>
                    <a:pt x="119" y="155"/>
                  </a:lnTo>
                  <a:lnTo>
                    <a:pt x="119" y="206"/>
                  </a:lnTo>
                  <a:lnTo>
                    <a:pt x="117" y="208"/>
                  </a:lnTo>
                  <a:lnTo>
                    <a:pt x="114" y="208"/>
                  </a:lnTo>
                  <a:lnTo>
                    <a:pt x="111" y="210"/>
                  </a:lnTo>
                  <a:lnTo>
                    <a:pt x="108" y="211"/>
                  </a:lnTo>
                  <a:lnTo>
                    <a:pt x="105" y="211"/>
                  </a:lnTo>
                  <a:lnTo>
                    <a:pt x="102" y="213"/>
                  </a:lnTo>
                  <a:lnTo>
                    <a:pt x="97" y="213"/>
                  </a:lnTo>
                  <a:lnTo>
                    <a:pt x="94" y="213"/>
                  </a:lnTo>
                  <a:lnTo>
                    <a:pt x="91" y="213"/>
                  </a:lnTo>
                  <a:lnTo>
                    <a:pt x="81" y="213"/>
                  </a:lnTo>
                  <a:lnTo>
                    <a:pt x="73" y="210"/>
                  </a:lnTo>
                  <a:lnTo>
                    <a:pt x="65" y="205"/>
                  </a:lnTo>
                  <a:lnTo>
                    <a:pt x="61" y="196"/>
                  </a:lnTo>
                  <a:lnTo>
                    <a:pt x="57" y="185"/>
                  </a:lnTo>
                  <a:lnTo>
                    <a:pt x="56" y="170"/>
                  </a:lnTo>
                  <a:lnTo>
                    <a:pt x="54" y="149"/>
                  </a:lnTo>
                  <a:lnTo>
                    <a:pt x="54" y="124"/>
                  </a:lnTo>
                  <a:lnTo>
                    <a:pt x="54" y="106"/>
                  </a:lnTo>
                  <a:lnTo>
                    <a:pt x="54" y="91"/>
                  </a:lnTo>
                  <a:lnTo>
                    <a:pt x="56" y="76"/>
                  </a:lnTo>
                  <a:lnTo>
                    <a:pt x="57" y="62"/>
                  </a:lnTo>
                  <a:lnTo>
                    <a:pt x="62" y="51"/>
                  </a:lnTo>
                  <a:lnTo>
                    <a:pt x="67" y="42"/>
                  </a:lnTo>
                  <a:lnTo>
                    <a:pt x="75" y="38"/>
                  </a:lnTo>
                  <a:lnTo>
                    <a:pt x="86" y="35"/>
                  </a:lnTo>
                  <a:lnTo>
                    <a:pt x="95" y="36"/>
                  </a:lnTo>
                  <a:lnTo>
                    <a:pt x="102" y="38"/>
                  </a:lnTo>
                  <a:lnTo>
                    <a:pt x="106" y="41"/>
                  </a:lnTo>
                  <a:lnTo>
                    <a:pt x="111" y="45"/>
                  </a:lnTo>
                  <a:lnTo>
                    <a:pt x="114" y="51"/>
                  </a:lnTo>
                  <a:lnTo>
                    <a:pt x="116" y="57"/>
                  </a:lnTo>
                  <a:lnTo>
                    <a:pt x="117" y="63"/>
                  </a:lnTo>
                  <a:lnTo>
                    <a:pt x="117" y="71"/>
                  </a:lnTo>
                  <a:lnTo>
                    <a:pt x="170" y="71"/>
                  </a:lnTo>
                  <a:lnTo>
                    <a:pt x="168" y="54"/>
                  </a:lnTo>
                  <a:lnTo>
                    <a:pt x="163" y="41"/>
                  </a:lnTo>
                  <a:lnTo>
                    <a:pt x="157" y="29"/>
                  </a:lnTo>
                  <a:lnTo>
                    <a:pt x="148" y="18"/>
                  </a:lnTo>
                  <a:lnTo>
                    <a:pt x="136" y="10"/>
                  </a:lnTo>
                  <a:lnTo>
                    <a:pt x="122" y="4"/>
                  </a:lnTo>
                  <a:lnTo>
                    <a:pt x="106" y="0"/>
                  </a:lnTo>
                  <a:lnTo>
                    <a:pt x="89" y="0"/>
                  </a:lnTo>
                  <a:lnTo>
                    <a:pt x="61" y="1"/>
                  </a:lnTo>
                  <a:lnTo>
                    <a:pt x="40" y="9"/>
                  </a:lnTo>
                  <a:lnTo>
                    <a:pt x="24" y="21"/>
                  </a:lnTo>
                  <a:lnTo>
                    <a:pt x="13" y="38"/>
                  </a:lnTo>
                  <a:lnTo>
                    <a:pt x="5" y="56"/>
                  </a:lnTo>
                  <a:lnTo>
                    <a:pt x="2" y="77"/>
                  </a:lnTo>
                  <a:lnTo>
                    <a:pt x="0" y="98"/>
                  </a:lnTo>
                  <a:lnTo>
                    <a:pt x="0" y="121"/>
                  </a:lnTo>
                  <a:lnTo>
                    <a:pt x="0" y="153"/>
                  </a:lnTo>
                  <a:lnTo>
                    <a:pt x="4" y="179"/>
                  </a:lnTo>
                  <a:lnTo>
                    <a:pt x="8" y="202"/>
                  </a:lnTo>
                  <a:lnTo>
                    <a:pt x="16" y="219"/>
                  </a:lnTo>
                  <a:lnTo>
                    <a:pt x="29" y="232"/>
                  </a:lnTo>
                  <a:lnTo>
                    <a:pt x="46" y="241"/>
                  </a:lnTo>
                  <a:lnTo>
                    <a:pt x="70" y="246"/>
                  </a:lnTo>
                  <a:lnTo>
                    <a:pt x="98" y="248"/>
                  </a:lnTo>
                  <a:lnTo>
                    <a:pt x="106" y="248"/>
                  </a:lnTo>
                  <a:lnTo>
                    <a:pt x="116" y="248"/>
                  </a:lnTo>
                  <a:lnTo>
                    <a:pt x="125" y="246"/>
                  </a:lnTo>
                  <a:lnTo>
                    <a:pt x="135" y="244"/>
                  </a:lnTo>
                  <a:lnTo>
                    <a:pt x="144" y="244"/>
                  </a:lnTo>
                  <a:lnTo>
                    <a:pt x="152" y="243"/>
                  </a:lnTo>
                  <a:lnTo>
                    <a:pt x="160" y="241"/>
                  </a:lnTo>
                  <a:lnTo>
                    <a:pt x="167" y="240"/>
                  </a:lnTo>
                  <a:lnTo>
                    <a:pt x="167" y="240"/>
                  </a:lnTo>
                  <a:lnTo>
                    <a:pt x="168" y="240"/>
                  </a:lnTo>
                  <a:lnTo>
                    <a:pt x="168" y="238"/>
                  </a:lnTo>
                  <a:lnTo>
                    <a:pt x="168" y="238"/>
                  </a:lnTo>
                  <a:lnTo>
                    <a:pt x="168" y="238"/>
                  </a:lnTo>
                  <a:lnTo>
                    <a:pt x="170" y="238"/>
                  </a:lnTo>
                  <a:lnTo>
                    <a:pt x="170" y="237"/>
                  </a:lnTo>
                  <a:lnTo>
                    <a:pt x="170" y="237"/>
                  </a:lnTo>
                  <a:lnTo>
                    <a:pt x="170" y="229"/>
                  </a:lnTo>
                  <a:lnTo>
                    <a:pt x="170" y="216"/>
                  </a:lnTo>
                  <a:lnTo>
                    <a:pt x="170" y="196"/>
                  </a:lnTo>
                  <a:lnTo>
                    <a:pt x="170" y="175"/>
                  </a:lnTo>
                  <a:lnTo>
                    <a:pt x="170" y="153"/>
                  </a:lnTo>
                  <a:lnTo>
                    <a:pt x="170" y="135"/>
                  </a:lnTo>
                  <a:lnTo>
                    <a:pt x="170" y="123"/>
                  </a:lnTo>
                  <a:lnTo>
                    <a:pt x="170" y="117"/>
                  </a:lnTo>
                  <a:lnTo>
                    <a:pt x="89" y="117"/>
                  </a:lnTo>
                  <a:lnTo>
                    <a:pt x="89" y="1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087" name="Freeform 7"/>
            <p:cNvSpPr>
              <a:spLocks/>
            </p:cNvSpPr>
            <p:nvPr/>
          </p:nvSpPr>
          <p:spPr bwMode="auto">
            <a:xfrm>
              <a:off x="146" y="3823"/>
              <a:ext cx="242" cy="95"/>
            </a:xfrm>
            <a:custGeom>
              <a:avLst/>
              <a:gdLst/>
              <a:ahLst/>
              <a:cxnLst>
                <a:cxn ang="0">
                  <a:pos x="68" y="80"/>
                </a:cxn>
                <a:cxn ang="0">
                  <a:pos x="68" y="82"/>
                </a:cxn>
                <a:cxn ang="0">
                  <a:pos x="77" y="88"/>
                </a:cxn>
                <a:cxn ang="0">
                  <a:pos x="87" y="92"/>
                </a:cxn>
                <a:cxn ang="0">
                  <a:pos x="96" y="95"/>
                </a:cxn>
                <a:cxn ang="0">
                  <a:pos x="106" y="95"/>
                </a:cxn>
                <a:cxn ang="0">
                  <a:pos x="114" y="95"/>
                </a:cxn>
                <a:cxn ang="0">
                  <a:pos x="123" y="94"/>
                </a:cxn>
                <a:cxn ang="0">
                  <a:pos x="131" y="91"/>
                </a:cxn>
                <a:cxn ang="0">
                  <a:pos x="139" y="86"/>
                </a:cxn>
                <a:cxn ang="0">
                  <a:pos x="145" y="82"/>
                </a:cxn>
                <a:cxn ang="0">
                  <a:pos x="157" y="76"/>
                </a:cxn>
                <a:cxn ang="0">
                  <a:pos x="169" y="67"/>
                </a:cxn>
                <a:cxn ang="0">
                  <a:pos x="183" y="57"/>
                </a:cxn>
                <a:cxn ang="0">
                  <a:pos x="198" y="48"/>
                </a:cxn>
                <a:cxn ang="0">
                  <a:pos x="213" y="38"/>
                </a:cxn>
                <a:cxn ang="0">
                  <a:pos x="229" y="29"/>
                </a:cxn>
                <a:cxn ang="0">
                  <a:pos x="242" y="21"/>
                </a:cxn>
                <a:cxn ang="0">
                  <a:pos x="242" y="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6" y="54"/>
                </a:cxn>
                <a:cxn ang="0">
                  <a:pos x="13" y="54"/>
                </a:cxn>
                <a:cxn ang="0">
                  <a:pos x="20" y="54"/>
                </a:cxn>
                <a:cxn ang="0">
                  <a:pos x="28" y="57"/>
                </a:cxn>
                <a:cxn ang="0">
                  <a:pos x="36" y="60"/>
                </a:cxn>
                <a:cxn ang="0">
                  <a:pos x="46" y="65"/>
                </a:cxn>
                <a:cxn ang="0">
                  <a:pos x="57" y="71"/>
                </a:cxn>
                <a:cxn ang="0">
                  <a:pos x="68" y="80"/>
                </a:cxn>
              </a:cxnLst>
              <a:rect l="0" t="0" r="r" b="b"/>
              <a:pathLst>
                <a:path w="242" h="95">
                  <a:moveTo>
                    <a:pt x="68" y="80"/>
                  </a:moveTo>
                  <a:lnTo>
                    <a:pt x="68" y="82"/>
                  </a:lnTo>
                  <a:lnTo>
                    <a:pt x="77" y="88"/>
                  </a:lnTo>
                  <a:lnTo>
                    <a:pt x="87" y="92"/>
                  </a:lnTo>
                  <a:lnTo>
                    <a:pt x="96" y="95"/>
                  </a:lnTo>
                  <a:lnTo>
                    <a:pt x="106" y="95"/>
                  </a:lnTo>
                  <a:lnTo>
                    <a:pt x="114" y="95"/>
                  </a:lnTo>
                  <a:lnTo>
                    <a:pt x="123" y="94"/>
                  </a:lnTo>
                  <a:lnTo>
                    <a:pt x="131" y="91"/>
                  </a:lnTo>
                  <a:lnTo>
                    <a:pt x="139" y="86"/>
                  </a:lnTo>
                  <a:lnTo>
                    <a:pt x="145" y="82"/>
                  </a:lnTo>
                  <a:lnTo>
                    <a:pt x="157" y="76"/>
                  </a:lnTo>
                  <a:lnTo>
                    <a:pt x="169" y="67"/>
                  </a:lnTo>
                  <a:lnTo>
                    <a:pt x="183" y="57"/>
                  </a:lnTo>
                  <a:lnTo>
                    <a:pt x="198" y="48"/>
                  </a:lnTo>
                  <a:lnTo>
                    <a:pt x="213" y="38"/>
                  </a:lnTo>
                  <a:lnTo>
                    <a:pt x="229" y="29"/>
                  </a:lnTo>
                  <a:lnTo>
                    <a:pt x="242" y="21"/>
                  </a:lnTo>
                  <a:lnTo>
                    <a:pt x="242" y="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13" y="54"/>
                  </a:lnTo>
                  <a:lnTo>
                    <a:pt x="20" y="54"/>
                  </a:lnTo>
                  <a:lnTo>
                    <a:pt x="28" y="57"/>
                  </a:lnTo>
                  <a:lnTo>
                    <a:pt x="36" y="60"/>
                  </a:lnTo>
                  <a:lnTo>
                    <a:pt x="46" y="65"/>
                  </a:lnTo>
                  <a:lnTo>
                    <a:pt x="57" y="71"/>
                  </a:lnTo>
                  <a:lnTo>
                    <a:pt x="68" y="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088" name="Freeform 8"/>
            <p:cNvSpPr>
              <a:spLocks/>
            </p:cNvSpPr>
            <p:nvPr/>
          </p:nvSpPr>
          <p:spPr bwMode="auto">
            <a:xfrm>
              <a:off x="146" y="3950"/>
              <a:ext cx="242" cy="116"/>
            </a:xfrm>
            <a:custGeom>
              <a:avLst/>
              <a:gdLst/>
              <a:ahLst/>
              <a:cxnLst>
                <a:cxn ang="0">
                  <a:pos x="158" y="45"/>
                </a:cxn>
                <a:cxn ang="0">
                  <a:pos x="130" y="19"/>
                </a:cxn>
                <a:cxn ang="0">
                  <a:pos x="128" y="17"/>
                </a:cxn>
                <a:cxn ang="0">
                  <a:pos x="126" y="16"/>
                </a:cxn>
                <a:cxn ang="0">
                  <a:pos x="125" y="14"/>
                </a:cxn>
                <a:cxn ang="0">
                  <a:pos x="125" y="14"/>
                </a:cxn>
                <a:cxn ang="0">
                  <a:pos x="123" y="13"/>
                </a:cxn>
                <a:cxn ang="0">
                  <a:pos x="122" y="13"/>
                </a:cxn>
                <a:cxn ang="0">
                  <a:pos x="122" y="11"/>
                </a:cxn>
                <a:cxn ang="0">
                  <a:pos x="122" y="11"/>
                </a:cxn>
                <a:cxn ang="0">
                  <a:pos x="112" y="6"/>
                </a:cxn>
                <a:cxn ang="0">
                  <a:pos x="104" y="3"/>
                </a:cxn>
                <a:cxn ang="0">
                  <a:pos x="96" y="2"/>
                </a:cxn>
                <a:cxn ang="0">
                  <a:pos x="88" y="0"/>
                </a:cxn>
                <a:cxn ang="0">
                  <a:pos x="82" y="0"/>
                </a:cxn>
                <a:cxn ang="0">
                  <a:pos x="76" y="2"/>
                </a:cxn>
                <a:cxn ang="0">
                  <a:pos x="71" y="2"/>
                </a:cxn>
                <a:cxn ang="0">
                  <a:pos x="66" y="3"/>
                </a:cxn>
                <a:cxn ang="0">
                  <a:pos x="66" y="5"/>
                </a:cxn>
                <a:cxn ang="0">
                  <a:pos x="65" y="5"/>
                </a:cxn>
                <a:cxn ang="0">
                  <a:pos x="63" y="5"/>
                </a:cxn>
                <a:cxn ang="0">
                  <a:pos x="63" y="6"/>
                </a:cxn>
                <a:cxn ang="0">
                  <a:pos x="62" y="6"/>
                </a:cxn>
                <a:cxn ang="0">
                  <a:pos x="62" y="6"/>
                </a:cxn>
                <a:cxn ang="0">
                  <a:pos x="60" y="8"/>
                </a:cxn>
                <a:cxn ang="0">
                  <a:pos x="60" y="8"/>
                </a:cxn>
                <a:cxn ang="0">
                  <a:pos x="0" y="46"/>
                </a:cxn>
                <a:cxn ang="0">
                  <a:pos x="0" y="116"/>
                </a:cxn>
                <a:cxn ang="0">
                  <a:pos x="242" y="116"/>
                </a:cxn>
                <a:cxn ang="0">
                  <a:pos x="242" y="66"/>
                </a:cxn>
                <a:cxn ang="0">
                  <a:pos x="239" y="67"/>
                </a:cxn>
                <a:cxn ang="0">
                  <a:pos x="232" y="69"/>
                </a:cxn>
                <a:cxn ang="0">
                  <a:pos x="225" y="72"/>
                </a:cxn>
                <a:cxn ang="0">
                  <a:pos x="215" y="72"/>
                </a:cxn>
                <a:cxn ang="0">
                  <a:pos x="204" y="70"/>
                </a:cxn>
                <a:cxn ang="0">
                  <a:pos x="190" y="66"/>
                </a:cxn>
                <a:cxn ang="0">
                  <a:pos x="174" y="58"/>
                </a:cxn>
                <a:cxn ang="0">
                  <a:pos x="158" y="45"/>
                </a:cxn>
              </a:cxnLst>
              <a:rect l="0" t="0" r="r" b="b"/>
              <a:pathLst>
                <a:path w="242" h="116">
                  <a:moveTo>
                    <a:pt x="158" y="45"/>
                  </a:moveTo>
                  <a:lnTo>
                    <a:pt x="130" y="19"/>
                  </a:lnTo>
                  <a:lnTo>
                    <a:pt x="128" y="17"/>
                  </a:lnTo>
                  <a:lnTo>
                    <a:pt x="126" y="16"/>
                  </a:lnTo>
                  <a:lnTo>
                    <a:pt x="125" y="14"/>
                  </a:lnTo>
                  <a:lnTo>
                    <a:pt x="125" y="14"/>
                  </a:lnTo>
                  <a:lnTo>
                    <a:pt x="123" y="13"/>
                  </a:lnTo>
                  <a:lnTo>
                    <a:pt x="122" y="13"/>
                  </a:lnTo>
                  <a:lnTo>
                    <a:pt x="122" y="11"/>
                  </a:lnTo>
                  <a:lnTo>
                    <a:pt x="122" y="11"/>
                  </a:lnTo>
                  <a:lnTo>
                    <a:pt x="112" y="6"/>
                  </a:lnTo>
                  <a:lnTo>
                    <a:pt x="104" y="3"/>
                  </a:lnTo>
                  <a:lnTo>
                    <a:pt x="96" y="2"/>
                  </a:lnTo>
                  <a:lnTo>
                    <a:pt x="88" y="0"/>
                  </a:lnTo>
                  <a:lnTo>
                    <a:pt x="82" y="0"/>
                  </a:lnTo>
                  <a:lnTo>
                    <a:pt x="76" y="2"/>
                  </a:lnTo>
                  <a:lnTo>
                    <a:pt x="71" y="2"/>
                  </a:lnTo>
                  <a:lnTo>
                    <a:pt x="66" y="3"/>
                  </a:lnTo>
                  <a:lnTo>
                    <a:pt x="66" y="5"/>
                  </a:lnTo>
                  <a:lnTo>
                    <a:pt x="65" y="5"/>
                  </a:lnTo>
                  <a:lnTo>
                    <a:pt x="63" y="5"/>
                  </a:lnTo>
                  <a:lnTo>
                    <a:pt x="63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0" y="46"/>
                  </a:lnTo>
                  <a:lnTo>
                    <a:pt x="0" y="116"/>
                  </a:lnTo>
                  <a:lnTo>
                    <a:pt x="242" y="116"/>
                  </a:lnTo>
                  <a:lnTo>
                    <a:pt x="242" y="66"/>
                  </a:lnTo>
                  <a:lnTo>
                    <a:pt x="239" y="67"/>
                  </a:lnTo>
                  <a:lnTo>
                    <a:pt x="232" y="69"/>
                  </a:lnTo>
                  <a:lnTo>
                    <a:pt x="225" y="72"/>
                  </a:lnTo>
                  <a:lnTo>
                    <a:pt x="215" y="72"/>
                  </a:lnTo>
                  <a:lnTo>
                    <a:pt x="204" y="70"/>
                  </a:lnTo>
                  <a:lnTo>
                    <a:pt x="190" y="66"/>
                  </a:lnTo>
                  <a:lnTo>
                    <a:pt x="174" y="58"/>
                  </a:lnTo>
                  <a:lnTo>
                    <a:pt x="158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089" name="Freeform 9"/>
            <p:cNvSpPr>
              <a:spLocks/>
            </p:cNvSpPr>
            <p:nvPr/>
          </p:nvSpPr>
          <p:spPr bwMode="auto">
            <a:xfrm>
              <a:off x="146" y="3893"/>
              <a:ext cx="70" cy="29"/>
            </a:xfrm>
            <a:custGeom>
              <a:avLst/>
              <a:gdLst/>
              <a:ahLst/>
              <a:cxnLst>
                <a:cxn ang="0">
                  <a:pos x="65" y="16"/>
                </a:cxn>
                <a:cxn ang="0">
                  <a:pos x="65" y="16"/>
                </a:cxn>
                <a:cxn ang="0">
                  <a:pos x="65" y="16"/>
                </a:cxn>
                <a:cxn ang="0">
                  <a:pos x="63" y="15"/>
                </a:cxn>
                <a:cxn ang="0">
                  <a:pos x="63" y="15"/>
                </a:cxn>
                <a:cxn ang="0">
                  <a:pos x="63" y="15"/>
                </a:cxn>
                <a:cxn ang="0">
                  <a:pos x="62" y="15"/>
                </a:cxn>
                <a:cxn ang="0">
                  <a:pos x="62" y="13"/>
                </a:cxn>
                <a:cxn ang="0">
                  <a:pos x="60" y="13"/>
                </a:cxn>
                <a:cxn ang="0">
                  <a:pos x="51" y="7"/>
                </a:cxn>
                <a:cxn ang="0">
                  <a:pos x="39" y="3"/>
                </a:cxn>
                <a:cxn ang="0">
                  <a:pos x="30" y="1"/>
                </a:cxn>
                <a:cxn ang="0">
                  <a:pos x="22" y="0"/>
                </a:cxn>
                <a:cxn ang="0">
                  <a:pos x="14" y="1"/>
                </a:cxn>
                <a:cxn ang="0">
                  <a:pos x="8" y="3"/>
                </a:cxn>
                <a:cxn ang="0">
                  <a:pos x="3" y="4"/>
                </a:cxn>
                <a:cxn ang="0">
                  <a:pos x="0" y="6"/>
                </a:cxn>
                <a:cxn ang="0">
                  <a:pos x="0" y="29"/>
                </a:cxn>
                <a:cxn ang="0">
                  <a:pos x="14" y="19"/>
                </a:cxn>
                <a:cxn ang="0">
                  <a:pos x="14" y="19"/>
                </a:cxn>
                <a:cxn ang="0">
                  <a:pos x="17" y="18"/>
                </a:cxn>
                <a:cxn ang="0">
                  <a:pos x="22" y="16"/>
                </a:cxn>
                <a:cxn ang="0">
                  <a:pos x="28" y="15"/>
                </a:cxn>
                <a:cxn ang="0">
                  <a:pos x="36" y="13"/>
                </a:cxn>
                <a:cxn ang="0">
                  <a:pos x="46" y="13"/>
                </a:cxn>
                <a:cxn ang="0">
                  <a:pos x="57" y="16"/>
                </a:cxn>
                <a:cxn ang="0">
                  <a:pos x="70" y="19"/>
                </a:cxn>
                <a:cxn ang="0">
                  <a:pos x="65" y="16"/>
                </a:cxn>
              </a:cxnLst>
              <a:rect l="0" t="0" r="r" b="b"/>
              <a:pathLst>
                <a:path w="70" h="29">
                  <a:moveTo>
                    <a:pt x="65" y="16"/>
                  </a:moveTo>
                  <a:lnTo>
                    <a:pt x="65" y="16"/>
                  </a:lnTo>
                  <a:lnTo>
                    <a:pt x="65" y="16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63" y="15"/>
                  </a:lnTo>
                  <a:lnTo>
                    <a:pt x="62" y="15"/>
                  </a:lnTo>
                  <a:lnTo>
                    <a:pt x="62" y="13"/>
                  </a:lnTo>
                  <a:lnTo>
                    <a:pt x="60" y="13"/>
                  </a:lnTo>
                  <a:lnTo>
                    <a:pt x="51" y="7"/>
                  </a:lnTo>
                  <a:lnTo>
                    <a:pt x="39" y="3"/>
                  </a:lnTo>
                  <a:lnTo>
                    <a:pt x="30" y="1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8" y="3"/>
                  </a:lnTo>
                  <a:lnTo>
                    <a:pt x="3" y="4"/>
                  </a:lnTo>
                  <a:lnTo>
                    <a:pt x="0" y="6"/>
                  </a:lnTo>
                  <a:lnTo>
                    <a:pt x="0" y="29"/>
                  </a:lnTo>
                  <a:lnTo>
                    <a:pt x="14" y="19"/>
                  </a:lnTo>
                  <a:lnTo>
                    <a:pt x="14" y="19"/>
                  </a:lnTo>
                  <a:lnTo>
                    <a:pt x="17" y="18"/>
                  </a:lnTo>
                  <a:lnTo>
                    <a:pt x="22" y="16"/>
                  </a:lnTo>
                  <a:lnTo>
                    <a:pt x="28" y="15"/>
                  </a:lnTo>
                  <a:lnTo>
                    <a:pt x="36" y="13"/>
                  </a:lnTo>
                  <a:lnTo>
                    <a:pt x="46" y="13"/>
                  </a:lnTo>
                  <a:lnTo>
                    <a:pt x="57" y="16"/>
                  </a:lnTo>
                  <a:lnTo>
                    <a:pt x="70" y="19"/>
                  </a:lnTo>
                  <a:lnTo>
                    <a:pt x="65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090" name="Freeform 10"/>
            <p:cNvSpPr>
              <a:spLocks/>
            </p:cNvSpPr>
            <p:nvPr/>
          </p:nvSpPr>
          <p:spPr bwMode="auto">
            <a:xfrm>
              <a:off x="146" y="3922"/>
              <a:ext cx="100" cy="50"/>
            </a:xfrm>
            <a:custGeom>
              <a:avLst/>
              <a:gdLst/>
              <a:ahLst/>
              <a:cxnLst>
                <a:cxn ang="0">
                  <a:pos x="98" y="19"/>
                </a:cxn>
                <a:cxn ang="0">
                  <a:pos x="98" y="18"/>
                </a:cxn>
                <a:cxn ang="0">
                  <a:pos x="98" y="18"/>
                </a:cxn>
                <a:cxn ang="0">
                  <a:pos x="96" y="18"/>
                </a:cxn>
                <a:cxn ang="0">
                  <a:pos x="96" y="16"/>
                </a:cxn>
                <a:cxn ang="0">
                  <a:pos x="96" y="16"/>
                </a:cxn>
                <a:cxn ang="0">
                  <a:pos x="96" y="16"/>
                </a:cxn>
                <a:cxn ang="0">
                  <a:pos x="95" y="16"/>
                </a:cxn>
                <a:cxn ang="0">
                  <a:pos x="95" y="15"/>
                </a:cxn>
                <a:cxn ang="0">
                  <a:pos x="85" y="9"/>
                </a:cxn>
                <a:cxn ang="0">
                  <a:pos x="76" y="4"/>
                </a:cxn>
                <a:cxn ang="0">
                  <a:pos x="66" y="1"/>
                </a:cxn>
                <a:cxn ang="0">
                  <a:pos x="58" y="0"/>
                </a:cxn>
                <a:cxn ang="0">
                  <a:pos x="51" y="0"/>
                </a:cxn>
                <a:cxn ang="0">
                  <a:pos x="44" y="1"/>
                </a:cxn>
                <a:cxn ang="0">
                  <a:pos x="39" y="3"/>
                </a:cxn>
                <a:cxn ang="0">
                  <a:pos x="35" y="4"/>
                </a:cxn>
                <a:cxn ang="0">
                  <a:pos x="33" y="4"/>
                </a:cxn>
                <a:cxn ang="0">
                  <a:pos x="32" y="4"/>
                </a:cxn>
                <a:cxn ang="0">
                  <a:pos x="32" y="4"/>
                </a:cxn>
                <a:cxn ang="0">
                  <a:pos x="30" y="6"/>
                </a:cxn>
                <a:cxn ang="0">
                  <a:pos x="30" y="6"/>
                </a:cxn>
                <a:cxn ang="0">
                  <a:pos x="28" y="6"/>
                </a:cxn>
                <a:cxn ang="0">
                  <a:pos x="28" y="7"/>
                </a:cxn>
                <a:cxn ang="0">
                  <a:pos x="27" y="7"/>
                </a:cxn>
                <a:cxn ang="0">
                  <a:pos x="24" y="9"/>
                </a:cxn>
                <a:cxn ang="0">
                  <a:pos x="0" y="25"/>
                </a:cxn>
                <a:cxn ang="0">
                  <a:pos x="0" y="50"/>
                </a:cxn>
                <a:cxn ang="0">
                  <a:pos x="46" y="19"/>
                </a:cxn>
                <a:cxn ang="0">
                  <a:pos x="46" y="19"/>
                </a:cxn>
                <a:cxn ang="0">
                  <a:pos x="49" y="18"/>
                </a:cxn>
                <a:cxn ang="0">
                  <a:pos x="54" y="16"/>
                </a:cxn>
                <a:cxn ang="0">
                  <a:pos x="60" y="15"/>
                </a:cxn>
                <a:cxn ang="0">
                  <a:pos x="68" y="13"/>
                </a:cxn>
                <a:cxn ang="0">
                  <a:pos x="77" y="13"/>
                </a:cxn>
                <a:cxn ang="0">
                  <a:pos x="88" y="16"/>
                </a:cxn>
                <a:cxn ang="0">
                  <a:pos x="100" y="19"/>
                </a:cxn>
                <a:cxn ang="0">
                  <a:pos x="98" y="19"/>
                </a:cxn>
              </a:cxnLst>
              <a:rect l="0" t="0" r="r" b="b"/>
              <a:pathLst>
                <a:path w="100" h="50">
                  <a:moveTo>
                    <a:pt x="98" y="19"/>
                  </a:moveTo>
                  <a:lnTo>
                    <a:pt x="98" y="18"/>
                  </a:lnTo>
                  <a:lnTo>
                    <a:pt x="98" y="18"/>
                  </a:lnTo>
                  <a:lnTo>
                    <a:pt x="96" y="18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5" y="16"/>
                  </a:lnTo>
                  <a:lnTo>
                    <a:pt x="95" y="15"/>
                  </a:lnTo>
                  <a:lnTo>
                    <a:pt x="85" y="9"/>
                  </a:lnTo>
                  <a:lnTo>
                    <a:pt x="76" y="4"/>
                  </a:lnTo>
                  <a:lnTo>
                    <a:pt x="66" y="1"/>
                  </a:lnTo>
                  <a:lnTo>
                    <a:pt x="58" y="0"/>
                  </a:lnTo>
                  <a:lnTo>
                    <a:pt x="51" y="0"/>
                  </a:lnTo>
                  <a:lnTo>
                    <a:pt x="44" y="1"/>
                  </a:lnTo>
                  <a:lnTo>
                    <a:pt x="39" y="3"/>
                  </a:lnTo>
                  <a:lnTo>
                    <a:pt x="35" y="4"/>
                  </a:lnTo>
                  <a:lnTo>
                    <a:pt x="33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28" y="6"/>
                  </a:lnTo>
                  <a:lnTo>
                    <a:pt x="28" y="7"/>
                  </a:lnTo>
                  <a:lnTo>
                    <a:pt x="27" y="7"/>
                  </a:lnTo>
                  <a:lnTo>
                    <a:pt x="24" y="9"/>
                  </a:lnTo>
                  <a:lnTo>
                    <a:pt x="0" y="25"/>
                  </a:lnTo>
                  <a:lnTo>
                    <a:pt x="0" y="50"/>
                  </a:lnTo>
                  <a:lnTo>
                    <a:pt x="46" y="19"/>
                  </a:lnTo>
                  <a:lnTo>
                    <a:pt x="46" y="19"/>
                  </a:lnTo>
                  <a:lnTo>
                    <a:pt x="49" y="18"/>
                  </a:lnTo>
                  <a:lnTo>
                    <a:pt x="54" y="16"/>
                  </a:lnTo>
                  <a:lnTo>
                    <a:pt x="60" y="15"/>
                  </a:lnTo>
                  <a:lnTo>
                    <a:pt x="68" y="13"/>
                  </a:lnTo>
                  <a:lnTo>
                    <a:pt x="77" y="13"/>
                  </a:lnTo>
                  <a:lnTo>
                    <a:pt x="88" y="16"/>
                  </a:lnTo>
                  <a:lnTo>
                    <a:pt x="100" y="19"/>
                  </a:lnTo>
                  <a:lnTo>
                    <a:pt x="98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091" name="Freeform 11"/>
            <p:cNvSpPr>
              <a:spLocks/>
            </p:cNvSpPr>
            <p:nvPr/>
          </p:nvSpPr>
          <p:spPr bwMode="auto">
            <a:xfrm>
              <a:off x="303" y="3967"/>
              <a:ext cx="85" cy="38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82" y="2"/>
                </a:cxn>
                <a:cxn ang="0">
                  <a:pos x="79" y="3"/>
                </a:cxn>
                <a:cxn ang="0">
                  <a:pos x="74" y="6"/>
                </a:cxn>
                <a:cxn ang="0">
                  <a:pos x="71" y="8"/>
                </a:cxn>
                <a:cxn ang="0">
                  <a:pos x="69" y="11"/>
                </a:cxn>
                <a:cxn ang="0">
                  <a:pos x="66" y="12"/>
                </a:cxn>
                <a:cxn ang="0">
                  <a:pos x="63" y="14"/>
                </a:cxn>
                <a:cxn ang="0">
                  <a:pos x="61" y="14"/>
                </a:cxn>
                <a:cxn ang="0">
                  <a:pos x="58" y="17"/>
                </a:cxn>
                <a:cxn ang="0">
                  <a:pos x="53" y="20"/>
                </a:cxn>
                <a:cxn ang="0">
                  <a:pos x="47" y="21"/>
                </a:cxn>
                <a:cxn ang="0">
                  <a:pos x="41" y="24"/>
                </a:cxn>
                <a:cxn ang="0">
                  <a:pos x="33" y="24"/>
                </a:cxn>
                <a:cxn ang="0">
                  <a:pos x="23" y="24"/>
                </a:cxn>
                <a:cxn ang="0">
                  <a:pos x="12" y="23"/>
                </a:cxn>
                <a:cxn ang="0">
                  <a:pos x="0" y="18"/>
                </a:cxn>
                <a:cxn ang="0">
                  <a:pos x="4" y="21"/>
                </a:cxn>
                <a:cxn ang="0">
                  <a:pos x="4" y="23"/>
                </a:cxn>
                <a:cxn ang="0">
                  <a:pos x="6" y="23"/>
                </a:cxn>
                <a:cxn ang="0">
                  <a:pos x="6" y="23"/>
                </a:cxn>
                <a:cxn ang="0">
                  <a:pos x="6" y="24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9" y="26"/>
                </a:cxn>
                <a:cxn ang="0">
                  <a:pos x="9" y="26"/>
                </a:cxn>
                <a:cxn ang="0">
                  <a:pos x="18" y="32"/>
                </a:cxn>
                <a:cxn ang="0">
                  <a:pos x="26" y="35"/>
                </a:cxn>
                <a:cxn ang="0">
                  <a:pos x="36" y="38"/>
                </a:cxn>
                <a:cxn ang="0">
                  <a:pos x="45" y="38"/>
                </a:cxn>
                <a:cxn ang="0">
                  <a:pos x="53" y="38"/>
                </a:cxn>
                <a:cxn ang="0">
                  <a:pos x="63" y="37"/>
                </a:cxn>
                <a:cxn ang="0">
                  <a:pos x="71" y="34"/>
                </a:cxn>
                <a:cxn ang="0">
                  <a:pos x="77" y="29"/>
                </a:cxn>
                <a:cxn ang="0">
                  <a:pos x="79" y="28"/>
                </a:cxn>
                <a:cxn ang="0">
                  <a:pos x="80" y="28"/>
                </a:cxn>
                <a:cxn ang="0">
                  <a:pos x="80" y="28"/>
                </a:cxn>
                <a:cxn ang="0">
                  <a:pos x="82" y="26"/>
                </a:cxn>
                <a:cxn ang="0">
                  <a:pos x="82" y="26"/>
                </a:cxn>
                <a:cxn ang="0">
                  <a:pos x="83" y="24"/>
                </a:cxn>
                <a:cxn ang="0">
                  <a:pos x="83" y="24"/>
                </a:cxn>
                <a:cxn ang="0">
                  <a:pos x="85" y="23"/>
                </a:cxn>
                <a:cxn ang="0">
                  <a:pos x="85" y="0"/>
                </a:cxn>
              </a:cxnLst>
              <a:rect l="0" t="0" r="r" b="b"/>
              <a:pathLst>
                <a:path w="85" h="38">
                  <a:moveTo>
                    <a:pt x="85" y="0"/>
                  </a:moveTo>
                  <a:lnTo>
                    <a:pt x="82" y="2"/>
                  </a:lnTo>
                  <a:lnTo>
                    <a:pt x="79" y="3"/>
                  </a:lnTo>
                  <a:lnTo>
                    <a:pt x="74" y="6"/>
                  </a:lnTo>
                  <a:lnTo>
                    <a:pt x="71" y="8"/>
                  </a:lnTo>
                  <a:lnTo>
                    <a:pt x="69" y="11"/>
                  </a:lnTo>
                  <a:lnTo>
                    <a:pt x="66" y="12"/>
                  </a:lnTo>
                  <a:lnTo>
                    <a:pt x="63" y="14"/>
                  </a:lnTo>
                  <a:lnTo>
                    <a:pt x="61" y="14"/>
                  </a:lnTo>
                  <a:lnTo>
                    <a:pt x="58" y="17"/>
                  </a:lnTo>
                  <a:lnTo>
                    <a:pt x="53" y="20"/>
                  </a:lnTo>
                  <a:lnTo>
                    <a:pt x="47" y="21"/>
                  </a:lnTo>
                  <a:lnTo>
                    <a:pt x="41" y="24"/>
                  </a:lnTo>
                  <a:lnTo>
                    <a:pt x="33" y="24"/>
                  </a:lnTo>
                  <a:lnTo>
                    <a:pt x="23" y="24"/>
                  </a:lnTo>
                  <a:lnTo>
                    <a:pt x="12" y="23"/>
                  </a:lnTo>
                  <a:lnTo>
                    <a:pt x="0" y="18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18" y="32"/>
                  </a:lnTo>
                  <a:lnTo>
                    <a:pt x="26" y="35"/>
                  </a:lnTo>
                  <a:lnTo>
                    <a:pt x="36" y="38"/>
                  </a:lnTo>
                  <a:lnTo>
                    <a:pt x="45" y="38"/>
                  </a:lnTo>
                  <a:lnTo>
                    <a:pt x="53" y="38"/>
                  </a:lnTo>
                  <a:lnTo>
                    <a:pt x="63" y="37"/>
                  </a:lnTo>
                  <a:lnTo>
                    <a:pt x="71" y="34"/>
                  </a:lnTo>
                  <a:lnTo>
                    <a:pt x="77" y="29"/>
                  </a:lnTo>
                  <a:lnTo>
                    <a:pt x="79" y="28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3" y="24"/>
                  </a:lnTo>
                  <a:lnTo>
                    <a:pt x="83" y="24"/>
                  </a:lnTo>
                  <a:lnTo>
                    <a:pt x="85" y="2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092" name="Freeform 12"/>
            <p:cNvSpPr>
              <a:spLocks/>
            </p:cNvSpPr>
            <p:nvPr/>
          </p:nvSpPr>
          <p:spPr bwMode="auto">
            <a:xfrm>
              <a:off x="272" y="3917"/>
              <a:ext cx="116" cy="59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08" y="6"/>
                </a:cxn>
                <a:cxn ang="0">
                  <a:pos x="100" y="11"/>
                </a:cxn>
                <a:cxn ang="0">
                  <a:pos x="91" y="17"/>
                </a:cxn>
                <a:cxn ang="0">
                  <a:pos x="83" y="21"/>
                </a:cxn>
                <a:cxn ang="0">
                  <a:pos x="76" y="26"/>
                </a:cxn>
                <a:cxn ang="0">
                  <a:pos x="70" y="30"/>
                </a:cxn>
                <a:cxn ang="0">
                  <a:pos x="65" y="33"/>
                </a:cxn>
                <a:cxn ang="0">
                  <a:pos x="62" y="35"/>
                </a:cxn>
                <a:cxn ang="0">
                  <a:pos x="57" y="38"/>
                </a:cxn>
                <a:cxn ang="0">
                  <a:pos x="53" y="41"/>
                </a:cxn>
                <a:cxn ang="0">
                  <a:pos x="46" y="43"/>
                </a:cxn>
                <a:cxn ang="0">
                  <a:pos x="40" y="46"/>
                </a:cxn>
                <a:cxn ang="0">
                  <a:pos x="32" y="47"/>
                </a:cxn>
                <a:cxn ang="0">
                  <a:pos x="23" y="46"/>
                </a:cxn>
                <a:cxn ang="0">
                  <a:pos x="12" y="44"/>
                </a:cxn>
                <a:cxn ang="0">
                  <a:pos x="0" y="39"/>
                </a:cxn>
                <a:cxn ang="0">
                  <a:pos x="4" y="43"/>
                </a:cxn>
                <a:cxn ang="0">
                  <a:pos x="4" y="44"/>
                </a:cxn>
                <a:cxn ang="0">
                  <a:pos x="4" y="44"/>
                </a:cxn>
                <a:cxn ang="0">
                  <a:pos x="4" y="44"/>
                </a:cxn>
                <a:cxn ang="0">
                  <a:pos x="5" y="44"/>
                </a:cxn>
                <a:cxn ang="0">
                  <a:pos x="5" y="44"/>
                </a:cxn>
                <a:cxn ang="0">
                  <a:pos x="5" y="44"/>
                </a:cxn>
                <a:cxn ang="0">
                  <a:pos x="5" y="44"/>
                </a:cxn>
                <a:cxn ang="0">
                  <a:pos x="5" y="44"/>
                </a:cxn>
                <a:cxn ang="0">
                  <a:pos x="15" y="52"/>
                </a:cxn>
                <a:cxn ang="0">
                  <a:pos x="24" y="56"/>
                </a:cxn>
                <a:cxn ang="0">
                  <a:pos x="34" y="58"/>
                </a:cxn>
                <a:cxn ang="0">
                  <a:pos x="43" y="59"/>
                </a:cxn>
                <a:cxn ang="0">
                  <a:pos x="53" y="59"/>
                </a:cxn>
                <a:cxn ang="0">
                  <a:pos x="61" y="56"/>
                </a:cxn>
                <a:cxn ang="0">
                  <a:pos x="70" y="53"/>
                </a:cxn>
                <a:cxn ang="0">
                  <a:pos x="76" y="50"/>
                </a:cxn>
                <a:cxn ang="0">
                  <a:pos x="81" y="47"/>
                </a:cxn>
                <a:cxn ang="0">
                  <a:pos x="86" y="44"/>
                </a:cxn>
                <a:cxn ang="0">
                  <a:pos x="91" y="41"/>
                </a:cxn>
                <a:cxn ang="0">
                  <a:pos x="95" y="38"/>
                </a:cxn>
                <a:cxn ang="0">
                  <a:pos x="102" y="35"/>
                </a:cxn>
                <a:cxn ang="0">
                  <a:pos x="106" y="30"/>
                </a:cxn>
                <a:cxn ang="0">
                  <a:pos x="111" y="27"/>
                </a:cxn>
                <a:cxn ang="0">
                  <a:pos x="116" y="24"/>
                </a:cxn>
                <a:cxn ang="0">
                  <a:pos x="116" y="0"/>
                </a:cxn>
              </a:cxnLst>
              <a:rect l="0" t="0" r="r" b="b"/>
              <a:pathLst>
                <a:path w="116" h="59">
                  <a:moveTo>
                    <a:pt x="116" y="0"/>
                  </a:moveTo>
                  <a:lnTo>
                    <a:pt x="108" y="6"/>
                  </a:lnTo>
                  <a:lnTo>
                    <a:pt x="100" y="11"/>
                  </a:lnTo>
                  <a:lnTo>
                    <a:pt x="91" y="17"/>
                  </a:lnTo>
                  <a:lnTo>
                    <a:pt x="83" y="21"/>
                  </a:lnTo>
                  <a:lnTo>
                    <a:pt x="76" y="26"/>
                  </a:lnTo>
                  <a:lnTo>
                    <a:pt x="70" y="30"/>
                  </a:lnTo>
                  <a:lnTo>
                    <a:pt x="65" y="33"/>
                  </a:lnTo>
                  <a:lnTo>
                    <a:pt x="62" y="35"/>
                  </a:lnTo>
                  <a:lnTo>
                    <a:pt x="57" y="38"/>
                  </a:lnTo>
                  <a:lnTo>
                    <a:pt x="53" y="41"/>
                  </a:lnTo>
                  <a:lnTo>
                    <a:pt x="46" y="43"/>
                  </a:lnTo>
                  <a:lnTo>
                    <a:pt x="40" y="46"/>
                  </a:lnTo>
                  <a:lnTo>
                    <a:pt x="32" y="47"/>
                  </a:lnTo>
                  <a:lnTo>
                    <a:pt x="23" y="46"/>
                  </a:lnTo>
                  <a:lnTo>
                    <a:pt x="12" y="44"/>
                  </a:lnTo>
                  <a:lnTo>
                    <a:pt x="0" y="39"/>
                  </a:lnTo>
                  <a:lnTo>
                    <a:pt x="4" y="43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15" y="52"/>
                  </a:lnTo>
                  <a:lnTo>
                    <a:pt x="24" y="56"/>
                  </a:lnTo>
                  <a:lnTo>
                    <a:pt x="34" y="58"/>
                  </a:lnTo>
                  <a:lnTo>
                    <a:pt x="43" y="59"/>
                  </a:lnTo>
                  <a:lnTo>
                    <a:pt x="53" y="59"/>
                  </a:lnTo>
                  <a:lnTo>
                    <a:pt x="61" y="56"/>
                  </a:lnTo>
                  <a:lnTo>
                    <a:pt x="70" y="53"/>
                  </a:lnTo>
                  <a:lnTo>
                    <a:pt x="76" y="50"/>
                  </a:lnTo>
                  <a:lnTo>
                    <a:pt x="81" y="47"/>
                  </a:lnTo>
                  <a:lnTo>
                    <a:pt x="86" y="44"/>
                  </a:lnTo>
                  <a:lnTo>
                    <a:pt x="91" y="41"/>
                  </a:lnTo>
                  <a:lnTo>
                    <a:pt x="95" y="38"/>
                  </a:lnTo>
                  <a:lnTo>
                    <a:pt x="102" y="35"/>
                  </a:lnTo>
                  <a:lnTo>
                    <a:pt x="106" y="30"/>
                  </a:lnTo>
                  <a:lnTo>
                    <a:pt x="111" y="27"/>
                  </a:lnTo>
                  <a:lnTo>
                    <a:pt x="116" y="24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2093" name="Freeform 13"/>
            <p:cNvSpPr>
              <a:spLocks/>
            </p:cNvSpPr>
            <p:nvPr/>
          </p:nvSpPr>
          <p:spPr bwMode="auto">
            <a:xfrm>
              <a:off x="241" y="3868"/>
              <a:ext cx="147" cy="79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134" y="8"/>
                </a:cxn>
                <a:cxn ang="0">
                  <a:pos x="122" y="15"/>
                </a:cxn>
                <a:cxn ang="0">
                  <a:pos x="107" y="25"/>
                </a:cxn>
                <a:cxn ang="0">
                  <a:pos x="95" y="34"/>
                </a:cxn>
                <a:cxn ang="0">
                  <a:pos x="84" y="41"/>
                </a:cxn>
                <a:cxn ang="0">
                  <a:pos x="73" y="47"/>
                </a:cxn>
                <a:cxn ang="0">
                  <a:pos x="66" y="52"/>
                </a:cxn>
                <a:cxn ang="0">
                  <a:pos x="62" y="55"/>
                </a:cxn>
                <a:cxn ang="0">
                  <a:pos x="58" y="58"/>
                </a:cxn>
                <a:cxn ang="0">
                  <a:pos x="52" y="60"/>
                </a:cxn>
                <a:cxn ang="0">
                  <a:pos x="47" y="63"/>
                </a:cxn>
                <a:cxn ang="0">
                  <a:pos x="39" y="66"/>
                </a:cxn>
                <a:cxn ang="0">
                  <a:pos x="31" y="67"/>
                </a:cxn>
                <a:cxn ang="0">
                  <a:pos x="22" y="66"/>
                </a:cxn>
                <a:cxn ang="0">
                  <a:pos x="11" y="64"/>
                </a:cxn>
                <a:cxn ang="0">
                  <a:pos x="0" y="60"/>
                </a:cxn>
                <a:cxn ang="0">
                  <a:pos x="5" y="64"/>
                </a:cxn>
                <a:cxn ang="0">
                  <a:pos x="5" y="64"/>
                </a:cxn>
                <a:cxn ang="0">
                  <a:pos x="6" y="66"/>
                </a:cxn>
                <a:cxn ang="0">
                  <a:pos x="8" y="66"/>
                </a:cxn>
                <a:cxn ang="0">
                  <a:pos x="8" y="67"/>
                </a:cxn>
                <a:cxn ang="0">
                  <a:pos x="9" y="67"/>
                </a:cxn>
                <a:cxn ang="0">
                  <a:pos x="11" y="69"/>
                </a:cxn>
                <a:cxn ang="0">
                  <a:pos x="11" y="70"/>
                </a:cxn>
                <a:cxn ang="0">
                  <a:pos x="12" y="70"/>
                </a:cxn>
                <a:cxn ang="0">
                  <a:pos x="20" y="75"/>
                </a:cxn>
                <a:cxn ang="0">
                  <a:pos x="30" y="78"/>
                </a:cxn>
                <a:cxn ang="0">
                  <a:pos x="38" y="79"/>
                </a:cxn>
                <a:cxn ang="0">
                  <a:pos x="46" y="79"/>
                </a:cxn>
                <a:cxn ang="0">
                  <a:pos x="54" y="78"/>
                </a:cxn>
                <a:cxn ang="0">
                  <a:pos x="62" y="76"/>
                </a:cxn>
                <a:cxn ang="0">
                  <a:pos x="69" y="73"/>
                </a:cxn>
                <a:cxn ang="0">
                  <a:pos x="77" y="69"/>
                </a:cxn>
                <a:cxn ang="0">
                  <a:pos x="84" y="66"/>
                </a:cxn>
                <a:cxn ang="0">
                  <a:pos x="90" y="61"/>
                </a:cxn>
                <a:cxn ang="0">
                  <a:pos x="99" y="55"/>
                </a:cxn>
                <a:cxn ang="0">
                  <a:pos x="109" y="49"/>
                </a:cxn>
                <a:cxn ang="0">
                  <a:pos x="118" y="43"/>
                </a:cxn>
                <a:cxn ang="0">
                  <a:pos x="128" y="37"/>
                </a:cxn>
                <a:cxn ang="0">
                  <a:pos x="137" y="31"/>
                </a:cxn>
                <a:cxn ang="0">
                  <a:pos x="147" y="25"/>
                </a:cxn>
                <a:cxn ang="0">
                  <a:pos x="147" y="0"/>
                </a:cxn>
              </a:cxnLst>
              <a:rect l="0" t="0" r="r" b="b"/>
              <a:pathLst>
                <a:path w="147" h="79">
                  <a:moveTo>
                    <a:pt x="147" y="0"/>
                  </a:moveTo>
                  <a:lnTo>
                    <a:pt x="134" y="8"/>
                  </a:lnTo>
                  <a:lnTo>
                    <a:pt x="122" y="15"/>
                  </a:lnTo>
                  <a:lnTo>
                    <a:pt x="107" y="25"/>
                  </a:lnTo>
                  <a:lnTo>
                    <a:pt x="95" y="34"/>
                  </a:lnTo>
                  <a:lnTo>
                    <a:pt x="84" y="41"/>
                  </a:lnTo>
                  <a:lnTo>
                    <a:pt x="73" y="47"/>
                  </a:lnTo>
                  <a:lnTo>
                    <a:pt x="66" y="52"/>
                  </a:lnTo>
                  <a:lnTo>
                    <a:pt x="62" y="55"/>
                  </a:lnTo>
                  <a:lnTo>
                    <a:pt x="58" y="58"/>
                  </a:lnTo>
                  <a:lnTo>
                    <a:pt x="52" y="60"/>
                  </a:lnTo>
                  <a:lnTo>
                    <a:pt x="47" y="63"/>
                  </a:lnTo>
                  <a:lnTo>
                    <a:pt x="39" y="66"/>
                  </a:lnTo>
                  <a:lnTo>
                    <a:pt x="31" y="67"/>
                  </a:lnTo>
                  <a:lnTo>
                    <a:pt x="22" y="66"/>
                  </a:lnTo>
                  <a:lnTo>
                    <a:pt x="11" y="64"/>
                  </a:lnTo>
                  <a:lnTo>
                    <a:pt x="0" y="60"/>
                  </a:lnTo>
                  <a:lnTo>
                    <a:pt x="5" y="64"/>
                  </a:lnTo>
                  <a:lnTo>
                    <a:pt x="5" y="64"/>
                  </a:lnTo>
                  <a:lnTo>
                    <a:pt x="6" y="66"/>
                  </a:lnTo>
                  <a:lnTo>
                    <a:pt x="8" y="66"/>
                  </a:lnTo>
                  <a:lnTo>
                    <a:pt x="8" y="67"/>
                  </a:lnTo>
                  <a:lnTo>
                    <a:pt x="9" y="67"/>
                  </a:lnTo>
                  <a:lnTo>
                    <a:pt x="11" y="69"/>
                  </a:lnTo>
                  <a:lnTo>
                    <a:pt x="11" y="70"/>
                  </a:lnTo>
                  <a:lnTo>
                    <a:pt x="12" y="70"/>
                  </a:lnTo>
                  <a:lnTo>
                    <a:pt x="20" y="75"/>
                  </a:lnTo>
                  <a:lnTo>
                    <a:pt x="30" y="78"/>
                  </a:lnTo>
                  <a:lnTo>
                    <a:pt x="38" y="79"/>
                  </a:lnTo>
                  <a:lnTo>
                    <a:pt x="46" y="79"/>
                  </a:lnTo>
                  <a:lnTo>
                    <a:pt x="54" y="78"/>
                  </a:lnTo>
                  <a:lnTo>
                    <a:pt x="62" y="76"/>
                  </a:lnTo>
                  <a:lnTo>
                    <a:pt x="69" y="73"/>
                  </a:lnTo>
                  <a:lnTo>
                    <a:pt x="77" y="69"/>
                  </a:lnTo>
                  <a:lnTo>
                    <a:pt x="84" y="66"/>
                  </a:lnTo>
                  <a:lnTo>
                    <a:pt x="90" y="61"/>
                  </a:lnTo>
                  <a:lnTo>
                    <a:pt x="99" y="55"/>
                  </a:lnTo>
                  <a:lnTo>
                    <a:pt x="109" y="49"/>
                  </a:lnTo>
                  <a:lnTo>
                    <a:pt x="118" y="43"/>
                  </a:lnTo>
                  <a:lnTo>
                    <a:pt x="128" y="37"/>
                  </a:lnTo>
                  <a:lnTo>
                    <a:pt x="137" y="31"/>
                  </a:lnTo>
                  <a:lnTo>
                    <a:pt x="147" y="2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209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209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Helvetic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Helvetic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Helvetic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Helvetic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Helvetic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Helvetic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Helvetic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Helvetic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44550" y="277813"/>
            <a:ext cx="7213600" cy="6013450"/>
          </a:xfrm>
          <a:noFill/>
          <a:ln/>
          <a:effectLst>
            <a:outerShdw dist="35921" dir="2700000" algn="ctr" rotWithShape="0">
              <a:schemeClr val="tx2"/>
            </a:outerShdw>
          </a:effectLst>
        </p:spPr>
        <p:txBody>
          <a:bodyPr/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PENNSYLVANIA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HIGHLANDS REGIONAL STUDY</a:t>
            </a:r>
            <a:b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WATER RESOURCES ASSESSMENT</a:t>
            </a:r>
            <a:b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Curtis L. Schreffler,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Acting Associate Director</a:t>
            </a:r>
            <a:r>
              <a:rPr lang="en-US" sz="2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Edward H. </a:t>
            </a:r>
            <a:r>
              <a:rPr lang="en-US" sz="2000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Koerkle</a:t>
            </a:r>
            <a:r>
              <a:rPr lang="en-US" sz="2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Hydrologist</a:t>
            </a:r>
            <a:br>
              <a:rPr lang="en-US" sz="2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Tammy M. Zimmerman, Hydrologist</a:t>
            </a:r>
            <a:br>
              <a:rPr lang="en-US" sz="2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U.S. Geological Survey, New Cumberland, Pennsylvania</a:t>
            </a:r>
            <a:br>
              <a:rPr lang="en-US" sz="2000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2400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Surface Water – Drainage</a:t>
            </a:r>
            <a:endParaRPr lang="en-US" dirty="0"/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Delaware River </a:t>
            </a:r>
            <a:r>
              <a:rPr lang="en-US" dirty="0"/>
              <a:t>Drainage </a:t>
            </a:r>
            <a:r>
              <a:rPr lang="en-US" dirty="0" smtClean="0"/>
              <a:t>– 65% Highlands Region</a:t>
            </a:r>
            <a:endParaRPr lang="en-US" dirty="0"/>
          </a:p>
          <a:p>
            <a:endParaRPr lang="en-US" dirty="0">
              <a:solidFill>
                <a:srgbClr val="FFFF66"/>
              </a:solidFill>
            </a:endParaRPr>
          </a:p>
          <a:p>
            <a:r>
              <a:rPr lang="en-US" dirty="0" smtClean="0"/>
              <a:t>Susquehanna River Drainage – 35% Highlands Region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Surface Water – Water Use</a:t>
            </a:r>
            <a:endParaRPr lang="en-US" dirty="0"/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Total Surface-water Withdrawals were  112 </a:t>
            </a:r>
            <a:r>
              <a:rPr lang="en-US" dirty="0" err="1" smtClean="0"/>
              <a:t>Mgal</a:t>
            </a:r>
            <a:r>
              <a:rPr lang="en-US" dirty="0" smtClean="0"/>
              <a:t>/d in 2000</a:t>
            </a:r>
          </a:p>
          <a:p>
            <a:pPr lvl="1"/>
            <a:r>
              <a:rPr lang="en-US" sz="2400" dirty="0" smtClean="0"/>
              <a:t>Public-supply 48%</a:t>
            </a:r>
          </a:p>
          <a:p>
            <a:pPr lvl="1"/>
            <a:r>
              <a:rPr lang="en-US" sz="2400" dirty="0" smtClean="0"/>
              <a:t>Thermoelectric 48%</a:t>
            </a:r>
          </a:p>
          <a:p>
            <a:r>
              <a:rPr lang="en-US" dirty="0" smtClean="0"/>
              <a:t>Use by Category</a:t>
            </a:r>
          </a:p>
          <a:p>
            <a:pPr lvl="1"/>
            <a:r>
              <a:rPr lang="en-US" sz="2400" dirty="0" smtClean="0"/>
              <a:t>Public Supply – 54.2 </a:t>
            </a:r>
            <a:r>
              <a:rPr lang="en-US" sz="2400" dirty="0" err="1" smtClean="0"/>
              <a:t>Mgal</a:t>
            </a:r>
            <a:r>
              <a:rPr lang="en-US" sz="2400" dirty="0" smtClean="0"/>
              <a:t>/d</a:t>
            </a:r>
          </a:p>
          <a:p>
            <a:pPr lvl="1"/>
            <a:r>
              <a:rPr lang="en-US" sz="2400" dirty="0" err="1" smtClean="0"/>
              <a:t>ThermoElectric</a:t>
            </a:r>
            <a:r>
              <a:rPr lang="en-US" sz="2400" dirty="0" smtClean="0"/>
              <a:t> Generation – 53.4 </a:t>
            </a:r>
            <a:r>
              <a:rPr lang="en-US" sz="2400" dirty="0" err="1" smtClean="0"/>
              <a:t>Mgal</a:t>
            </a:r>
            <a:r>
              <a:rPr lang="en-US" sz="2400" dirty="0" smtClean="0"/>
              <a:t>/d</a:t>
            </a:r>
          </a:p>
          <a:p>
            <a:pPr lvl="1"/>
            <a:r>
              <a:rPr lang="en-US" sz="2400" dirty="0" smtClean="0"/>
              <a:t>Industrial – 3.6 </a:t>
            </a:r>
            <a:r>
              <a:rPr lang="en-US" sz="2400" dirty="0" err="1" smtClean="0"/>
              <a:t>Mgal</a:t>
            </a:r>
            <a:r>
              <a:rPr lang="en-US" sz="2400" dirty="0" smtClean="0"/>
              <a:t>/d</a:t>
            </a:r>
          </a:p>
          <a:p>
            <a:pPr lvl="1"/>
            <a:r>
              <a:rPr lang="en-US" sz="2400" dirty="0" smtClean="0"/>
              <a:t>Commercial – 0.8 </a:t>
            </a:r>
            <a:r>
              <a:rPr lang="en-US" sz="2400" dirty="0" err="1" smtClean="0"/>
              <a:t>Mgal</a:t>
            </a:r>
            <a:r>
              <a:rPr lang="en-US" sz="2400" dirty="0" smtClean="0"/>
              <a:t>/d</a:t>
            </a:r>
          </a:p>
          <a:p>
            <a:pPr lvl="1"/>
            <a:r>
              <a:rPr lang="en-US" sz="2400" dirty="0" smtClean="0"/>
              <a:t>Mining – 0.1 </a:t>
            </a:r>
            <a:r>
              <a:rPr lang="en-US" sz="2400" dirty="0" err="1" smtClean="0"/>
              <a:t>Mgal</a:t>
            </a:r>
            <a:r>
              <a:rPr lang="en-US" sz="2400" dirty="0" smtClean="0"/>
              <a:t>/d</a:t>
            </a:r>
          </a:p>
          <a:p>
            <a:pPr>
              <a:buFontTx/>
              <a:buNone/>
            </a:pPr>
            <a:endParaRPr lang="en-US" dirty="0"/>
          </a:p>
          <a:p>
            <a:pPr algn="ctr">
              <a:buFontTx/>
              <a:buNone/>
            </a:pPr>
            <a:endParaRPr lang="en-US" dirty="0"/>
          </a:p>
          <a:p>
            <a:endParaRPr lang="en-US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2-6_Reservoi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1922" y="54867"/>
            <a:ext cx="7747071" cy="62758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34642" y="6329854"/>
            <a:ext cx="83338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Total Storage in 7 Major Impoundments is 24 Billion Gallons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Surface Water –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Overall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/>
              <a:t>stream water quality improving over the last decade</a:t>
            </a:r>
          </a:p>
          <a:p>
            <a:pPr algn="ctr">
              <a:buFontTx/>
              <a:buNone/>
            </a:pPr>
            <a:endParaRPr lang="en-US" dirty="0" smtClean="0"/>
          </a:p>
          <a:p>
            <a:r>
              <a:rPr lang="en-US" sz="2800" dirty="0" smtClean="0"/>
              <a:t>Sampling of </a:t>
            </a:r>
            <a:r>
              <a:rPr lang="en-US" sz="2800" dirty="0" err="1" smtClean="0"/>
              <a:t>macroinvertebrate</a:t>
            </a:r>
            <a:r>
              <a:rPr lang="en-US" sz="2800" dirty="0" smtClean="0"/>
              <a:t> communities in Highlands’ streams indicate comparatively healthy aquatic invertebrate populations.  Sites in the Pennsylvania Highlands were among those assessed as </a:t>
            </a:r>
            <a:r>
              <a:rPr lang="en-US" sz="2800" dirty="0" err="1" smtClean="0"/>
              <a:t>nonimpacted</a:t>
            </a:r>
            <a:r>
              <a:rPr lang="en-US" sz="2800" dirty="0" smtClean="0"/>
              <a:t> with stable physical and chemical data during a17-year study period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6" name="Text Box 6"/>
          <p:cNvSpPr txBox="1">
            <a:spLocks noChangeArrowheads="1"/>
          </p:cNvSpPr>
          <p:nvPr/>
        </p:nvSpPr>
        <p:spPr bwMode="auto">
          <a:xfrm>
            <a:off x="2201863" y="0"/>
            <a:ext cx="518001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chemeClr val="tx1"/>
                </a:solidFill>
              </a:rPr>
              <a:t>Water Budget – Regional Mass Balance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384022" name="Picture 22" descr="Figure2-8_RegionalWaterBudge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93794" y="447669"/>
            <a:ext cx="7832598" cy="586359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Watershed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 smtClean="0"/>
              <a:t>Build-out Scenarios increase runoff by 40% and decrease </a:t>
            </a:r>
            <a:r>
              <a:rPr lang="en-US" sz="2800" dirty="0" err="1" smtClean="0"/>
              <a:t>baseflow</a:t>
            </a:r>
            <a:r>
              <a:rPr lang="en-US" sz="2800" dirty="0" smtClean="0"/>
              <a:t> by 10% percent. </a:t>
            </a:r>
          </a:p>
          <a:p>
            <a:pPr lvl="1"/>
            <a:r>
              <a:rPr lang="en-US" sz="2400" dirty="0" smtClean="0"/>
              <a:t>This implies, given similar climatic conditions, less water in streams during dry periods and higher peak flows during wet periods.</a:t>
            </a:r>
          </a:p>
          <a:p>
            <a:pPr lvl="1"/>
            <a:endParaRPr lang="en-US" sz="2000" dirty="0" smtClean="0"/>
          </a:p>
          <a:p>
            <a:r>
              <a:rPr lang="en-US" sz="2800" dirty="0" smtClean="0"/>
              <a:t>Based on the Low Constraint Build-out Scenario consumptive use of groundwater is estimated to remove an additional 11.9 million gallons per day from aquifers underlying the watersheds.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druno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709" y="96312"/>
            <a:ext cx="8180588" cy="62129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 build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1631" y="0"/>
            <a:ext cx="6320737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87400"/>
          </a:xfrm>
          <a:noFill/>
          <a:ln/>
        </p:spPr>
        <p:txBody>
          <a:bodyPr/>
          <a:lstStyle/>
          <a:p>
            <a:r>
              <a:rPr lang="en-US" dirty="0"/>
              <a:t>Water Resources Assessment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838" y="1123936"/>
            <a:ext cx="8229600" cy="4525963"/>
          </a:xfrm>
          <a:noFill/>
          <a:ln/>
        </p:spPr>
        <p:txBody>
          <a:bodyPr/>
          <a:lstStyle/>
          <a:p>
            <a:r>
              <a:rPr lang="en-US" sz="2800" dirty="0" smtClean="0"/>
              <a:t>Groundwater</a:t>
            </a:r>
          </a:p>
          <a:p>
            <a:pPr lvl="1"/>
            <a:r>
              <a:rPr lang="en-US" sz="2200" dirty="0" smtClean="0"/>
              <a:t>Aquifer Types</a:t>
            </a:r>
          </a:p>
          <a:p>
            <a:pPr lvl="1"/>
            <a:r>
              <a:rPr lang="en-US" sz="2200" dirty="0" smtClean="0"/>
              <a:t>Water-use</a:t>
            </a:r>
          </a:p>
          <a:p>
            <a:pPr lvl="1"/>
            <a:r>
              <a:rPr lang="en-US" sz="2200" dirty="0" smtClean="0"/>
              <a:t>Water Quality</a:t>
            </a:r>
            <a:endParaRPr lang="en-US" sz="2200" dirty="0"/>
          </a:p>
          <a:p>
            <a:r>
              <a:rPr lang="en-US" sz="2800" dirty="0" smtClean="0"/>
              <a:t>Surface Water</a:t>
            </a:r>
          </a:p>
          <a:p>
            <a:pPr lvl="1"/>
            <a:r>
              <a:rPr lang="en-US" sz="2200" dirty="0" smtClean="0"/>
              <a:t>Drainage</a:t>
            </a:r>
          </a:p>
          <a:p>
            <a:pPr lvl="1"/>
            <a:r>
              <a:rPr lang="en-US" sz="2200" dirty="0" smtClean="0"/>
              <a:t>Water-use</a:t>
            </a:r>
          </a:p>
          <a:p>
            <a:pPr lvl="1"/>
            <a:r>
              <a:rPr lang="en-US" sz="2200" dirty="0" smtClean="0"/>
              <a:t>Reservoirs</a:t>
            </a:r>
          </a:p>
          <a:p>
            <a:pPr lvl="1"/>
            <a:r>
              <a:rPr lang="en-US" sz="2200" dirty="0" smtClean="0"/>
              <a:t>Water Quality</a:t>
            </a:r>
            <a:endParaRPr lang="en-US" sz="2200" dirty="0"/>
          </a:p>
          <a:p>
            <a:r>
              <a:rPr lang="en-US" sz="2800" dirty="0" smtClean="0"/>
              <a:t>Water </a:t>
            </a:r>
            <a:r>
              <a:rPr lang="en-US" sz="2800" dirty="0"/>
              <a:t>Budget</a:t>
            </a:r>
          </a:p>
          <a:p>
            <a:pPr lvl="1"/>
            <a:r>
              <a:rPr lang="en-US" sz="2200" dirty="0" smtClean="0"/>
              <a:t>Regional </a:t>
            </a:r>
            <a:r>
              <a:rPr lang="en-US" sz="2200" smtClean="0"/>
              <a:t>Mass </a:t>
            </a:r>
            <a:r>
              <a:rPr lang="en-US" sz="2200" smtClean="0"/>
              <a:t>Balance</a:t>
            </a:r>
            <a:endParaRPr lang="en-US" sz="2200" dirty="0" smtClean="0"/>
          </a:p>
          <a:p>
            <a:pPr lvl="1"/>
            <a:r>
              <a:rPr lang="en-US" sz="2200" dirty="0" smtClean="0"/>
              <a:t>Watershed model</a:t>
            </a:r>
            <a:endParaRPr lang="en-US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Ground Water – Aquifer Types</a:t>
            </a:r>
            <a:endParaRPr lang="en-US" dirty="0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Carbonate </a:t>
            </a:r>
            <a:r>
              <a:rPr lang="en-US" dirty="0"/>
              <a:t>(</a:t>
            </a:r>
            <a:r>
              <a:rPr lang="en-US" dirty="0" err="1"/>
              <a:t>Limestones</a:t>
            </a:r>
            <a:r>
              <a:rPr lang="en-US" dirty="0"/>
              <a:t> and Dolomites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err="1"/>
              <a:t>Clastic</a:t>
            </a:r>
            <a:r>
              <a:rPr lang="en-US" dirty="0"/>
              <a:t> (Sandstones, </a:t>
            </a:r>
            <a:r>
              <a:rPr lang="en-US" dirty="0" err="1"/>
              <a:t>Silstones</a:t>
            </a:r>
            <a:r>
              <a:rPr lang="en-US" dirty="0"/>
              <a:t> and </a:t>
            </a:r>
            <a:r>
              <a:rPr lang="en-US" dirty="0" err="1"/>
              <a:t>Shales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Crystalline (</a:t>
            </a:r>
            <a:r>
              <a:rPr lang="en-US" dirty="0" err="1"/>
              <a:t>Quartzites</a:t>
            </a:r>
            <a:r>
              <a:rPr lang="en-US" dirty="0"/>
              <a:t>, Gneiss, and </a:t>
            </a:r>
            <a:r>
              <a:rPr lang="en-US" dirty="0" err="1"/>
              <a:t>Diabase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FFFFFF"/>
                </a:solidFill>
              </a:rPr>
              <a:t>Aquifer types</a:t>
            </a:r>
          </a:p>
        </p:txBody>
      </p:sp>
      <p:pic>
        <p:nvPicPr>
          <p:cNvPr id="284693" name="Picture 21" descr="Aquif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5897" y="56154"/>
            <a:ext cx="7786491" cy="63142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Ground Water – Water Use</a:t>
            </a:r>
            <a:endParaRPr lang="en-US" dirty="0"/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dirty="0" smtClean="0">
                <a:solidFill>
                  <a:srgbClr val="FFFF66"/>
                </a:solidFill>
              </a:rPr>
              <a:t>Non-domestic Ground-water Use</a:t>
            </a:r>
            <a:endParaRPr lang="en-US" dirty="0" smtClean="0"/>
          </a:p>
          <a:p>
            <a:r>
              <a:rPr lang="en-US" dirty="0" smtClean="0"/>
              <a:t>Total Withdraws in 2000 were 81 </a:t>
            </a:r>
            <a:r>
              <a:rPr lang="en-US" dirty="0" err="1" smtClean="0"/>
              <a:t>Mgal</a:t>
            </a:r>
            <a:r>
              <a:rPr lang="en-US" dirty="0" smtClean="0"/>
              <a:t>/d</a:t>
            </a:r>
          </a:p>
          <a:p>
            <a:pPr lvl="1"/>
            <a:r>
              <a:rPr lang="en-US" dirty="0" smtClean="0"/>
              <a:t>51 </a:t>
            </a:r>
            <a:r>
              <a:rPr lang="en-US" dirty="0" err="1" smtClean="0"/>
              <a:t>Mgal</a:t>
            </a:r>
            <a:r>
              <a:rPr lang="en-US" dirty="0" smtClean="0"/>
              <a:t>/d from Carbonate Aquifers</a:t>
            </a:r>
          </a:p>
          <a:p>
            <a:pPr lvl="1"/>
            <a:r>
              <a:rPr lang="en-US" dirty="0" smtClean="0"/>
              <a:t>30 </a:t>
            </a:r>
            <a:r>
              <a:rPr lang="en-US" dirty="0" err="1" smtClean="0"/>
              <a:t>Mgal</a:t>
            </a:r>
            <a:r>
              <a:rPr lang="en-US" dirty="0" smtClean="0"/>
              <a:t>/d from Crystalline and </a:t>
            </a:r>
            <a:r>
              <a:rPr lang="en-US" dirty="0" err="1" smtClean="0"/>
              <a:t>Clastic</a:t>
            </a:r>
            <a:r>
              <a:rPr lang="en-US" dirty="0" smtClean="0"/>
              <a:t> Aquifers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FFFF66"/>
                </a:solidFill>
              </a:rPr>
              <a:t>Estimated Domestic Ground-water Withdrawals</a:t>
            </a:r>
          </a:p>
          <a:p>
            <a:r>
              <a:rPr lang="en-US" dirty="0" smtClean="0"/>
              <a:t>Estimated Total Withdraws in 2000 were 26 </a:t>
            </a:r>
            <a:r>
              <a:rPr lang="en-US" dirty="0" err="1" smtClean="0"/>
              <a:t>Mgal</a:t>
            </a:r>
            <a:r>
              <a:rPr lang="en-US" dirty="0" smtClean="0"/>
              <a:t>/d</a:t>
            </a:r>
          </a:p>
          <a:p>
            <a:endParaRPr lang="en-US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312" name="Picture 16" descr="GWmapsMarch2008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00864" y="163119"/>
            <a:ext cx="7681081" cy="6231105"/>
          </a:xfrm>
          <a:noFill/>
          <a:ln/>
        </p:spPr>
      </p:pic>
      <p:sp>
        <p:nvSpPr>
          <p:cNvPr id="3" name="TextBox 2"/>
          <p:cNvSpPr txBox="1"/>
          <p:nvPr/>
        </p:nvSpPr>
        <p:spPr>
          <a:xfrm>
            <a:off x="2317531" y="6337727"/>
            <a:ext cx="5323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Non-Domestic Groundwater use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3" name="Rectangle 5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>
                <a:solidFill>
                  <a:srgbClr val="FFFFFF"/>
                </a:solidFill>
              </a:rPr>
              <a:t>DOMESTIC WATER USE BY TOWNSHIP</a:t>
            </a:r>
          </a:p>
        </p:txBody>
      </p:sp>
      <p:pic>
        <p:nvPicPr>
          <p:cNvPr id="273425" name="Picture 17" descr="DomU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059" y="65632"/>
            <a:ext cx="7715705" cy="62568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44551" y="6266780"/>
            <a:ext cx="6240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Estimated Domestic Groundwater use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Ground Water – Quality</a:t>
            </a:r>
            <a:endParaRPr lang="en-US" dirty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Nitrate</a:t>
            </a:r>
          </a:p>
          <a:p>
            <a:pPr lvl="1"/>
            <a:r>
              <a:rPr lang="en-US" sz="2400" dirty="0" smtClean="0"/>
              <a:t>Present in nearly all samples</a:t>
            </a:r>
          </a:p>
          <a:p>
            <a:pPr lvl="1"/>
            <a:r>
              <a:rPr lang="en-US" sz="2400" dirty="0" smtClean="0"/>
              <a:t>Concentrations below Drinking Water Standard</a:t>
            </a:r>
          </a:p>
          <a:p>
            <a:r>
              <a:rPr lang="en-US" dirty="0" smtClean="0"/>
              <a:t>Pesticides</a:t>
            </a:r>
          </a:p>
          <a:p>
            <a:pPr lvl="1"/>
            <a:r>
              <a:rPr lang="en-US" sz="2400" dirty="0" smtClean="0"/>
              <a:t>47 Analyzed – None above Drinking Water Standard</a:t>
            </a:r>
          </a:p>
          <a:p>
            <a:pPr lvl="1"/>
            <a:r>
              <a:rPr lang="en-US" sz="2400" dirty="0" smtClean="0"/>
              <a:t>45% of samples had detectable </a:t>
            </a:r>
            <a:r>
              <a:rPr lang="en-US" sz="2400" dirty="0" err="1" smtClean="0"/>
              <a:t>Desethyl</a:t>
            </a:r>
            <a:r>
              <a:rPr lang="en-US" sz="2400" dirty="0" smtClean="0"/>
              <a:t> </a:t>
            </a:r>
            <a:r>
              <a:rPr lang="en-US" sz="2400" dirty="0" err="1" smtClean="0"/>
              <a:t>Atrazine</a:t>
            </a:r>
            <a:r>
              <a:rPr lang="en-US" sz="2400" dirty="0" smtClean="0"/>
              <a:t> which was the most common pesticide found</a:t>
            </a:r>
          </a:p>
          <a:p>
            <a:r>
              <a:rPr lang="en-US" dirty="0" smtClean="0"/>
              <a:t>Upward Trends in Sodium and Chloride</a:t>
            </a:r>
          </a:p>
          <a:p>
            <a:r>
              <a:rPr lang="en-US" dirty="0" smtClean="0"/>
              <a:t>Downward Trends in Nitrate and Sulfate</a:t>
            </a:r>
          </a:p>
          <a:p>
            <a:pPr lvl="1"/>
            <a:endParaRPr lang="en-US" sz="2400" dirty="0" smtClean="0">
              <a:solidFill>
                <a:srgbClr val="FFC000"/>
              </a:solidFill>
            </a:endParaRPr>
          </a:p>
          <a:p>
            <a:pPr algn="ctr">
              <a:buFontTx/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949" name="Picture 5" descr="Fig2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0"/>
            <a:ext cx="7543800" cy="5829300"/>
          </a:xfrm>
          <a:prstGeom prst="rect">
            <a:avLst/>
          </a:prstGeom>
          <a:noFill/>
        </p:spPr>
      </p:pic>
      <p:sp>
        <p:nvSpPr>
          <p:cNvPr id="466950" name="Text Box 6"/>
          <p:cNvSpPr txBox="1">
            <a:spLocks noChangeArrowheads="1"/>
          </p:cNvSpPr>
          <p:nvPr/>
        </p:nvSpPr>
        <p:spPr bwMode="auto">
          <a:xfrm>
            <a:off x="179388" y="1349375"/>
            <a:ext cx="1920875" cy="2041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USGS</a:t>
            </a:r>
          </a:p>
          <a:p>
            <a:r>
              <a:rPr lang="en-US">
                <a:solidFill>
                  <a:schemeClr val="tx1"/>
                </a:solidFill>
              </a:rPr>
              <a:t>NAWQA</a:t>
            </a:r>
          </a:p>
          <a:p>
            <a:r>
              <a:rPr lang="en-US">
                <a:solidFill>
                  <a:schemeClr val="tx1"/>
                </a:solidFill>
              </a:rPr>
              <a:t>Well</a:t>
            </a:r>
          </a:p>
          <a:p>
            <a:r>
              <a:rPr lang="en-US">
                <a:solidFill>
                  <a:schemeClr val="tx1"/>
                </a:solidFill>
              </a:rPr>
              <a:t>Locations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000099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AAAAC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CC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CC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000099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AAAAC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 New Roman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CC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CC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000099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AAAACA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Blank Presentatio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CC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FFCC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Designs\ANGLES.POT</Template>
  <TotalTime>10198</TotalTime>
  <Words>357</Words>
  <Application>Microsoft Office PowerPoint</Application>
  <PresentationFormat>On-screen Show (4:3)</PresentationFormat>
  <Paragraphs>70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Blank Presentation</vt:lpstr>
      <vt:lpstr>1_Blank Presentation</vt:lpstr>
      <vt:lpstr>2_Blank Presentation</vt:lpstr>
      <vt:lpstr>PENNSYLVANIA HIGHLANDS REGIONAL STUDY WATER RESOURCES ASSESSMENT     Curtis L. Schreffler, Acting Associate Director Edward H. Koerkle, Hydrologist Tammy M. Zimmerman, Hydrologist U.S. Geological Survey, New Cumberland, Pennsylvania </vt:lpstr>
      <vt:lpstr>Water Resources Assessment</vt:lpstr>
      <vt:lpstr>Ground Water – Aquifer Types</vt:lpstr>
      <vt:lpstr>Aquifer types</vt:lpstr>
      <vt:lpstr>Ground Water – Water Use</vt:lpstr>
      <vt:lpstr>Slide 6</vt:lpstr>
      <vt:lpstr>DOMESTIC WATER USE BY TOWNSHIP</vt:lpstr>
      <vt:lpstr>Ground Water – Quality</vt:lpstr>
      <vt:lpstr>Slide 9</vt:lpstr>
      <vt:lpstr>Surface Water – Drainage</vt:lpstr>
      <vt:lpstr>Surface Water – Water Use</vt:lpstr>
      <vt:lpstr>Slide 12</vt:lpstr>
      <vt:lpstr>Surface Water – Quality</vt:lpstr>
      <vt:lpstr>Slide 14</vt:lpstr>
      <vt:lpstr>Watershed Model</vt:lpstr>
      <vt:lpstr>Slide 16</vt:lpstr>
      <vt:lpstr>Slide 17</vt:lpstr>
    </vt:vector>
  </TitlesOfParts>
  <Company>U.S. Geological Survey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Steve Siwiec</dc:creator>
  <cp:lastModifiedBy>clschref</cp:lastModifiedBy>
  <cp:revision>212</cp:revision>
  <cp:lastPrinted>1998-05-25T16:23:37Z</cp:lastPrinted>
  <dcterms:created xsi:type="dcterms:W3CDTF">1998-05-24T17:36:46Z</dcterms:created>
  <dcterms:modified xsi:type="dcterms:W3CDTF">2010-05-20T18:05:27Z</dcterms:modified>
</cp:coreProperties>
</file>