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60" r:id="rId3"/>
    <p:sldId id="275" r:id="rId4"/>
    <p:sldId id="276" r:id="rId5"/>
    <p:sldId id="261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71" r:id="rId16"/>
    <p:sldId id="272" r:id="rId17"/>
    <p:sldId id="273" r:id="rId18"/>
    <p:sldId id="274" r:id="rId19"/>
    <p:sldId id="26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6232" autoAdjust="0"/>
  </p:normalViewPr>
  <p:slideViewPr>
    <p:cSldViewPr showGuides="1">
      <p:cViewPr varScale="1">
        <p:scale>
          <a:sx n="57" d="100"/>
          <a:sy n="57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78ACB-CA6E-49FB-805C-0DD3E36168DB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6335D-C610-4F20-A3EA-FEC8D0A3F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14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DA115-7AE2-4B82-9D2B-5DCFACA1F10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696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DA115-7AE2-4B82-9D2B-5DCFACA1F10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088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b="1" i="1" kern="1200" dirty="0">
              <a:solidFill>
                <a:srgbClr val="00B0F0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 ?</a:t>
            </a:r>
            <a:endParaRPr lang="en-US" sz="1200" b="0" i="1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b="0" i="1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b="0" i="1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GLENN?</a:t>
            </a: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DA115-7AE2-4B82-9D2B-5DCFACA1F10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088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b="1" i="1" kern="1200" dirty="0">
              <a:solidFill>
                <a:srgbClr val="00B0F0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 ?</a:t>
            </a:r>
            <a:endParaRPr lang="en-US" sz="1200" b="0" i="1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b="0" i="1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b="0" i="1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GLENN?</a:t>
            </a: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DA115-7AE2-4B82-9D2B-5DCFACA1F10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99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b="1" i="1" kern="1200" dirty="0">
              <a:solidFill>
                <a:srgbClr val="00B0F0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 ?</a:t>
            </a:r>
            <a:endParaRPr lang="en-US" sz="1200" b="0" i="1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b="0" i="1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b="0" i="1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GLENN?</a:t>
            </a: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DA115-7AE2-4B82-9D2B-5DCFACA1F10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580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endParaRPr lang="en-US" sz="1200" b="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 ?</a:t>
            </a:r>
            <a:endParaRPr lang="en-US" sz="1200" b="0" i="1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b="0" i="1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b="0" i="1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GLENN?</a:t>
            </a: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Strategy</a:t>
            </a:r>
            <a:r>
              <a:rPr lang="en-US" sz="14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…</a:t>
            </a:r>
            <a:r>
              <a:rPr lang="en-US" b="1" dirty="0"/>
              <a:t>that meet the operational needs of stakeholder agencies.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80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80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 a statewide data acquisition plan</a:t>
            </a:r>
            <a:r>
              <a:rPr lang="en-US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en-US" sz="18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updates of aerial imagery, LiDAR, and derivatives on a regular schedule tied to the biennial budget.</a:t>
            </a:r>
          </a:p>
          <a:p>
            <a:pPr marL="342900" lvl="0" indent="-342900">
              <a:buFont typeface="+mj-lt"/>
              <a:buAutoNum type="arabicPeriod"/>
            </a:pPr>
            <a:endParaRPr lang="en-US" sz="180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/>
            </a:pPr>
            <a:endParaRPr lang="en-US" sz="180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80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 a formalized protocol for data collection and aggregation</a:t>
            </a:r>
            <a:r>
              <a:rPr lang="en-US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 to successful statewide projects such as Statewide Asset Data Exchange Service (SADES) &amp; T</a:t>
            </a:r>
            <a:r>
              <a:rPr lang="en-US" sz="1800" b="1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8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Parcel Mosaic, that may be used by other agencies to maintain local-scale authoritative data.</a:t>
            </a:r>
          </a:p>
          <a:p>
            <a:pPr marL="342900" lvl="0" indent="-342900">
              <a:buFont typeface="+mj-lt"/>
              <a:buAutoNum type="arabicPeriod"/>
            </a:pPr>
            <a:endParaRPr lang="en-US" sz="180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/>
            </a:pPr>
            <a:endParaRPr lang="en-US" sz="180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80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 a common way to locate geospatial features of interest to a location on the earth </a:t>
            </a:r>
            <a:r>
              <a:rPr lang="en-US" sz="18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e.g. US National Grid as a master index for enterprise level data sharing</a:t>
            </a:r>
            <a:endParaRPr lang="en-US" sz="1800" b="1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DA115-7AE2-4B82-9D2B-5DCFACA1F10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088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 ?</a:t>
            </a:r>
            <a:endParaRPr lang="en-US" sz="1200" b="0" i="1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b="0" i="1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b="0" i="1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GLENN?</a:t>
            </a: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Strategy - </a:t>
            </a:r>
            <a:r>
              <a:rPr lang="en-US" sz="1400" b="1" dirty="0"/>
              <a:t> To fully realize GRANIT’s potential to better support state agency operations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b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Promote common awareness of and accessibility to enterprise GIS data sets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e.g. Making users aware of what GIS data is available and how to get access to it</a:t>
            </a:r>
          </a:p>
          <a:p>
            <a:pPr marL="228600" lvl="0" indent="-228600">
              <a:buFont typeface="+mj-lt"/>
              <a:buAutoNum type="arabicPeriod"/>
            </a:pPr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 and promote task &amp; cost-appropriate analytical </a:t>
            </a:r>
            <a:r>
              <a:rPr lang="en-US" sz="120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e.g. Identify and promote use of the same GIS software and tools for managing and editing  GIS data</a:t>
            </a:r>
          </a:p>
          <a:p>
            <a:pPr marL="228600" lvl="0" indent="-228600">
              <a:buFont typeface="+mj-lt"/>
              <a:buAutoNum type="arabicPeriod"/>
            </a:pPr>
            <a:endParaRPr lang="en-US" sz="1200" b="1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 common GIS presentation tools and platfor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e.g. Web Viewers like Google Earth;  NHDES One Stop</a:t>
            </a:r>
          </a:p>
          <a:p>
            <a:pPr marL="228600" lvl="0" indent="-228600">
              <a:buFont typeface="+mj-lt"/>
              <a:buAutoNum type="arabicPeriod"/>
            </a:pPr>
            <a:endParaRPr lang="en-US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 outreach to state, regional, local governments, and private stakeholders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e.g. Large unmet need for GIS educational and technical support aimed at the municipal government level</a:t>
            </a:r>
            <a:r>
              <a:rPr lang="en-US" sz="120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DA115-7AE2-4B82-9D2B-5DCFACA1F10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088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Strategy - </a:t>
            </a:r>
            <a:r>
              <a:rPr lang="en-US" sz="1400" b="1" dirty="0"/>
              <a:t>Access to GIS technology is equitable and affordable to all state agencies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 best practice guidelines for data collection, storage, and management</a:t>
            </a:r>
            <a:r>
              <a:rPr lang="en-US" sz="1200" u="sng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Adopt official geographic data indexing system as a common way to locate geospatial features of interest e.g. US National Grid as a master index for enterprise level data sharing</a:t>
            </a:r>
            <a:endParaRPr lang="en-US" b="1" i="0" u="none" strike="noStrike" dirty="0">
              <a:effectLst/>
            </a:endParaRPr>
          </a:p>
          <a:p>
            <a:pPr marL="228600" lvl="0" indent="-228600">
              <a:buFont typeface="+mj-lt"/>
              <a:buAutoNum type="arabicPeriod"/>
            </a:pPr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Identify software &amp; managerial solutions - 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improve license management within &amp; across agencies.</a:t>
            </a:r>
          </a:p>
          <a:p>
            <a:pPr marL="228600" lvl="0" indent="-228600">
              <a:buFont typeface="+mj-lt"/>
              <a:buAutoNum type="arabicPeriod"/>
            </a:pPr>
            <a:endParaRPr lang="en-US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endParaRPr lang="en-US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Pursue collaborative partnerships with strategic software vendors.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DA115-7AE2-4B82-9D2B-5DCFACA1F10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088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 ?</a:t>
            </a:r>
            <a:endParaRPr lang="en-US" sz="1200" b="0" i="1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b="0" i="1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b="0" i="1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GLENN?</a:t>
            </a: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Strategy #4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Enhance statewide GIS governance and policies to guide best practices.</a:t>
            </a:r>
          </a:p>
          <a:p>
            <a:endParaRPr lang="en-US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Renew GTAC charge and outreach plan</a:t>
            </a:r>
          </a:p>
          <a:p>
            <a:pPr marL="228600" indent="-228600">
              <a:buFont typeface="+mj-lt"/>
              <a:buAutoNum type="arabicPeriod"/>
            </a:pPr>
            <a:endParaRPr lang="en-US" sz="120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endParaRPr lang="en-US" sz="120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Elucidate uniform legal guidance with respect to GIS and NH public records law</a:t>
            </a:r>
            <a:r>
              <a:rPr lang="en-US" sz="1200" u="sng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b="1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facilitate greater data sharing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b="1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DA115-7AE2-4B82-9D2B-5DCFACA1F10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088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</a:t>
            </a:r>
            <a:endParaRPr lang="en-US" sz="1200" b="0" i="1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b="0" i="1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b="0" i="1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GLENN</a:t>
            </a: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DA115-7AE2-4B82-9D2B-5DCFACA1F10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088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B07C5-6F14-49F5-A3E5-594241EC2D2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3671-2537-4064-816B-1EA177E66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28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B07C5-6F14-49F5-A3E5-594241EC2D2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3671-2537-4064-816B-1EA177E66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94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B07C5-6F14-49F5-A3E5-594241EC2D2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3671-2537-4064-816B-1EA177E66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57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5138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B07C5-6F14-49F5-A3E5-594241EC2D2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3671-2537-4064-816B-1EA177E66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76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B07C5-6F14-49F5-A3E5-594241EC2D2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3671-2537-4064-816B-1EA177E66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77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B07C5-6F14-49F5-A3E5-594241EC2D2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3671-2537-4064-816B-1EA177E66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61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B07C5-6F14-49F5-A3E5-594241EC2D2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3671-2537-4064-816B-1EA177E66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84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B07C5-6F14-49F5-A3E5-594241EC2D2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3671-2537-4064-816B-1EA177E66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80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B07C5-6F14-49F5-A3E5-594241EC2D2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3671-2537-4064-816B-1EA177E66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81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B07C5-6F14-49F5-A3E5-594241EC2D2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3671-2537-4064-816B-1EA177E66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77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B07C5-6F14-49F5-A3E5-594241EC2D2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3671-2537-4064-816B-1EA177E66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0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B07C5-6F14-49F5-A3E5-594241EC2D2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F3671-2537-4064-816B-1EA177E66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9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hyperlink" Target="http://granit.sr.unh.edu/" TargetMode="External"/><Relationship Id="rId4" Type="http://schemas.openxmlformats.org/officeDocument/2006/relationships/hyperlink" Target="https://www.nh.gov/oep/planning/services/gis/documents/strategic-plan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M:\CADD\AppEng\LJP\PowerPoint Template\topbar_arc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899"/>
            <a:ext cx="91440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1752600"/>
            <a:ext cx="77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57969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" y="381000"/>
            <a:ext cx="9144000" cy="1143000"/>
          </a:xfrm>
        </p:spPr>
        <p:txBody>
          <a:bodyPr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2505" y="2005786"/>
            <a:ext cx="677807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NH Geographic Information System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>
                <a:solidFill>
                  <a:srgbClr val="008800"/>
                </a:solidFill>
              </a:rPr>
              <a:t>(GIS) </a:t>
            </a:r>
            <a:r>
              <a:rPr lang="en-US" sz="3600" dirty="0"/>
              <a:t>Committee</a:t>
            </a:r>
          </a:p>
          <a:p>
            <a:pPr algn="ctr"/>
            <a:endParaRPr lang="en-US" sz="3600" dirty="0"/>
          </a:p>
          <a:p>
            <a:pPr algn="ctr"/>
            <a:r>
              <a:rPr lang="en-US" sz="2800" dirty="0"/>
              <a:t>Established under HB377</a:t>
            </a:r>
          </a:p>
        </p:txBody>
      </p:sp>
      <p:pic>
        <p:nvPicPr>
          <p:cNvPr id="1026" name="Picture 2" descr="NH-SE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070"/>
            <a:ext cx="1079500" cy="108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15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80012"/>
            <a:ext cx="9144000" cy="61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152400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Hi Resolution Lidar-Bow Power  Plant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9919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872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0" y="152400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Bow Power Plant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2595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4600" y="15240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Franklin Falls Dam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8198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7175"/>
            <a:ext cx="9144000" cy="61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51378" y="152400"/>
            <a:ext cx="32758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/>
              <a:t>Franklin Falls Dam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016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M:\CADD\AppEng\LJP\PowerPoint Template\topbar_arc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5400" y="38100"/>
            <a:ext cx="9144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/>
              <a:t>STRATEGY #2</a:t>
            </a:r>
          </a:p>
        </p:txBody>
      </p:sp>
      <p:sp>
        <p:nvSpPr>
          <p:cNvPr id="8" name="TextBox 7"/>
          <p:cNvSpPr txBox="1"/>
          <p:nvPr/>
        </p:nvSpPr>
        <p:spPr>
          <a:xfrm rot="19325191">
            <a:off x="1071614" y="2209131"/>
            <a:ext cx="6664260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800" dirty="0">
                <a:solidFill>
                  <a:prstClr val="black">
                    <a:alpha val="7000"/>
                  </a:prstClr>
                </a:solidFill>
                <a:latin typeface="Calibri"/>
              </a:rPr>
              <a:t>Continuous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800" dirty="0">
                <a:solidFill>
                  <a:prstClr val="black">
                    <a:alpha val="7000"/>
                  </a:prstClr>
                </a:solidFill>
                <a:latin typeface="Calibri"/>
              </a:rPr>
              <a:t> Improvement</a:t>
            </a:r>
          </a:p>
        </p:txBody>
      </p:sp>
      <p:pic>
        <p:nvPicPr>
          <p:cNvPr id="10" name="Picture 2" descr="NH-SE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070"/>
            <a:ext cx="1079500" cy="108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1600" y="1066800"/>
            <a:ext cx="64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Elevate GRANIT to the official NH State GIS Clearinghouse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4900" y="2245816"/>
            <a:ext cx="75057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Objectives –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Promote common awareness of &amp; accessibility to enterprise GIS data sets  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Research &amp; promote task &amp; cost-appropriate analytical tools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Provide common GIS presentation tools &amp; platform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Increase outreach to state, regional, local governments &amp; private stakeholders </a:t>
            </a:r>
          </a:p>
        </p:txBody>
      </p:sp>
    </p:spTree>
    <p:extLst>
      <p:ext uri="{BB962C8B-B14F-4D97-AF65-F5344CB8AC3E}">
        <p14:creationId xmlns:p14="http://schemas.microsoft.com/office/powerpoint/2010/main" val="279987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M:\CADD\AppEng\LJP\PowerPoint Template\topbar_arc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9878" y="37903"/>
            <a:ext cx="9144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/>
              <a:t>STRATEGY #3</a:t>
            </a:r>
          </a:p>
        </p:txBody>
      </p:sp>
      <p:sp>
        <p:nvSpPr>
          <p:cNvPr id="8" name="TextBox 7"/>
          <p:cNvSpPr txBox="1"/>
          <p:nvPr/>
        </p:nvSpPr>
        <p:spPr>
          <a:xfrm rot="19325191">
            <a:off x="1071614" y="2209131"/>
            <a:ext cx="6664260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800" dirty="0">
                <a:solidFill>
                  <a:prstClr val="black">
                    <a:alpha val="7000"/>
                  </a:prstClr>
                </a:solidFill>
                <a:latin typeface="Calibri"/>
              </a:rPr>
              <a:t>Continuous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800" dirty="0">
                <a:solidFill>
                  <a:prstClr val="black">
                    <a:alpha val="7000"/>
                  </a:prstClr>
                </a:solidFill>
                <a:latin typeface="Calibri"/>
              </a:rPr>
              <a:t> Improvement</a:t>
            </a:r>
          </a:p>
        </p:txBody>
      </p:sp>
      <p:pic>
        <p:nvPicPr>
          <p:cNvPr id="10" name="Picture 2" descr="NH-SE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070"/>
            <a:ext cx="1079500" cy="108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1752600"/>
            <a:ext cx="6978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Ensure that access to GIS technology is equitable and affordable to all state agencies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5400" y="3095989"/>
            <a:ext cx="693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Objectives –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dirty="0"/>
              <a:t>Develop best practice guidelines for data collection, storage, &amp; management</a:t>
            </a:r>
          </a:p>
          <a:p>
            <a:pPr marL="800100" lvl="1" indent="-342900">
              <a:buFont typeface="+mj-lt"/>
              <a:buAutoNum type="arabicPeriod"/>
            </a:pPr>
            <a:endParaRPr lang="en-US" sz="2400" dirty="0"/>
          </a:p>
          <a:p>
            <a:pPr marL="800100" lvl="1" indent="-342900">
              <a:buFont typeface="+mj-lt"/>
              <a:buAutoNum type="arabicPeriod"/>
            </a:pPr>
            <a:r>
              <a:rPr lang="en-US" sz="2400" dirty="0"/>
              <a:t>Identify software &amp; managerial solutions</a:t>
            </a:r>
          </a:p>
          <a:p>
            <a:pPr marL="800100" lvl="1" indent="-342900">
              <a:buFont typeface="+mj-lt"/>
              <a:buAutoNum type="arabicPeriod"/>
            </a:pPr>
            <a:endParaRPr lang="en-US" sz="2400" dirty="0"/>
          </a:p>
          <a:p>
            <a:pPr marL="800100" lvl="1" indent="-342900">
              <a:buFont typeface="+mj-lt"/>
              <a:buAutoNum type="arabicPeriod"/>
            </a:pPr>
            <a:r>
              <a:rPr lang="en-US" sz="2400" dirty="0"/>
              <a:t>Consider existing industry standards and apply when possible</a:t>
            </a:r>
          </a:p>
        </p:txBody>
      </p:sp>
    </p:spTree>
    <p:extLst>
      <p:ext uri="{BB962C8B-B14F-4D97-AF65-F5344CB8AC3E}">
        <p14:creationId xmlns:p14="http://schemas.microsoft.com/office/powerpoint/2010/main" val="275064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M:\CADD\AppEng\LJP\PowerPoint Template\topbar_arc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5400" y="38100"/>
            <a:ext cx="9144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/>
              <a:t>STRATEGY #4</a:t>
            </a:r>
          </a:p>
        </p:txBody>
      </p:sp>
      <p:pic>
        <p:nvPicPr>
          <p:cNvPr id="10" name="Picture 2" descr="NH-SE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070"/>
            <a:ext cx="1079500" cy="108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99643" y="3090208"/>
            <a:ext cx="68775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Objectives –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Renew GTAC charge and outreach plan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Elucidate uniform legal guidance with respect to GIS and NH public records law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6400" y="1676400"/>
            <a:ext cx="617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Enhance statewide GIS governance and policies to guide best practices</a:t>
            </a:r>
          </a:p>
        </p:txBody>
      </p:sp>
    </p:spTree>
    <p:extLst>
      <p:ext uri="{BB962C8B-B14F-4D97-AF65-F5344CB8AC3E}">
        <p14:creationId xmlns:p14="http://schemas.microsoft.com/office/powerpoint/2010/main" val="298998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M:\CADD\AppEng\LJP\PowerPoint Template\topbar_arc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5400" y="226070"/>
            <a:ext cx="9144000" cy="108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9pPr>
          </a:lstStyle>
          <a:p>
            <a:pPr algn="ctr"/>
            <a:r>
              <a:rPr lang="en-US" dirty="0"/>
              <a:t>Summary of </a:t>
            </a:r>
            <a:r>
              <a:rPr lang="en-US" dirty="0" smtClean="0"/>
              <a:t>Recommendations:</a:t>
            </a:r>
          </a:p>
          <a:p>
            <a:pPr algn="ctr"/>
            <a:r>
              <a:rPr lang="en-US" dirty="0" smtClean="0"/>
              <a:t>Two-Year GIS Action Plan</a:t>
            </a:r>
            <a:endParaRPr lang="en-US" dirty="0"/>
          </a:p>
        </p:txBody>
      </p:sp>
      <p:pic>
        <p:nvPicPr>
          <p:cNvPr id="10" name="Picture 2" descr="NH-SE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070"/>
            <a:ext cx="1079500" cy="108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9200" y="1143000"/>
            <a:ext cx="65532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 </a:t>
            </a:r>
            <a:r>
              <a:rPr lang="en-US" sz="2000" b="1" dirty="0"/>
              <a:t>Outputs</a:t>
            </a:r>
            <a:endParaRPr lang="en-US" sz="2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A sequence of steps or activities that must be taken for each objective to support respective </a:t>
            </a:r>
            <a:r>
              <a:rPr lang="en-US" sz="2000" dirty="0" smtClean="0"/>
              <a:t>strategy.</a:t>
            </a:r>
            <a:endParaRPr lang="en-US" sz="2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Three major components: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Specific tasks &amp; by whom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Time horizon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Capital &amp; human resources needed </a:t>
            </a:r>
          </a:p>
          <a:p>
            <a:r>
              <a:rPr lang="en-US" sz="2000" dirty="0"/>
              <a:t> </a:t>
            </a:r>
            <a:r>
              <a:rPr lang="en-US" sz="2000" b="1" dirty="0"/>
              <a:t>Required outcomes</a:t>
            </a:r>
            <a:endParaRPr lang="en-US" sz="2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GIS Committee review, amend &amp; adopt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Identify available resources to implement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Report to Legislature</a:t>
            </a:r>
          </a:p>
          <a:p>
            <a:r>
              <a:rPr lang="en-US" sz="2000" b="1" dirty="0"/>
              <a:t>Resource </a:t>
            </a:r>
            <a:r>
              <a:rPr lang="en-US" sz="2000" b="1" dirty="0" smtClean="0"/>
              <a:t>requirements</a:t>
            </a:r>
            <a:endParaRPr lang="en-US" sz="2000" b="1" dirty="0"/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Assigned point of contact for overall coordination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GTAC working group or outside resources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Availability of agency staff resources or funding of outside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7969"/>
            <a:ext cx="9144000" cy="1113631"/>
          </a:xfrm>
        </p:spPr>
        <p:txBody>
          <a:bodyPr/>
          <a:lstStyle/>
          <a:p>
            <a:pPr algn="ctr"/>
            <a:r>
              <a:rPr lang="en-US" dirty="0"/>
              <a:t>Questions  ?</a:t>
            </a:r>
          </a:p>
        </p:txBody>
      </p:sp>
      <p:pic>
        <p:nvPicPr>
          <p:cNvPr id="10245" name="Picture 5" descr="M:\CADD\AppEng\LJP\PowerPoint Template\topbar_arc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5900" y="1820375"/>
            <a:ext cx="55753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NH GIS Strategic </a:t>
            </a:r>
            <a:r>
              <a:rPr lang="en-US" dirty="0" smtClean="0"/>
              <a:t>Plan (2007)</a:t>
            </a:r>
            <a:endParaRPr lang="en-US" dirty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www.nh.gov/oep/planning/services/gis/documents/strategic-plan.pdf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06400" y="4557622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GRANIT</a:t>
            </a:r>
          </a:p>
          <a:p>
            <a:r>
              <a:rPr lang="en-US" dirty="0">
                <a:solidFill>
                  <a:srgbClr val="0070C0"/>
                </a:solidFill>
                <a:hlinkClick r:id="rId5"/>
              </a:rPr>
              <a:t>http://granit.unh.edu/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http://granitviewii.unh.edu/</a:t>
            </a:r>
          </a:p>
          <a:p>
            <a:r>
              <a:rPr lang="en-US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729161"/>
            <a:ext cx="52292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876" y="1782276"/>
            <a:ext cx="2603924" cy="2484924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 descr="NH-SEA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070"/>
            <a:ext cx="1079500" cy="108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66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M:\CADD\AppEng\LJP\PowerPoint Template\topbar_arc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5400" y="22607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/>
              <a:t>HB 377 NH GIS Committee</a:t>
            </a:r>
          </a:p>
        </p:txBody>
      </p:sp>
      <p:pic>
        <p:nvPicPr>
          <p:cNvPr id="10" name="Picture 2" descr="NH-SE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070"/>
            <a:ext cx="1079500" cy="108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473351" y="1127802"/>
            <a:ext cx="424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Authorized under RSA </a:t>
            </a:r>
            <a:r>
              <a:rPr lang="en-US" b="1" dirty="0" smtClean="0"/>
              <a:t>4-F </a:t>
            </a:r>
            <a:endParaRPr lang="en-US" b="1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2133600"/>
            <a:ext cx="8534400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The committee shall:</a:t>
            </a:r>
          </a:p>
          <a:p>
            <a:r>
              <a:rPr lang="en-US" sz="2400" b="1" dirty="0"/>
              <a:t>Review</a:t>
            </a:r>
            <a:r>
              <a:rPr lang="en-US" sz="2400" dirty="0"/>
              <a:t> </a:t>
            </a:r>
            <a:r>
              <a:rPr lang="en-US" sz="2400" dirty="0" smtClean="0"/>
              <a:t>– the use</a:t>
            </a:r>
            <a:r>
              <a:rPr lang="en-US" sz="2400" dirty="0"/>
              <a:t>, development, and coordination of geospatial data &amp; resources by state agencies and municipal governments.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dirty="0"/>
              <a:t>Consider </a:t>
            </a:r>
            <a:r>
              <a:rPr lang="en-US" sz="2400" dirty="0" smtClean="0"/>
              <a:t>– the need </a:t>
            </a:r>
            <a:r>
              <a:rPr lang="en-US" sz="2400" dirty="0"/>
              <a:t>for central coordination, storage, and </a:t>
            </a:r>
            <a:r>
              <a:rPr lang="en-US" sz="2400" dirty="0" smtClean="0"/>
              <a:t>distribution of </a:t>
            </a:r>
            <a:r>
              <a:rPr lang="en-US" sz="2400" dirty="0"/>
              <a:t>such data &amp; resources, and suggest appropriate responses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dirty="0"/>
              <a:t>Advise </a:t>
            </a:r>
            <a:r>
              <a:rPr lang="en-US" sz="2400" dirty="0" smtClean="0"/>
              <a:t>– on GIS </a:t>
            </a:r>
            <a:r>
              <a:rPr lang="en-US" sz="2400" dirty="0"/>
              <a:t>needs at </a:t>
            </a:r>
            <a:r>
              <a:rPr lang="en-US" sz="2400" dirty="0" smtClean="0"/>
              <a:t>public &amp; </a:t>
            </a:r>
            <a:r>
              <a:rPr lang="en-US" sz="2400" dirty="0"/>
              <a:t>semi-public agencies; identify avenues where legislation may further efficiencies through enhanced cooperation.</a:t>
            </a:r>
          </a:p>
        </p:txBody>
      </p:sp>
    </p:spTree>
    <p:extLst>
      <p:ext uri="{BB962C8B-B14F-4D97-AF65-F5344CB8AC3E}">
        <p14:creationId xmlns:p14="http://schemas.microsoft.com/office/powerpoint/2010/main" val="130966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M:\CADD\AppEng\LJP\PowerPoint Template\topbar_arc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10916" y="1907905"/>
            <a:ext cx="7620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Outputs:</a:t>
            </a:r>
          </a:p>
          <a:p>
            <a:pPr marL="627063"/>
            <a:r>
              <a:rPr lang="en-US" sz="2000" dirty="0"/>
              <a:t>Identify gaps in practice and organization between:</a:t>
            </a:r>
          </a:p>
          <a:p>
            <a:pPr marL="915988" indent="-342900">
              <a:buFont typeface="Arial" panose="020B0604020202020204" pitchFamily="34" charset="0"/>
              <a:buChar char="•"/>
            </a:pPr>
            <a:r>
              <a:rPr lang="en-US" sz="2000" dirty="0"/>
              <a:t>Guiding </a:t>
            </a:r>
            <a:r>
              <a:rPr lang="en-US" sz="2000" dirty="0" smtClean="0"/>
              <a:t>principles (future </a:t>
            </a:r>
            <a:r>
              <a:rPr lang="en-US" sz="2000" dirty="0"/>
              <a:t>state) and </a:t>
            </a:r>
          </a:p>
          <a:p>
            <a:pPr marL="915988" indent="-342900">
              <a:buFont typeface="Arial" panose="020B0604020202020204" pitchFamily="34" charset="0"/>
              <a:buChar char="•"/>
            </a:pPr>
            <a:r>
              <a:rPr lang="en-US" sz="2000" dirty="0"/>
              <a:t>Where the state is now (current state).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b="1" dirty="0"/>
              <a:t>Outcomes: </a:t>
            </a:r>
          </a:p>
          <a:p>
            <a:pPr marL="633413"/>
            <a:r>
              <a:rPr lang="en-US" sz="2000" dirty="0"/>
              <a:t>Inform the GIS Committee on policy recommendations to the legislature that:</a:t>
            </a:r>
          </a:p>
          <a:p>
            <a:pPr marL="9191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Define future horizon </a:t>
            </a:r>
            <a:r>
              <a:rPr lang="en-US" sz="2000" dirty="0" smtClean="0"/>
              <a:t>3-5 </a:t>
            </a:r>
            <a:r>
              <a:rPr lang="en-US" sz="2000" dirty="0"/>
              <a:t>years.</a:t>
            </a:r>
          </a:p>
          <a:p>
            <a:pPr marL="9191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Identify level of effort and resources. </a:t>
            </a:r>
          </a:p>
          <a:p>
            <a:pPr marL="9191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Develop plan/matrix (based on working group of </a:t>
            </a:r>
            <a:r>
              <a:rPr lang="en-US" sz="2000" dirty="0" smtClean="0"/>
              <a:t>4-5 </a:t>
            </a:r>
            <a:r>
              <a:rPr lang="en-US" sz="2000" dirty="0"/>
              <a:t>people)</a:t>
            </a:r>
          </a:p>
          <a:p>
            <a:pPr marL="9191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Define actions that promote the benefits of supporting GIS collaboration.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5400" y="22607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/>
              <a:t>GIS Technical Advisory Committee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45463" y="1282986"/>
            <a:ext cx="2350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Gap </a:t>
            </a:r>
            <a:r>
              <a:rPr lang="en-US" sz="3200" b="1" dirty="0"/>
              <a:t>Analysis</a:t>
            </a:r>
          </a:p>
        </p:txBody>
      </p:sp>
      <p:pic>
        <p:nvPicPr>
          <p:cNvPr id="10" name="Picture 2" descr="NH-SE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070"/>
            <a:ext cx="1079500" cy="108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98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M:\CADD\AppEng\LJP\PowerPoint Template\topbar_arc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8200" y="2286000"/>
            <a:ext cx="7239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Catherine Callahan, NH DOIT/NH Fish and Game Department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Glenn Davison, NH Department of Transportation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Ken </a:t>
            </a:r>
            <a:r>
              <a:rPr lang="en-US" sz="2000" dirty="0" err="1"/>
              <a:t>Gallager</a:t>
            </a:r>
            <a:r>
              <a:rPr lang="en-US" sz="2000" dirty="0"/>
              <a:t>, NH Office of Energy and Planning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Sean Goodwin, NH Department of Safety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Hamilton McLean, NH  Department of Environmental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Fay Rubin, University of New Hampshire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Tim Scott, NH Department of Safety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Sara </a:t>
            </a:r>
            <a:r>
              <a:rPr lang="en-US" sz="2000" dirty="0" err="1"/>
              <a:t>Siskavich</a:t>
            </a:r>
            <a:r>
              <a:rPr lang="en-US" sz="2000" dirty="0"/>
              <a:t>, Nashua Regional Planning Commission</a:t>
            </a:r>
          </a:p>
          <a:p>
            <a:endParaRPr lang="en-US" sz="200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5400" y="22607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 smtClean="0"/>
              <a:t>Gap </a:t>
            </a:r>
            <a:r>
              <a:rPr lang="en-US" kern="0" dirty="0"/>
              <a:t>Analysis Working Group</a:t>
            </a:r>
          </a:p>
        </p:txBody>
      </p:sp>
      <p:pic>
        <p:nvPicPr>
          <p:cNvPr id="10" name="Picture 2" descr="NH-SE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070"/>
            <a:ext cx="1079500" cy="108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0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M:\CADD\AppEng\LJP\PowerPoint Template\topbar_arc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4400" y="2514600"/>
            <a:ext cx="7620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/>
              <a:t>Objectives –</a:t>
            </a:r>
            <a:endParaRPr lang="en-US" sz="2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Develop a statewide data acquisition plan for updates to base map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Recommend a formalized protocol for data collection and aggregation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Implement a common way to locate geospatial features of interest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5240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/>
              <a:t>STRATEGY #1</a:t>
            </a:r>
          </a:p>
        </p:txBody>
      </p:sp>
      <p:pic>
        <p:nvPicPr>
          <p:cNvPr id="10" name="Picture 2" descr="NH-SE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070"/>
            <a:ext cx="1079500" cy="108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1241016"/>
            <a:ext cx="64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dirty="0"/>
              <a:t>Develop and maintain NH statewide base map and derivative data products</a:t>
            </a:r>
          </a:p>
        </p:txBody>
      </p:sp>
    </p:spTree>
    <p:extLst>
      <p:ext uri="{BB962C8B-B14F-4D97-AF65-F5344CB8AC3E}">
        <p14:creationId xmlns:p14="http://schemas.microsoft.com/office/powerpoint/2010/main" val="267721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53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38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525"/>
            <a:ext cx="9162401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392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75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4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27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857</Words>
  <Application>Microsoft Office PowerPoint</Application>
  <PresentationFormat>On-screen Show (4:3)</PresentationFormat>
  <Paragraphs>189</Paragraphs>
  <Slides>19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 ?</vt:lpstr>
    </vt:vector>
  </TitlesOfParts>
  <Company>State of New Hampshire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McLean, Hamilton</dc:creator>
  <cp:lastModifiedBy>Gallager, Ken</cp:lastModifiedBy>
  <cp:revision>43</cp:revision>
  <dcterms:created xsi:type="dcterms:W3CDTF">2016-09-26T16:48:33Z</dcterms:created>
  <dcterms:modified xsi:type="dcterms:W3CDTF">2017-02-23T16:34:27Z</dcterms:modified>
</cp:coreProperties>
</file>