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2"/>
  </p:notesMasterIdLst>
  <p:sldIdLst>
    <p:sldId id="302" r:id="rId6"/>
    <p:sldId id="265" r:id="rId7"/>
    <p:sldId id="268" r:id="rId8"/>
    <p:sldId id="269" r:id="rId9"/>
    <p:sldId id="274" r:id="rId10"/>
    <p:sldId id="277" r:id="rId11"/>
    <p:sldId id="276" r:id="rId12"/>
    <p:sldId id="293" r:id="rId13"/>
    <p:sldId id="278" r:id="rId14"/>
    <p:sldId id="280" r:id="rId15"/>
    <p:sldId id="295" r:id="rId16"/>
    <p:sldId id="292" r:id="rId17"/>
    <p:sldId id="284" r:id="rId18"/>
    <p:sldId id="296" r:id="rId19"/>
    <p:sldId id="294" r:id="rId20"/>
    <p:sldId id="303" r:id="rId21"/>
    <p:sldId id="300" r:id="rId22"/>
    <p:sldId id="297" r:id="rId23"/>
    <p:sldId id="298" r:id="rId24"/>
    <p:sldId id="304" r:id="rId25"/>
    <p:sldId id="305" r:id="rId26"/>
    <p:sldId id="306" r:id="rId27"/>
    <p:sldId id="301" r:id="rId28"/>
    <p:sldId id="307" r:id="rId29"/>
    <p:sldId id="308" r:id="rId30"/>
    <p:sldId id="309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710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68CF-3972-49E8-95E3-6AFD14395FF1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595D8-2F2F-4673-AF8C-5EB861632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40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  </a:t>
            </a:r>
            <a:endParaRPr lang="en-US" i="1" dirty="0"/>
          </a:p>
          <a:p>
            <a:r>
              <a:rPr lang="en-US" b="1" i="1" u="sng" dirty="0"/>
              <a:t>GLENN</a:t>
            </a:r>
            <a:endParaRPr lang="en-US" i="1" dirty="0"/>
          </a:p>
          <a:p>
            <a:pPr marL="291179" lvl="1" indent="-291179" defTabSz="931774">
              <a:buFont typeface="Arial" panose="020B0604020202020204" pitchFamily="34" charset="0"/>
              <a:buChar char="•"/>
              <a:defRPr/>
            </a:pPr>
            <a:endParaRPr lang="en-US" i="1" u="sng" dirty="0"/>
          </a:p>
          <a:p>
            <a:pPr marL="0" lvl="1" defTabSz="931774">
              <a:defRPr/>
            </a:pPr>
            <a:r>
              <a:rPr lang="en-US" sz="1400" u="sng" dirty="0"/>
              <a:t>Strategy</a:t>
            </a:r>
            <a:r>
              <a:rPr lang="en-US" sz="1400" dirty="0"/>
              <a:t> …</a:t>
            </a:r>
            <a:r>
              <a:rPr lang="en-US" b="1" dirty="0"/>
              <a:t>that meet the operational needs of stakeholder agencies.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sz="1800" u="sng" dirty="0"/>
          </a:p>
          <a:p>
            <a:pPr marL="349415" indent="-349415">
              <a:buFont typeface="+mj-lt"/>
              <a:buAutoNum type="arabicPeriod"/>
            </a:pPr>
            <a:r>
              <a:rPr lang="en-US" sz="1800" u="sng" dirty="0"/>
              <a:t>Develop a statewide data acquisition plan</a:t>
            </a:r>
            <a:r>
              <a:rPr lang="en-US" sz="1800" dirty="0"/>
              <a:t> for </a:t>
            </a:r>
            <a:r>
              <a:rPr lang="en-US" sz="1800" b="1" dirty="0"/>
              <a:t>updates of aerial imagery, LiDAR, and derivatives on a regular schedule tied to the biennial budget.</a:t>
            </a:r>
          </a:p>
          <a:p>
            <a:pPr marL="349415" indent="-349415">
              <a:buFont typeface="+mj-lt"/>
              <a:buAutoNum type="arabicPeriod"/>
            </a:pPr>
            <a:endParaRPr lang="en-US" sz="1800" b="1" dirty="0"/>
          </a:p>
          <a:p>
            <a:endParaRPr lang="en-US" sz="1800" u="sng" dirty="0"/>
          </a:p>
          <a:p>
            <a:pPr marL="349415" indent="-349415">
              <a:buFont typeface="+mj-lt"/>
              <a:buAutoNum type="arabicPeriod"/>
            </a:pPr>
            <a:r>
              <a:rPr lang="en-US" sz="1800" u="sng" dirty="0"/>
              <a:t>Recommend a formalized protocol for data collection and aggregation</a:t>
            </a:r>
            <a:r>
              <a:rPr lang="en-US" sz="1800" dirty="0"/>
              <a:t> </a:t>
            </a:r>
            <a:r>
              <a:rPr lang="en-US" sz="1800" b="1" dirty="0"/>
              <a:t>similar to successful statewide projects such as Statewide Asset Data Exchange Service (SADES) &amp; T</a:t>
            </a:r>
            <a:r>
              <a:rPr lang="en-US" sz="1800" b="1" baseline="30000" dirty="0"/>
              <a:t>2</a:t>
            </a:r>
            <a:r>
              <a:rPr lang="en-US" sz="1800" b="1" dirty="0"/>
              <a:t> Parcel Mosaic, that may be used by other agencies to maintain local-scale authoritative data.</a:t>
            </a:r>
          </a:p>
          <a:p>
            <a:pPr marL="349415" indent="-349415">
              <a:buFont typeface="+mj-lt"/>
              <a:buAutoNum type="arabicPeriod"/>
            </a:pPr>
            <a:endParaRPr lang="en-US" sz="1800" u="sng" dirty="0"/>
          </a:p>
          <a:p>
            <a:pPr marL="349415" indent="-349415">
              <a:buFont typeface="+mj-lt"/>
              <a:buAutoNum type="arabicPeriod"/>
            </a:pPr>
            <a:endParaRPr lang="en-US" sz="1800" u="sng" dirty="0"/>
          </a:p>
          <a:p>
            <a:pPr marL="349415" indent="-349415">
              <a:buFont typeface="+mj-lt"/>
              <a:buAutoNum type="arabicPeriod"/>
            </a:pPr>
            <a:r>
              <a:rPr lang="en-US" sz="1800" u="sng" dirty="0"/>
              <a:t>Implement a common way to locate geospatial features of interest to a location on the earth </a:t>
            </a:r>
            <a:r>
              <a:rPr lang="en-US" sz="1800" b="1" i="1" dirty="0"/>
              <a:t>e.g. US National Grid as a master index for enterprise level data sharing</a:t>
            </a:r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DA115-7AE2-4B82-9D2B-5DCFACA1F10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88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51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7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81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241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58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9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2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7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4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30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9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8C99-78DD-4821-92EF-8437E4C6E4F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04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68C99-78DD-4821-92EF-8437E4C6E4F9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B974B-03CA-4DE8-B459-EF4A13DD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8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M:\CADD\AppEng\LJP\PowerPoint Template\topbar_arc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240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800"/>
                </a:solidFill>
                <a:latin typeface="Arial" charset="0"/>
              </a:defRPr>
            </a:lvl9pPr>
          </a:lstStyle>
          <a:p>
            <a:pPr algn="ctr"/>
            <a:r>
              <a:rPr lang="en-US" kern="0" dirty="0"/>
              <a:t>STRATEGY #1</a:t>
            </a:r>
          </a:p>
        </p:txBody>
      </p:sp>
      <p:pic>
        <p:nvPicPr>
          <p:cNvPr id="10" name="Picture 2" descr="NH-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70"/>
            <a:ext cx="1079500" cy="10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1241016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dirty="0"/>
              <a:t>Develop and maintain NH statewide base map and derivative data products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0" y="2600963"/>
            <a:ext cx="7620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/>
              <a:t>Objectives</a:t>
            </a:r>
          </a:p>
          <a:p>
            <a:pPr lvl="0"/>
            <a:endParaRPr lang="en-US" sz="2400" b="1" dirty="0"/>
          </a:p>
          <a:p>
            <a:pPr marL="342900" lvl="0" indent="-342900">
              <a:buFont typeface="+mj-lt"/>
              <a:buAutoNum type="alphaUcPeriod"/>
            </a:pPr>
            <a:r>
              <a:rPr lang="en-US" dirty="0"/>
              <a:t>(GTAC Level) Develop a plan for the regular acquisition, maintenance, and dissemination of statewide base map imagery and derivative data products.  Plan to include: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Needs assessment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Technical specifications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Funding model(s)</a:t>
            </a:r>
          </a:p>
          <a:p>
            <a:pPr lvl="1"/>
            <a:endParaRPr lang="en-US" dirty="0"/>
          </a:p>
          <a:p>
            <a:pPr marL="342900" indent="-342900">
              <a:buAutoNum type="alphaUcPeriod" startAt="2"/>
            </a:pPr>
            <a:r>
              <a:rPr lang="en-US" dirty="0"/>
              <a:t>(GAC/Executive Level) Explore the feasibility of a New England-wide consortium to achieve cost efficiencies in the acquisition of orthophotography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01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DHHS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 in vector born disease habitat</a:t>
            </a:r>
          </a:p>
          <a:p>
            <a:pPr lvl="1"/>
            <a:r>
              <a:rPr lang="en-US" dirty="0" smtClean="0"/>
              <a:t>Mosquitoes </a:t>
            </a:r>
          </a:p>
          <a:p>
            <a:pPr lvl="1"/>
            <a:r>
              <a:rPr lang="en-US" dirty="0" smtClean="0"/>
              <a:t>Tick</a:t>
            </a:r>
          </a:p>
          <a:p>
            <a:r>
              <a:rPr lang="en-US" dirty="0" smtClean="0"/>
              <a:t>Shelter locations in Flood Plain/Hazard Areas</a:t>
            </a:r>
          </a:p>
          <a:p>
            <a:r>
              <a:rPr lang="en-US" dirty="0" smtClean="0"/>
              <a:t>Other derivative products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Forestry Operations</a:t>
            </a:r>
            <a:br>
              <a:rPr lang="en-US" dirty="0" smtClean="0"/>
            </a:br>
            <a:r>
              <a:rPr lang="en-US" dirty="0" err="1" smtClean="0"/>
              <a:t>Tuftonboro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4038600" cy="41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8" y="1759912"/>
            <a:ext cx="4543478" cy="410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9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Forestry Operations</a:t>
            </a:r>
            <a:br>
              <a:rPr lang="en-US" dirty="0" smtClean="0"/>
            </a:br>
            <a:r>
              <a:rPr lang="en-US" dirty="0" smtClean="0"/>
              <a:t>Interested Parties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dirty="0" smtClean="0"/>
              <a:t>DRA/Municipalities</a:t>
            </a:r>
          </a:p>
          <a:p>
            <a:pPr lvl="1"/>
            <a:r>
              <a:rPr lang="en-US" dirty="0" smtClean="0"/>
              <a:t>Timber Tax Collection</a:t>
            </a:r>
          </a:p>
          <a:p>
            <a:r>
              <a:rPr lang="en-US" dirty="0" smtClean="0"/>
              <a:t>Forest Lands</a:t>
            </a:r>
          </a:p>
          <a:p>
            <a:pPr lvl="1"/>
            <a:r>
              <a:rPr lang="en-US" dirty="0" smtClean="0"/>
              <a:t>Safe and lawful forestry operations</a:t>
            </a:r>
          </a:p>
          <a:p>
            <a:r>
              <a:rPr lang="en-US" dirty="0" smtClean="0"/>
              <a:t>Environmental Services</a:t>
            </a:r>
          </a:p>
          <a:p>
            <a:pPr lvl="1"/>
            <a:r>
              <a:rPr lang="en-US" dirty="0" smtClean="0"/>
              <a:t>Alteration of Terrain</a:t>
            </a:r>
          </a:p>
          <a:p>
            <a:pPr lvl="1"/>
            <a:r>
              <a:rPr lang="en-US" dirty="0" smtClean="0"/>
              <a:t>Wetlands</a:t>
            </a:r>
          </a:p>
          <a:p>
            <a:r>
              <a:rPr lang="en-US" dirty="0" smtClean="0"/>
              <a:t>DOS/HSEM</a:t>
            </a:r>
          </a:p>
          <a:p>
            <a:pPr lvl="1"/>
            <a:r>
              <a:rPr lang="en-US" dirty="0" smtClean="0"/>
              <a:t>Storm related disaster assistance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35052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Address Collection management</a:t>
            </a:r>
          </a:p>
          <a:p>
            <a:r>
              <a:rPr lang="en-US" dirty="0" smtClean="0"/>
              <a:t>Special Events</a:t>
            </a:r>
          </a:p>
          <a:p>
            <a:r>
              <a:rPr lang="en-US" dirty="0" smtClean="0"/>
              <a:t>Disaster Response</a:t>
            </a:r>
          </a:p>
          <a:p>
            <a:r>
              <a:rPr lang="en-US" dirty="0" smtClean="0"/>
              <a:t>Tactical operation planning</a:t>
            </a:r>
          </a:p>
          <a:p>
            <a:r>
              <a:rPr lang="en-US" dirty="0" smtClean="0"/>
              <a:t>Hazard Mitigation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973" y="989170"/>
            <a:ext cx="5384545" cy="556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2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2010        Newington        2015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3047999" cy="584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0"/>
            <a:ext cx="3241747" cy="600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9525" y="2177028"/>
            <a:ext cx="1600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Agencies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DOT</a:t>
            </a:r>
          </a:p>
          <a:p>
            <a:pPr algn="ctr"/>
            <a:r>
              <a:rPr lang="en-US" sz="2400" dirty="0" smtClean="0"/>
              <a:t>DOS</a:t>
            </a:r>
          </a:p>
          <a:p>
            <a:pPr algn="ctr"/>
            <a:r>
              <a:rPr lang="en-US" sz="2400" dirty="0" smtClean="0"/>
              <a:t>DES</a:t>
            </a:r>
          </a:p>
          <a:p>
            <a:pPr algn="ctr"/>
            <a:r>
              <a:rPr lang="en-US" sz="2400" dirty="0" smtClean="0"/>
              <a:t>Local</a:t>
            </a:r>
          </a:p>
          <a:p>
            <a:pPr algn="ctr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00780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Stormwater</a:t>
            </a:r>
            <a:r>
              <a:rPr lang="en-US" dirty="0" smtClean="0"/>
              <a:t> Runoff/Change in Impervious Surface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9" y="1892110"/>
            <a:ext cx="4306751" cy="420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42436"/>
            <a:ext cx="4366688" cy="415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60960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SNHU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3148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Culvert Management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81000" y="4038600"/>
            <a:ext cx="4040188" cy="639762"/>
          </a:xfrm>
        </p:spPr>
        <p:txBody>
          <a:bodyPr/>
          <a:lstStyle/>
          <a:p>
            <a:pPr algn="ctr"/>
            <a:r>
              <a:rPr lang="en-US" dirty="0" smtClean="0"/>
              <a:t>1 Foot Resolution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4534305" cy="304800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5029200" y="3124200"/>
            <a:ext cx="4041775" cy="639762"/>
          </a:xfrm>
        </p:spPr>
        <p:txBody>
          <a:bodyPr/>
          <a:lstStyle/>
          <a:p>
            <a:pPr algn="ctr"/>
            <a:r>
              <a:rPr lang="en-US" dirty="0" smtClean="0"/>
              <a:t>6 Inch Resolution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92" y="3657600"/>
            <a:ext cx="4358784" cy="3143186"/>
          </a:xfrm>
        </p:spPr>
      </p:pic>
      <p:sp>
        <p:nvSpPr>
          <p:cNvPr id="10" name="TextBox 9"/>
          <p:cNvSpPr txBox="1"/>
          <p:nvPr/>
        </p:nvSpPr>
        <p:spPr>
          <a:xfrm>
            <a:off x="228600" y="47244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50 foot variance  from </a:t>
            </a:r>
          </a:p>
          <a:p>
            <a:pPr algn="ctr"/>
            <a:r>
              <a:rPr lang="en-US" sz="2400" dirty="0" smtClean="0"/>
              <a:t>collected location vs actual</a:t>
            </a:r>
            <a:endParaRPr lang="en-US" sz="2400" dirty="0"/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>
          <a:xfrm flipV="1">
            <a:off x="4648200" y="5047566"/>
            <a:ext cx="1600200" cy="923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3"/>
          </p:cNvCxnSpPr>
          <p:nvPr/>
        </p:nvCxnSpPr>
        <p:spPr>
          <a:xfrm flipH="1" flipV="1">
            <a:off x="2057400" y="2819400"/>
            <a:ext cx="2590800" cy="232049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36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dirty="0" smtClean="0"/>
              <a:t>Concord Housing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0" y="914400"/>
            <a:ext cx="4040188" cy="457200"/>
          </a:xfrm>
        </p:spPr>
        <p:txBody>
          <a:bodyPr/>
          <a:lstStyle/>
          <a:p>
            <a:pPr algn="ctr"/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24400" y="762000"/>
            <a:ext cx="4041775" cy="639762"/>
          </a:xfrm>
        </p:spPr>
        <p:txBody>
          <a:bodyPr/>
          <a:lstStyle/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438149" cy="510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380693" cy="512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42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Imagery Comparison 2010-2015</a:t>
            </a:r>
            <a:br>
              <a:rPr lang="en-US" sz="3600" dirty="0" smtClean="0"/>
            </a:br>
            <a:r>
              <a:rPr lang="en-US" sz="3600" dirty="0" smtClean="0"/>
              <a:t>Using DRA Statewide Parcel as Reference </a:t>
            </a:r>
            <a:br>
              <a:rPr lang="en-US" sz="3600" dirty="0" smtClean="0"/>
            </a:br>
            <a:r>
              <a:rPr lang="en-US" sz="3600" dirty="0" smtClean="0"/>
              <a:t>Analysis provided by </a:t>
            </a:r>
            <a:r>
              <a:rPr lang="en-US" sz="3600" dirty="0"/>
              <a:t>H</a:t>
            </a:r>
            <a:r>
              <a:rPr lang="en-US" sz="3600" dirty="0" smtClean="0"/>
              <a:t>exagon </a:t>
            </a:r>
            <a:r>
              <a:rPr lang="en-US" sz="3600" dirty="0"/>
              <a:t>G</a:t>
            </a:r>
            <a:r>
              <a:rPr lang="en-US" sz="3600" dirty="0" smtClean="0"/>
              <a:t>eospatial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4915662" cy="512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087220" cy="177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67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Comparative Statistics Possible </a:t>
            </a:r>
            <a:br>
              <a:rPr lang="en-US" dirty="0" smtClean="0"/>
            </a:br>
            <a:r>
              <a:rPr lang="en-US" dirty="0" smtClean="0"/>
              <a:t>using NH Parcel, Consistent Imagery</a:t>
            </a:r>
            <a:br>
              <a:rPr lang="en-US" dirty="0" smtClean="0"/>
            </a:br>
            <a:r>
              <a:rPr lang="en-US" dirty="0" smtClean="0"/>
              <a:t>and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Percent parcels with change</a:t>
            </a:r>
          </a:p>
          <a:p>
            <a:r>
              <a:rPr lang="en-US" dirty="0" smtClean="0"/>
              <a:t>Identify parcels with probable change</a:t>
            </a:r>
          </a:p>
          <a:p>
            <a:r>
              <a:rPr lang="en-US" dirty="0" smtClean="0"/>
              <a:t>Assessment changes</a:t>
            </a:r>
          </a:p>
          <a:p>
            <a:pPr lvl="1"/>
            <a:r>
              <a:rPr lang="en-US" dirty="0" smtClean="0"/>
              <a:t>added a deck, pool, barn etc.</a:t>
            </a:r>
          </a:p>
          <a:p>
            <a:r>
              <a:rPr lang="en-US" dirty="0" smtClean="0"/>
              <a:t>Spectral change-forest</a:t>
            </a:r>
          </a:p>
          <a:p>
            <a:r>
              <a:rPr lang="en-US" dirty="0" smtClean="0"/>
              <a:t>Environmental Change</a:t>
            </a:r>
          </a:p>
          <a:p>
            <a:r>
              <a:rPr lang="en-US" dirty="0" smtClean="0"/>
              <a:t>Manmade vs Environmental Change</a:t>
            </a:r>
          </a:p>
          <a:p>
            <a:r>
              <a:rPr lang="en-US" dirty="0" smtClean="0"/>
              <a:t>Filter on paved surface change by community </a:t>
            </a:r>
          </a:p>
          <a:p>
            <a:r>
              <a:rPr lang="en-US" dirty="0" smtClean="0"/>
              <a:t>Algae Blooms</a:t>
            </a:r>
          </a:p>
          <a:p>
            <a:pPr lvl="1"/>
            <a:r>
              <a:rPr lang="en-US" dirty="0" smtClean="0"/>
              <a:t>Leaf on collections required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1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Appointed Stakeholders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Adjutant General	</a:t>
            </a:r>
          </a:p>
          <a:p>
            <a:r>
              <a:rPr lang="en-US" dirty="0" smtClean="0"/>
              <a:t>Agriculture</a:t>
            </a:r>
          </a:p>
          <a:p>
            <a:r>
              <a:rPr lang="en-US" dirty="0" smtClean="0"/>
              <a:t>Corrections</a:t>
            </a:r>
          </a:p>
          <a:p>
            <a:r>
              <a:rPr lang="en-US" dirty="0" smtClean="0"/>
              <a:t>Cultural Resources</a:t>
            </a:r>
          </a:p>
          <a:p>
            <a:r>
              <a:rPr lang="en-US" dirty="0" smtClean="0"/>
              <a:t>Education</a:t>
            </a:r>
          </a:p>
          <a:p>
            <a:r>
              <a:rPr lang="en-US" dirty="0" smtClean="0"/>
              <a:t>OEP</a:t>
            </a:r>
          </a:p>
          <a:p>
            <a:r>
              <a:rPr lang="en-US" dirty="0" smtClean="0"/>
              <a:t>DES</a:t>
            </a:r>
          </a:p>
          <a:p>
            <a:r>
              <a:rPr lang="en-US" dirty="0" smtClean="0"/>
              <a:t>F&amp;G</a:t>
            </a:r>
          </a:p>
          <a:p>
            <a:r>
              <a:rPr lang="en-US" dirty="0" smtClean="0"/>
              <a:t>DHHS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DOIT</a:t>
            </a:r>
          </a:p>
          <a:p>
            <a:r>
              <a:rPr lang="en-US" dirty="0" smtClean="0"/>
              <a:t>DRED</a:t>
            </a:r>
          </a:p>
          <a:p>
            <a:r>
              <a:rPr lang="en-US" dirty="0" smtClean="0"/>
              <a:t>DRA</a:t>
            </a:r>
          </a:p>
          <a:p>
            <a:r>
              <a:rPr lang="en-US" dirty="0" smtClean="0"/>
              <a:t>DOS</a:t>
            </a:r>
          </a:p>
          <a:p>
            <a:r>
              <a:rPr lang="en-US" dirty="0" smtClean="0"/>
              <a:t>DOT</a:t>
            </a:r>
          </a:p>
          <a:p>
            <a:r>
              <a:rPr lang="en-US" dirty="0" smtClean="0"/>
              <a:t>Granit</a:t>
            </a:r>
          </a:p>
          <a:p>
            <a:r>
              <a:rPr lang="en-US" dirty="0" smtClean="0"/>
              <a:t>Municipality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94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Derivative products/analysis with high quality imagery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72994"/>
            <a:ext cx="8229600" cy="423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Rooftop Analysis/Building Footprints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25" y="1820069"/>
            <a:ext cx="821055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67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Image classification: Wildlife habitat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990600"/>
            <a:ext cx="6536792" cy="46783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200669"/>
            <a:ext cx="6503094" cy="46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0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Benefits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Regular High resolution imagery collection enables State, Regional and Local agencies to achieve their missions with greater detail and operational efficiencies</a:t>
            </a:r>
          </a:p>
          <a:p>
            <a:r>
              <a:rPr lang="en-US" dirty="0" smtClean="0"/>
              <a:t>Reduces the need for field visitations with highly accurate and expensive GPS equipment as well as back office processing time</a:t>
            </a:r>
          </a:p>
          <a:p>
            <a:r>
              <a:rPr lang="en-US" dirty="0" smtClean="0"/>
              <a:t>Provides a common operating base layer to assist inter agency location data standardization of other base map layers</a:t>
            </a:r>
          </a:p>
          <a:p>
            <a:pPr lvl="1"/>
            <a:r>
              <a:rPr lang="en-US" dirty="0" smtClean="0"/>
              <a:t>Shorelines, Footprints, Utility </a:t>
            </a:r>
            <a:r>
              <a:rPr lang="en-US" dirty="0"/>
              <a:t>R</a:t>
            </a:r>
            <a:r>
              <a:rPr lang="en-US" dirty="0" smtClean="0"/>
              <a:t>ight of Ways etc.</a:t>
            </a:r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64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Draft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Resolution-6 </a:t>
            </a:r>
            <a:r>
              <a:rPr lang="en-US" smtClean="0"/>
              <a:t>inch, minimum</a:t>
            </a:r>
            <a:endParaRPr lang="en-US" dirty="0" smtClean="0"/>
          </a:p>
          <a:p>
            <a:r>
              <a:rPr lang="en-US" dirty="0" smtClean="0"/>
              <a:t>Leaf off</a:t>
            </a:r>
          </a:p>
          <a:p>
            <a:r>
              <a:rPr lang="en-US" dirty="0" smtClean="0"/>
              <a:t>4 band, </a:t>
            </a:r>
            <a:r>
              <a:rPr lang="en-US" dirty="0" err="1" smtClean="0"/>
              <a:t>Orthorectified</a:t>
            </a:r>
            <a:endParaRPr lang="en-US" dirty="0" smtClean="0"/>
          </a:p>
          <a:p>
            <a:r>
              <a:rPr lang="en-US" dirty="0" smtClean="0"/>
              <a:t>Frequency-Biennial acquisition</a:t>
            </a:r>
          </a:p>
          <a:p>
            <a:r>
              <a:rPr lang="en-US" dirty="0" smtClean="0"/>
              <a:t>Distribution plan for State, Regional, Local Agencies</a:t>
            </a:r>
          </a:p>
          <a:p>
            <a:r>
              <a:rPr lang="en-US" dirty="0" smtClean="0"/>
              <a:t>Upcoming work sessions</a:t>
            </a:r>
          </a:p>
          <a:p>
            <a:r>
              <a:rPr lang="en-US" b="1" dirty="0" smtClean="0"/>
              <a:t>!Please complete and return the survey sent out by Fay Rubin on Imagery Needs!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08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Legislatively formed Geographic Committee will be reviewing appropriate continuing funding mechanisms under the leadership of Commissioner Goulet, Chair of the Committee</a:t>
            </a:r>
          </a:p>
          <a:p>
            <a:r>
              <a:rPr lang="en-US" dirty="0" smtClean="0"/>
              <a:t>Seek a long term reoccurring acquisition process</a:t>
            </a:r>
          </a:p>
          <a:p>
            <a:r>
              <a:rPr lang="en-US" dirty="0" smtClean="0"/>
              <a:t>Agency Budgeting across the biennium's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30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609600" y="2057400"/>
            <a:ext cx="7772400" cy="1466851"/>
          </a:xfrm>
        </p:spPr>
        <p:txBody>
          <a:bodyPr/>
          <a:lstStyle/>
          <a:p>
            <a:r>
              <a:rPr lang="en-US" dirty="0" smtClean="0"/>
              <a:t>Questions/Comments</a:t>
            </a:r>
            <a:br>
              <a:rPr lang="en-US" dirty="0" smtClean="0"/>
            </a:b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853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Adjutant General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Mission </a:t>
            </a:r>
            <a:r>
              <a:rPr lang="en-US" dirty="0"/>
              <a:t>P</a:t>
            </a:r>
            <a:r>
              <a:rPr lang="en-US" dirty="0" smtClean="0"/>
              <a:t>lanning and Response</a:t>
            </a:r>
          </a:p>
          <a:p>
            <a:r>
              <a:rPr lang="en-US" dirty="0" smtClean="0"/>
              <a:t>Wildfire Response</a:t>
            </a:r>
          </a:p>
          <a:p>
            <a:r>
              <a:rPr lang="en-US" dirty="0" smtClean="0"/>
              <a:t>Safety and Security Planning-Readiness Centers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Pembroke National Guard</a:t>
            </a:r>
            <a:br>
              <a:rPr lang="en-US" dirty="0" smtClean="0"/>
            </a:br>
            <a:r>
              <a:rPr lang="en-US" dirty="0" smtClean="0"/>
              <a:t>Training Facility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753" y="2174874"/>
            <a:ext cx="4250931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88" y="2174874"/>
            <a:ext cx="398786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36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Use Agencies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Agriculture </a:t>
            </a:r>
          </a:p>
          <a:p>
            <a:pPr lvl="1"/>
            <a:r>
              <a:rPr lang="en-US" dirty="0"/>
              <a:t>Quantifying change in agricultural lands over time</a:t>
            </a:r>
          </a:p>
          <a:p>
            <a:pPr lvl="1"/>
            <a:r>
              <a:rPr lang="en-US" dirty="0"/>
              <a:t>Agricultural land use in proximity to water </a:t>
            </a:r>
          </a:p>
          <a:p>
            <a:r>
              <a:rPr lang="en-US" dirty="0"/>
              <a:t>Cultural Resources</a:t>
            </a:r>
          </a:p>
          <a:p>
            <a:pPr lvl="1"/>
            <a:r>
              <a:rPr lang="en-US" dirty="0"/>
              <a:t>Covered Bridges</a:t>
            </a:r>
          </a:p>
          <a:p>
            <a:pPr lvl="1"/>
            <a:r>
              <a:rPr lang="en-US" dirty="0"/>
              <a:t>Cemeteries</a:t>
            </a:r>
          </a:p>
          <a:p>
            <a:pPr lvl="1"/>
            <a:r>
              <a:rPr lang="en-US" dirty="0"/>
              <a:t>Archeological Sites</a:t>
            </a:r>
          </a:p>
          <a:p>
            <a:pPr lvl="1"/>
            <a:r>
              <a:rPr lang="en-US" dirty="0"/>
              <a:t>Historic </a:t>
            </a:r>
            <a:r>
              <a:rPr lang="en-US" dirty="0" smtClean="0"/>
              <a:t>Sites</a:t>
            </a:r>
          </a:p>
          <a:p>
            <a:r>
              <a:rPr lang="en-US" dirty="0" smtClean="0"/>
              <a:t>Fish and Game</a:t>
            </a:r>
          </a:p>
          <a:p>
            <a:pPr lvl="1"/>
            <a:r>
              <a:rPr lang="en-US" dirty="0" smtClean="0"/>
              <a:t>Habitat Management</a:t>
            </a:r>
          </a:p>
          <a:p>
            <a:pPr lvl="1"/>
            <a:r>
              <a:rPr lang="en-US" dirty="0" smtClean="0"/>
              <a:t>Current Search and Rescue visualization</a:t>
            </a:r>
          </a:p>
          <a:p>
            <a:r>
              <a:rPr lang="en-US" dirty="0" smtClean="0"/>
              <a:t>Regional and Local Planning Agencies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Land Use Change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State (OEP, DES, DOT, DOS, DRA, DOE)</a:t>
            </a:r>
            <a:br>
              <a:rPr lang="en-US" sz="2800" dirty="0" smtClean="0"/>
            </a:br>
            <a:r>
              <a:rPr lang="en-US" sz="2800" dirty="0" smtClean="0"/>
              <a:t>Local(Planning, Assessing, Public Safety, Conservation)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4040188" cy="34607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 smtClean="0"/>
              <a:t>2010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011" y="2286000"/>
            <a:ext cx="4343377" cy="348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828799"/>
            <a:ext cx="4041775" cy="34607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286001"/>
            <a:ext cx="4362931" cy="34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0" y="59436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Kingswood</a:t>
            </a:r>
            <a:r>
              <a:rPr lang="en-US" dirty="0" smtClean="0"/>
              <a:t> Regional High School, Wolfeboro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4187825" cy="318162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Department of Education</a:t>
            </a:r>
            <a:br>
              <a:rPr lang="en-US" sz="3600" dirty="0" smtClean="0"/>
            </a:br>
            <a:r>
              <a:rPr lang="en-US" sz="3600" dirty="0" smtClean="0"/>
              <a:t>2010</a:t>
            </a:r>
            <a:br>
              <a:rPr lang="en-US" sz="3600" dirty="0" smtClean="0"/>
            </a:br>
            <a:r>
              <a:rPr lang="en-US" sz="3600" dirty="0" smtClean="0"/>
              <a:t>2015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70905"/>
            <a:ext cx="4066009" cy="326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7025" y="3505200"/>
            <a:ext cx="4075784" cy="32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>
            <a:endCxn id="9" idx="1"/>
          </p:cNvCxnSpPr>
          <p:nvPr/>
        </p:nvCxnSpPr>
        <p:spPr>
          <a:xfrm>
            <a:off x="2971800" y="1702464"/>
            <a:ext cx="1905000" cy="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971800" y="2209800"/>
            <a:ext cx="1905000" cy="1295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00" y="4219640"/>
            <a:ext cx="457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DOE Facility </a:t>
            </a:r>
            <a:r>
              <a:rPr lang="en-US" sz="2800" dirty="0" smtClean="0"/>
              <a:t>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 smtClean="0"/>
              <a:t>Safety </a:t>
            </a:r>
            <a:r>
              <a:rPr lang="en-US" sz="2800" dirty="0"/>
              <a:t>and Security </a:t>
            </a:r>
            <a:r>
              <a:rPr lang="en-US" sz="2800" dirty="0" smtClean="0"/>
              <a:t>Planning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State </a:t>
            </a:r>
            <a:r>
              <a:rPr lang="en-US" sz="2800" dirty="0"/>
              <a:t>and Local</a:t>
            </a:r>
          </a:p>
        </p:txBody>
      </p:sp>
    </p:spTree>
    <p:extLst>
      <p:ext uri="{BB962C8B-B14F-4D97-AF65-F5344CB8AC3E}">
        <p14:creationId xmlns:p14="http://schemas.microsoft.com/office/powerpoint/2010/main" val="2348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Office of Energy &amp; Planning/Economic Development</a:t>
            </a:r>
            <a:br>
              <a:rPr lang="en-US" sz="2800" b="1" dirty="0" smtClean="0"/>
            </a:br>
            <a:r>
              <a:rPr lang="en-US" sz="2800" b="1" dirty="0" smtClean="0"/>
              <a:t>Energy Infrastructure</a:t>
            </a:r>
            <a:endParaRPr lang="en-US" sz="28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Berlin 2010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180" y="2362200"/>
            <a:ext cx="4316208" cy="33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Berlin 2015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362201"/>
            <a:ext cx="4320537" cy="335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50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05986" y="304800"/>
            <a:ext cx="321861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Multi Agency Utilization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8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F2F53C2F-F88F-4B11-A7A0-27B21C28610C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B016094D-2D88-419C-9A67-77CC618B7528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0A5E82E8-8581-4F0C-9044-C108B93E2E67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8C462512-16EF-4EE0-B318-578D8DEE4B34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1243</TotalTime>
  <Words>594</Words>
  <Application>Microsoft Office PowerPoint</Application>
  <PresentationFormat>On-screen Show (4:3)</PresentationFormat>
  <Paragraphs>149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Appointed Stakeholders</vt:lpstr>
      <vt:lpstr>Adjutant General</vt:lpstr>
      <vt:lpstr>Pembroke National Guard Training Facility</vt:lpstr>
      <vt:lpstr>Land Use Agencies </vt:lpstr>
      <vt:lpstr>Land Use Change State (OEP, DES, DOT, DOS, DRA, DOE) Local(Planning, Assessing, Public Safety, Conservation)</vt:lpstr>
      <vt:lpstr>Department of Education 2010 2015 </vt:lpstr>
      <vt:lpstr>Office of Energy &amp; Planning/Economic Development Energy Infrastructure</vt:lpstr>
      <vt:lpstr> </vt:lpstr>
      <vt:lpstr>DHHS </vt:lpstr>
      <vt:lpstr>Forestry Operations Tuftonboro</vt:lpstr>
      <vt:lpstr>Forestry Operations Interested Parties</vt:lpstr>
      <vt:lpstr>DOS</vt:lpstr>
      <vt:lpstr>2010        Newington        2015</vt:lpstr>
      <vt:lpstr>Stormwater Runoff/Change in Impervious Surface </vt:lpstr>
      <vt:lpstr>Culvert Management</vt:lpstr>
      <vt:lpstr>Concord Housing</vt:lpstr>
      <vt:lpstr>Imagery Comparison 2010-2015 Using DRA Statewide Parcel as Reference  Analysis provided by Hexagon Geospatial</vt:lpstr>
      <vt:lpstr>Comparative Statistics Possible  using NH Parcel, Consistent Imagery and software</vt:lpstr>
      <vt:lpstr>Derivative products/analysis with high quality imagery</vt:lpstr>
      <vt:lpstr>Rooftop Analysis/Building Footprints</vt:lpstr>
      <vt:lpstr>Image classification: Wildlife habitat</vt:lpstr>
      <vt:lpstr>Collective Benefits</vt:lpstr>
      <vt:lpstr>Draft Standards</vt:lpstr>
      <vt:lpstr>Funding?</vt:lpstr>
      <vt:lpstr>Questions/Comments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Goodwin</dc:creator>
  <cp:lastModifiedBy>Sean Goodwin</cp:lastModifiedBy>
  <cp:revision>64</cp:revision>
  <cp:lastPrinted>2017-08-23T17:39:39Z</cp:lastPrinted>
  <dcterms:created xsi:type="dcterms:W3CDTF">2017-02-23T14:51:08Z</dcterms:created>
  <dcterms:modified xsi:type="dcterms:W3CDTF">2017-11-14T14:37:00Z</dcterms:modified>
</cp:coreProperties>
</file>