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08"/>
  </p:sldMasterIdLst>
  <p:notesMasterIdLst>
    <p:notesMasterId r:id="rId169"/>
  </p:notesMasterIdLst>
  <p:handoutMasterIdLst>
    <p:handoutMasterId r:id="rId170"/>
  </p:handoutMasterIdLst>
  <p:sldIdLst>
    <p:sldId id="592" r:id="rId109"/>
    <p:sldId id="586" r:id="rId110"/>
    <p:sldId id="587" r:id="rId111"/>
    <p:sldId id="588" r:id="rId112"/>
    <p:sldId id="589" r:id="rId113"/>
    <p:sldId id="590" r:id="rId114"/>
    <p:sldId id="591" r:id="rId115"/>
    <p:sldId id="528" r:id="rId116"/>
    <p:sldId id="529" r:id="rId117"/>
    <p:sldId id="530" r:id="rId118"/>
    <p:sldId id="578" r:id="rId119"/>
    <p:sldId id="579" r:id="rId120"/>
    <p:sldId id="545" r:id="rId121"/>
    <p:sldId id="593" r:id="rId122"/>
    <p:sldId id="505" r:id="rId123"/>
    <p:sldId id="547" r:id="rId124"/>
    <p:sldId id="595" r:id="rId125"/>
    <p:sldId id="548" r:id="rId126"/>
    <p:sldId id="549" r:id="rId127"/>
    <p:sldId id="550" r:id="rId128"/>
    <p:sldId id="551" r:id="rId129"/>
    <p:sldId id="552" r:id="rId130"/>
    <p:sldId id="594" r:id="rId131"/>
    <p:sldId id="506" r:id="rId132"/>
    <p:sldId id="558" r:id="rId133"/>
    <p:sldId id="507" r:id="rId134"/>
    <p:sldId id="509" r:id="rId135"/>
    <p:sldId id="508" r:id="rId136"/>
    <p:sldId id="568" r:id="rId137"/>
    <p:sldId id="561" r:id="rId138"/>
    <p:sldId id="511" r:id="rId139"/>
    <p:sldId id="569" r:id="rId140"/>
    <p:sldId id="584" r:id="rId141"/>
    <p:sldId id="583" r:id="rId142"/>
    <p:sldId id="516" r:id="rId143"/>
    <p:sldId id="517" r:id="rId144"/>
    <p:sldId id="518" r:id="rId145"/>
    <p:sldId id="519" r:id="rId146"/>
    <p:sldId id="520" r:id="rId147"/>
    <p:sldId id="553" r:id="rId148"/>
    <p:sldId id="521" r:id="rId149"/>
    <p:sldId id="522" r:id="rId150"/>
    <p:sldId id="523" r:id="rId151"/>
    <p:sldId id="526" r:id="rId152"/>
    <p:sldId id="541" r:id="rId153"/>
    <p:sldId id="542" r:id="rId154"/>
    <p:sldId id="543" r:id="rId155"/>
    <p:sldId id="544" r:id="rId156"/>
    <p:sldId id="570" r:id="rId157"/>
    <p:sldId id="571" r:id="rId158"/>
    <p:sldId id="572" r:id="rId159"/>
    <p:sldId id="573" r:id="rId160"/>
    <p:sldId id="574" r:id="rId161"/>
    <p:sldId id="575" r:id="rId162"/>
    <p:sldId id="576" r:id="rId163"/>
    <p:sldId id="577" r:id="rId164"/>
    <p:sldId id="556" r:id="rId165"/>
    <p:sldId id="557" r:id="rId166"/>
    <p:sldId id="498" r:id="rId167"/>
    <p:sldId id="499" r:id="rId1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s" initials="ts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79" autoAdjust="0"/>
    <p:restoredTop sz="89840" autoAdjust="0"/>
  </p:normalViewPr>
  <p:slideViewPr>
    <p:cSldViewPr snapToGrid="0" showGuides="1">
      <p:cViewPr varScale="1">
        <p:scale>
          <a:sx n="83" d="100"/>
          <a:sy n="83" d="100"/>
        </p:scale>
        <p:origin x="138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-4234" y="-82"/>
      </p:cViewPr>
      <p:guideLst>
        <p:guide orient="horz" pos="2880"/>
        <p:guide pos="2160"/>
      </p:guideLst>
    </p:cSldViewPr>
  </p:notesViewPr>
  <p:gridSpacing cx="914400" cy="9144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slide" Target="slides/slide9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slide" Target="slides/slide4.xml"/><Relationship Id="rId133" Type="http://schemas.openxmlformats.org/officeDocument/2006/relationships/slide" Target="slides/slide25.xml"/><Relationship Id="rId138" Type="http://schemas.openxmlformats.org/officeDocument/2006/relationships/slide" Target="slides/slide30.xml"/><Relationship Id="rId154" Type="http://schemas.openxmlformats.org/officeDocument/2006/relationships/slide" Target="slides/slide46.xml"/><Relationship Id="rId159" Type="http://schemas.openxmlformats.org/officeDocument/2006/relationships/slide" Target="slides/slide51.xml"/><Relationship Id="rId175" Type="http://schemas.openxmlformats.org/officeDocument/2006/relationships/tableStyles" Target="tableStyles.xml"/><Relationship Id="rId170" Type="http://schemas.openxmlformats.org/officeDocument/2006/relationships/handoutMaster" Target="handoutMasters/handoutMaster1.xml"/><Relationship Id="rId16" Type="http://schemas.openxmlformats.org/officeDocument/2006/relationships/customXml" Target="../customXml/item16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slide" Target="slides/slide15.xml"/><Relationship Id="rId128" Type="http://schemas.openxmlformats.org/officeDocument/2006/relationships/slide" Target="slides/slide20.xml"/><Relationship Id="rId144" Type="http://schemas.openxmlformats.org/officeDocument/2006/relationships/slide" Target="slides/slide36.xml"/><Relationship Id="rId149" Type="http://schemas.openxmlformats.org/officeDocument/2006/relationships/slide" Target="slides/slide41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60" Type="http://schemas.openxmlformats.org/officeDocument/2006/relationships/slide" Target="slides/slide52.xml"/><Relationship Id="rId165" Type="http://schemas.openxmlformats.org/officeDocument/2006/relationships/slide" Target="slides/slide57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slide" Target="slides/slide5.xml"/><Relationship Id="rId118" Type="http://schemas.openxmlformats.org/officeDocument/2006/relationships/slide" Target="slides/slide10.xml"/><Relationship Id="rId134" Type="http://schemas.openxmlformats.org/officeDocument/2006/relationships/slide" Target="slides/slide26.xml"/><Relationship Id="rId139" Type="http://schemas.openxmlformats.org/officeDocument/2006/relationships/slide" Target="slides/slide31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slide" Target="slides/slide42.xml"/><Relationship Id="rId155" Type="http://schemas.openxmlformats.org/officeDocument/2006/relationships/slide" Target="slides/slide47.xml"/><Relationship Id="rId171" Type="http://schemas.openxmlformats.org/officeDocument/2006/relationships/commentAuthors" Target="commentAuthors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slideMaster" Target="slideMasters/slideMaster1.xml"/><Relationship Id="rId124" Type="http://schemas.openxmlformats.org/officeDocument/2006/relationships/slide" Target="slides/slide16.xml"/><Relationship Id="rId129" Type="http://schemas.openxmlformats.org/officeDocument/2006/relationships/slide" Target="slides/slide21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slide" Target="slides/slide32.xml"/><Relationship Id="rId145" Type="http://schemas.openxmlformats.org/officeDocument/2006/relationships/slide" Target="slides/slide37.xml"/><Relationship Id="rId161" Type="http://schemas.openxmlformats.org/officeDocument/2006/relationships/slide" Target="slides/slide53.xml"/><Relationship Id="rId166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slide" Target="slides/slide6.xml"/><Relationship Id="rId119" Type="http://schemas.openxmlformats.org/officeDocument/2006/relationships/slide" Target="slides/slide11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slide" Target="slides/slide14.xml"/><Relationship Id="rId130" Type="http://schemas.openxmlformats.org/officeDocument/2006/relationships/slide" Target="slides/slide22.xml"/><Relationship Id="rId135" Type="http://schemas.openxmlformats.org/officeDocument/2006/relationships/slide" Target="slides/slide27.xml"/><Relationship Id="rId143" Type="http://schemas.openxmlformats.org/officeDocument/2006/relationships/slide" Target="slides/slide35.xml"/><Relationship Id="rId148" Type="http://schemas.openxmlformats.org/officeDocument/2006/relationships/slide" Target="slides/slide40.xml"/><Relationship Id="rId151" Type="http://schemas.openxmlformats.org/officeDocument/2006/relationships/slide" Target="slides/slide43.xml"/><Relationship Id="rId156" Type="http://schemas.openxmlformats.org/officeDocument/2006/relationships/slide" Target="slides/slide48.xml"/><Relationship Id="rId164" Type="http://schemas.openxmlformats.org/officeDocument/2006/relationships/slide" Target="slides/slide56.xml"/><Relationship Id="rId16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72" Type="http://schemas.openxmlformats.org/officeDocument/2006/relationships/presProps" Target="presProps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" Target="slides/slide1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slide" Target="slides/slide12.xml"/><Relationship Id="rId125" Type="http://schemas.openxmlformats.org/officeDocument/2006/relationships/slide" Target="slides/slide17.xml"/><Relationship Id="rId141" Type="http://schemas.openxmlformats.org/officeDocument/2006/relationships/slide" Target="slides/slide33.xml"/><Relationship Id="rId146" Type="http://schemas.openxmlformats.org/officeDocument/2006/relationships/slide" Target="slides/slide38.xml"/><Relationship Id="rId167" Type="http://schemas.openxmlformats.org/officeDocument/2006/relationships/slide" Target="slides/slide59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slide" Target="slides/slide54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" Target="slides/slide2.xml"/><Relationship Id="rId115" Type="http://schemas.openxmlformats.org/officeDocument/2006/relationships/slide" Target="slides/slide7.xml"/><Relationship Id="rId131" Type="http://schemas.openxmlformats.org/officeDocument/2006/relationships/slide" Target="slides/slide23.xml"/><Relationship Id="rId136" Type="http://schemas.openxmlformats.org/officeDocument/2006/relationships/slide" Target="slides/slide28.xml"/><Relationship Id="rId157" Type="http://schemas.openxmlformats.org/officeDocument/2006/relationships/slide" Target="slides/slide49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slide" Target="slides/slide44.xml"/><Relationship Id="rId173" Type="http://schemas.openxmlformats.org/officeDocument/2006/relationships/viewProps" Target="viewProp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slide" Target="slides/slide18.xml"/><Relationship Id="rId147" Type="http://schemas.openxmlformats.org/officeDocument/2006/relationships/slide" Target="slides/slide39.xml"/><Relationship Id="rId168" Type="http://schemas.openxmlformats.org/officeDocument/2006/relationships/slide" Target="slides/slide60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slide" Target="slides/slide13.xml"/><Relationship Id="rId142" Type="http://schemas.openxmlformats.org/officeDocument/2006/relationships/slide" Target="slides/slide34.xml"/><Relationship Id="rId163" Type="http://schemas.openxmlformats.org/officeDocument/2006/relationships/slide" Target="slides/slide55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slide" Target="slides/slide8.xml"/><Relationship Id="rId137" Type="http://schemas.openxmlformats.org/officeDocument/2006/relationships/slide" Target="slides/slide29.xml"/><Relationship Id="rId158" Type="http://schemas.openxmlformats.org/officeDocument/2006/relationships/slide" Target="slides/slide50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slide" Target="slides/slide3.xml"/><Relationship Id="rId132" Type="http://schemas.openxmlformats.org/officeDocument/2006/relationships/slide" Target="slides/slide24.xml"/><Relationship Id="rId153" Type="http://schemas.openxmlformats.org/officeDocument/2006/relationships/slide" Target="slides/slide45.xml"/><Relationship Id="rId174" Type="http://schemas.openxmlformats.org/officeDocument/2006/relationships/theme" Target="theme/theme1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slide" Target="slides/slide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BF22F-23A8-4683-880D-1900635737C3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0052-9845-41B6-B4CE-CCA58DED7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5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043C2-E5C1-457D-B38A-92AD491B8884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B6B25-12E7-4317-ACBE-0D62AD81E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64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us/app/pictometry-connectmobile/id574013063?mt=8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lay.google.com/store/apps/details?id=com.pictometry.connectmobile&amp;hl=en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this important?</a:t>
            </a:r>
            <a:r>
              <a:rPr lang="en-US" baseline="0" dirty="0"/>
              <a:t>  Because this is a key differentiator between Pictometry and traditional ortho flyers.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C3BE0-CAAF-4D95-A638-6FEF58A914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88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608A5-1943-45D0-899C-44A4AB68A03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62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608A5-1943-45D0-899C-44A4AB68A03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68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WFS Totally Free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B6B25-12E7-4317-ACBE-0D62AD81E42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99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Works</a:t>
            </a:r>
            <a:r>
              <a:rPr lang="en-US" baseline="0" dirty="0" smtClean="0"/>
              <a:t> very much like the IPA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B6B25-12E7-4317-ACBE-0D62AD81E4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3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easy-to-use mobile application allows you to pan and zoom around the imagery, view and query GIS data, overlay GIS data and use a comprehensive measurement tool set to gain valuable knowledge and detail about a property or parcel. </a:t>
            </a:r>
          </a:p>
          <a:p>
            <a:endParaRPr lang="en-US" dirty="0" smtClean="0"/>
          </a:p>
          <a:p>
            <a:r>
              <a:rPr lang="en-US" dirty="0" smtClean="0"/>
              <a:t>Download the app today at </a:t>
            </a:r>
            <a:r>
              <a:rPr lang="en-US" dirty="0" smtClean="0">
                <a:hlinkClick r:id="rId3" tooltip="iTunes"/>
              </a:rPr>
              <a:t>iTunes</a:t>
            </a:r>
            <a:r>
              <a:rPr lang="en-US" dirty="0" smtClean="0"/>
              <a:t> or </a:t>
            </a:r>
            <a:r>
              <a:rPr lang="en-US" dirty="0" smtClean="0">
                <a:hlinkClick r:id="rId4" tooltip="Google Play"/>
              </a:rPr>
              <a:t>Google Play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5B1F4-CF13-4D22-8FA1-96354CC28FAB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7ECDD-E626-4CC7-A3E2-0798BA6D066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5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Thirsty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Cloud-based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Fits into existing workflow – no need to learn new software/viewer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608A5-1943-45D0-899C-44A4AB68A03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92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608A5-1943-45D0-899C-44A4AB68A03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06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608A5-1943-45D0-899C-44A4AB68A03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08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Flex, Silverlight and JavaScript/HTML (IPA) web integration options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7ECDD-E626-4CC7-A3E2-0798BA6D066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66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Flex, Silverlight and JavaScript/HTML (IPA) web integration options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7ECDD-E626-4CC7-A3E2-0798BA6D066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3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608A5-1943-45D0-899C-44A4AB68A03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41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058" y="3497825"/>
            <a:ext cx="5284769" cy="1414627"/>
          </a:xfrm>
        </p:spPr>
        <p:txBody>
          <a:bodyPr anchor="t">
            <a:normAutofit/>
          </a:bodyPr>
          <a:lstStyle>
            <a:lvl1pPr algn="l">
              <a:lnSpc>
                <a:spcPts val="4200"/>
              </a:lnSpc>
              <a:defRPr sz="4200" b="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9697" y="4865677"/>
            <a:ext cx="5285807" cy="1558068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2" descr="\\psf\Host\Volumes\Macintosh HD 2\Dropbox\HDC File Exchange\Digital\EagleView Logo\PNG\EagleView-Technologies-Horizontal-Logo-RGB-Large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768477" y="1719004"/>
            <a:ext cx="6155346" cy="938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49179" y="6545176"/>
            <a:ext cx="768416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ompass-Logo-RGB-Lar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49388" y="6366065"/>
            <a:ext cx="553453" cy="3260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81701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39853"/>
            <a:ext cx="9144000" cy="81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\\psf\Host\Volumes\Macintosh HD 2\Dropbox\HDC File Exchange\Digital\Compass Icon\PNG\Compass-Logo-RGB-Large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2512543" y="954500"/>
            <a:ext cx="4095629" cy="2414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t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4104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93094"/>
            <a:ext cx="6400800" cy="11997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2" descr="\\psf\Host\Volumes\Macintosh HD 2\Dropbox\HDC File Exchange\Digital\EagleView Logo\PNG\EagleView-Technologies-Horizontal-Logo-RGB-Large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494326" y="1386299"/>
            <a:ext cx="6155346" cy="938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FA7523B6-367D-444C-AEA7-CB8FE37E43E2}" type="datetimeFigureOut">
              <a:rPr lang="en-US">
                <a:solidFill>
                  <a:srgbClr val="333333"/>
                </a:solidFill>
              </a:rPr>
              <a:pPr/>
              <a:t>1/9/2018</a:t>
            </a:fld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FF3827C0-6274-40F2-91F1-7E94869A8931}" type="slidenum">
              <a:rPr lang="en-US">
                <a:solidFill>
                  <a:srgbClr val="333333"/>
                </a:solidFill>
              </a:rPr>
              <a:pPr/>
              <a:t>‹#›</a:t>
            </a:fld>
            <a:endParaRPr lang="en-US" dirty="0">
              <a:solidFill>
                <a:srgbClr val="333333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49181" y="6545176"/>
            <a:ext cx="768416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ompass-Logo-RGB-Lar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49390" y="6366065"/>
            <a:ext cx="553453" cy="32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2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Compass-Logo-RGB-Lar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16501" y="6307358"/>
            <a:ext cx="553453" cy="326006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57200" y="6379528"/>
            <a:ext cx="7684168" cy="0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49179" y="1030446"/>
            <a:ext cx="825366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865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Compass-Logo-RGB-Lar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16501" y="6307358"/>
            <a:ext cx="553453" cy="326006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57200" y="6379528"/>
            <a:ext cx="7684168" cy="0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49179" y="1030446"/>
            <a:ext cx="825366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27982"/>
            <a:ext cx="8229600" cy="51793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3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7982"/>
            <a:ext cx="8229600" cy="517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6" r:id="rId2"/>
    <p:sldLayoutId id="2147483658" r:id="rId3"/>
    <p:sldLayoutId id="2147483649" r:id="rId4"/>
    <p:sldLayoutId id="2147483659" r:id="rId5"/>
    <p:sldLayoutId id="2147483660" r:id="rId6"/>
    <p:sldLayoutId id="2147483661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lermontauditor.org/_web/search/CommonSearch.aspx?mode=OWNER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oncorng.co.ontario.ny.us/Html5Viewer/index.html?viewer=oncor.OnCOR_HTML5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scgis.siouxcounty.org/parcelsearch2.0/" TargetMode="External"/><Relationship Id="rId7" Type="http://schemas.openxmlformats.org/officeDocument/2006/relationships/image" Target="../media/image80.jpeg"/><Relationship Id="rId2" Type="http://schemas.openxmlformats.org/officeDocument/2006/relationships/hyperlink" Target="http://connect-stage.pictometry.com/demo/ewab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pol.pictometry.com/PictometryForWebAppBuilder/v1/" TargetMode="External"/><Relationship Id="rId5" Type="http://schemas.openxmlformats.org/officeDocument/2006/relationships/hyperlink" Target="http://webdmz.starkcountyohio.gov/propertyviewer/" TargetMode="External"/><Relationship Id="rId4" Type="http://schemas.openxmlformats.org/officeDocument/2006/relationships/hyperlink" Target="http://citygisweb3.nashuanh.gov/housing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firemap.rmwb.ca/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firemap.rmwb.ca/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3752850" y="3422650"/>
            <a:ext cx="5391150" cy="84931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03" y="1114182"/>
            <a:ext cx="8397477" cy="187510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653194" y="3000374"/>
            <a:ext cx="6216485" cy="18529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GIS Advisory Committee</a:t>
            </a:r>
            <a:br>
              <a:rPr lang="en-US" sz="2800" b="1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800" b="1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Imagery Project Working Group Overview  </a:t>
            </a:r>
            <a:br>
              <a:rPr lang="en-US" sz="2800" b="1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800" b="1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1/10/2018</a:t>
            </a:r>
            <a:br>
              <a:rPr lang="en-US" sz="2800" b="1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800" b="1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en-US" sz="2800" b="1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800" b="1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en-US" sz="2800" b="1" dirty="0" smtClean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endParaRPr lang="en-US" sz="2800" b="1" dirty="0">
              <a:solidFill>
                <a:srgbClr val="A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3" y="2850661"/>
            <a:ext cx="2180992" cy="2171298"/>
          </a:xfrm>
          <a:prstGeom prst="rect">
            <a:avLst/>
          </a:prstGeom>
        </p:spPr>
      </p:pic>
      <p:sp>
        <p:nvSpPr>
          <p:cNvPr id="12" name="Text Placeholder 4"/>
          <p:cNvSpPr txBox="1">
            <a:spLocks/>
          </p:cNvSpPr>
          <p:nvPr/>
        </p:nvSpPr>
        <p:spPr>
          <a:xfrm>
            <a:off x="200956" y="5595559"/>
            <a:ext cx="2931596" cy="62954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Joe Oddi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Regional Technical Manager:  New York/New England/Eastern Canada</a:t>
            </a:r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3008373" y="5595559"/>
            <a:ext cx="2931596" cy="62954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Nick Rozaklis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Program Manager – Enhanced Projects</a:t>
            </a:r>
          </a:p>
        </p:txBody>
      </p:sp>
      <p:sp>
        <p:nvSpPr>
          <p:cNvPr id="14" name="Text Placeholder 4"/>
          <p:cNvSpPr>
            <a:spLocks noGrp="1"/>
          </p:cNvSpPr>
          <p:nvPr/>
        </p:nvSpPr>
        <p:spPr>
          <a:xfrm>
            <a:off x="5968350" y="5595559"/>
            <a:ext cx="3286408" cy="941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buClr>
                <a:schemeClr val="accent3"/>
              </a:buClr>
              <a:buFont typeface="Calibri Light" panose="020F030202020403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Courier New" panose="02070309020205020404" pitchFamily="49" charset="0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050" i="1" kern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Jon Langstaff</a:t>
            </a:r>
          </a:p>
          <a:p>
            <a:r>
              <a:rPr lang="en-US" sz="1050" b="1" i="1" dirty="0">
                <a:solidFill>
                  <a:schemeClr val="tx1"/>
                </a:solidFill>
                <a:latin typeface="Georgia" panose="02040502050405020303" pitchFamily="18" charset="0"/>
              </a:rPr>
              <a:t>District Manager:  New York/New England</a:t>
            </a:r>
          </a:p>
        </p:txBody>
      </p:sp>
    </p:spTree>
    <p:extLst>
      <p:ext uri="{BB962C8B-B14F-4D97-AF65-F5344CB8AC3E}">
        <p14:creationId xmlns:p14="http://schemas.microsoft.com/office/powerpoint/2010/main" val="150917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AccuPlus – Next to Zero Building Lean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878" y="1285519"/>
            <a:ext cx="6140243" cy="4952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296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8"/>
          <p:cNvGrpSpPr/>
          <p:nvPr/>
        </p:nvGrpSpPr>
        <p:grpSpPr>
          <a:xfrm>
            <a:off x="2862858" y="2000250"/>
            <a:ext cx="3253264" cy="3154680"/>
            <a:chOff x="91440" y="1752600"/>
            <a:chExt cx="4206240" cy="4206240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91440" y="1752600"/>
              <a:ext cx="4206240" cy="42062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533400" y="2209800"/>
              <a:ext cx="3291840" cy="329184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914400" y="2590800"/>
              <a:ext cx="2468880" cy="246888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1295400" y="2971800"/>
              <a:ext cx="1645920" cy="164592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2057400" y="3733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</p:grpSp>
      <p:sp>
        <p:nvSpPr>
          <p:cNvPr id="20" name="Rectangle 19"/>
          <p:cNvSpPr>
            <a:spLocks noChangeAspect="1"/>
          </p:cNvSpPr>
          <p:nvPr/>
        </p:nvSpPr>
        <p:spPr>
          <a:xfrm>
            <a:off x="3779901" y="2628901"/>
            <a:ext cx="1295019" cy="1883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803" tIns="34902" rIns="69803" bIns="34902" rtlCol="0" anchor="ctr"/>
          <a:lstStyle/>
          <a:p>
            <a:pPr algn="ctr"/>
            <a:endParaRPr lang="en-US" sz="1266"/>
          </a:p>
        </p:txBody>
      </p:sp>
      <p:sp>
        <p:nvSpPr>
          <p:cNvPr id="29" name="Rectangle 28"/>
          <p:cNvSpPr>
            <a:spLocks noChangeAspect="1"/>
          </p:cNvSpPr>
          <p:nvPr/>
        </p:nvSpPr>
        <p:spPr>
          <a:xfrm>
            <a:off x="3157538" y="1257300"/>
            <a:ext cx="2632472" cy="4594860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803" tIns="34902" rIns="69803" bIns="34902" rtlCol="0" anchor="ctr"/>
          <a:lstStyle/>
          <a:p>
            <a:pPr algn="ctr"/>
            <a:endParaRPr lang="en-US" sz="1266"/>
          </a:p>
        </p:txBody>
      </p:sp>
      <p:sp>
        <p:nvSpPr>
          <p:cNvPr id="31" name="TextBox 30"/>
          <p:cNvSpPr txBox="1"/>
          <p:nvPr/>
        </p:nvSpPr>
        <p:spPr>
          <a:xfrm>
            <a:off x="740780" y="3143251"/>
            <a:ext cx="1709527" cy="993815"/>
          </a:xfrm>
          <a:prstGeom prst="rect">
            <a:avLst/>
          </a:prstGeom>
          <a:noFill/>
        </p:spPr>
        <p:txBody>
          <a:bodyPr wrap="square" lIns="69803" tIns="34902" rIns="69803" bIns="34902" rtlCol="0">
            <a:spAutoFit/>
          </a:bodyPr>
          <a:lstStyle/>
          <a:p>
            <a:r>
              <a:rPr lang="en-US" sz="2000" dirty="0"/>
              <a:t>Pictometry</a:t>
            </a:r>
          </a:p>
          <a:p>
            <a:r>
              <a:rPr lang="en-US" sz="2000" dirty="0"/>
              <a:t>PentaView</a:t>
            </a:r>
          </a:p>
          <a:p>
            <a:r>
              <a:rPr lang="en-US" sz="2000" dirty="0"/>
              <a:t>Sensor System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70502" y="3028951"/>
            <a:ext cx="1914683" cy="993815"/>
          </a:xfrm>
          <a:prstGeom prst="rect">
            <a:avLst/>
          </a:prstGeom>
          <a:noFill/>
        </p:spPr>
        <p:txBody>
          <a:bodyPr wrap="square" lIns="69803" tIns="34902" rIns="69803" bIns="34902" rtlCol="0">
            <a:spAutoFit/>
          </a:bodyPr>
          <a:lstStyle/>
          <a:p>
            <a:r>
              <a:rPr lang="en-US" sz="2000" dirty="0"/>
              <a:t>Typical Large- Format Mapping Camera</a:t>
            </a:r>
          </a:p>
        </p:txBody>
      </p:sp>
      <p:sp>
        <p:nvSpPr>
          <p:cNvPr id="33" name="Right Brace 32"/>
          <p:cNvSpPr/>
          <p:nvPr/>
        </p:nvSpPr>
        <p:spPr>
          <a:xfrm>
            <a:off x="5868591" y="1257300"/>
            <a:ext cx="1001911" cy="4572000"/>
          </a:xfrm>
          <a:prstGeom prst="rightBrac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9803" tIns="34902" rIns="69803" bIns="34902" rtlCol="0" anchor="ctr"/>
          <a:lstStyle/>
          <a:p>
            <a:pPr algn="ctr"/>
            <a:endParaRPr lang="en-US" sz="1266"/>
          </a:p>
        </p:txBody>
      </p:sp>
      <p:sp>
        <p:nvSpPr>
          <p:cNvPr id="34" name="Left Brace 33"/>
          <p:cNvSpPr/>
          <p:nvPr/>
        </p:nvSpPr>
        <p:spPr>
          <a:xfrm>
            <a:off x="2391370" y="2628900"/>
            <a:ext cx="1237655" cy="18288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9803" tIns="34902" rIns="69803" bIns="34902" rtlCol="0" anchor="ctr"/>
          <a:lstStyle/>
          <a:p>
            <a:pPr algn="ctr"/>
            <a:endParaRPr lang="en-US" sz="126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of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77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1" grpId="0"/>
      <p:bldP spid="32" grpId="0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8"/>
          <p:cNvGrpSpPr/>
          <p:nvPr/>
        </p:nvGrpSpPr>
        <p:grpSpPr>
          <a:xfrm>
            <a:off x="2862858" y="2000250"/>
            <a:ext cx="3253264" cy="3154680"/>
            <a:chOff x="91440" y="1752600"/>
            <a:chExt cx="4206240" cy="4206240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91440" y="1752600"/>
              <a:ext cx="4206240" cy="42062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533400" y="2209800"/>
              <a:ext cx="3291840" cy="329184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914400" y="2590800"/>
              <a:ext cx="2468880" cy="246888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1295400" y="2971800"/>
              <a:ext cx="1645920" cy="164592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2057400" y="3733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H="1" flipV="1">
            <a:off x="5787133" y="1277711"/>
            <a:ext cx="1060847" cy="7429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642593" y="2642516"/>
            <a:ext cx="1119783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6169" y="3173019"/>
            <a:ext cx="2678391" cy="378254"/>
          </a:xfrm>
          <a:prstGeom prst="rect">
            <a:avLst/>
          </a:prstGeom>
          <a:noFill/>
        </p:spPr>
        <p:txBody>
          <a:bodyPr wrap="square" lIns="69794" tIns="34898" rIns="69794" bIns="34898" rtlCol="0">
            <a:spAutoFit/>
          </a:bodyPr>
          <a:lstStyle/>
          <a:p>
            <a:r>
              <a:rPr lang="en-US" sz="2000" dirty="0"/>
              <a:t>  17° from Nadir Point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38950" y="2098728"/>
            <a:ext cx="2861982" cy="993807"/>
          </a:xfrm>
          <a:prstGeom prst="rect">
            <a:avLst/>
          </a:prstGeom>
          <a:noFill/>
        </p:spPr>
        <p:txBody>
          <a:bodyPr wrap="square" lIns="69794" tIns="34898" rIns="69794" bIns="34898" rtlCol="0">
            <a:spAutoFit/>
          </a:bodyPr>
          <a:lstStyle/>
          <a:p>
            <a:r>
              <a:rPr lang="en-US" sz="2000" dirty="0"/>
              <a:t>Maximum FOV is corner point at anywhere from 38 ° - 55° from Nadir Point</a:t>
            </a:r>
          </a:p>
        </p:txBody>
      </p:sp>
      <p:sp>
        <p:nvSpPr>
          <p:cNvPr id="29" name="Rectangle 28"/>
          <p:cNvSpPr>
            <a:spLocks noChangeAspect="1"/>
          </p:cNvSpPr>
          <p:nvPr/>
        </p:nvSpPr>
        <p:spPr>
          <a:xfrm>
            <a:off x="3157538" y="1257300"/>
            <a:ext cx="2632472" cy="4594860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94" tIns="34898" rIns="69794" bIns="34898" rtlCol="0" anchor="ctr"/>
          <a:lstStyle/>
          <a:p>
            <a:pPr algn="ctr"/>
            <a:endParaRPr lang="en-US" sz="1266"/>
          </a:p>
        </p:txBody>
      </p:sp>
      <p:sp>
        <p:nvSpPr>
          <p:cNvPr id="18" name="Rectangle 17"/>
          <p:cNvSpPr>
            <a:spLocks noChangeAspect="1"/>
          </p:cNvSpPr>
          <p:nvPr/>
        </p:nvSpPr>
        <p:spPr>
          <a:xfrm>
            <a:off x="3779901" y="2628902"/>
            <a:ext cx="1295019" cy="1883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94" tIns="34898" rIns="69794" bIns="34898" rtlCol="0" anchor="ctr"/>
          <a:lstStyle/>
          <a:p>
            <a:pPr algn="ctr"/>
            <a:endParaRPr lang="en-US" sz="1266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089065" y="3492700"/>
            <a:ext cx="1430562" cy="78230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84201" y="4119079"/>
            <a:ext cx="2335707" cy="378254"/>
          </a:xfrm>
          <a:prstGeom prst="rect">
            <a:avLst/>
          </a:prstGeom>
          <a:noFill/>
        </p:spPr>
        <p:txBody>
          <a:bodyPr wrap="square" lIns="69794" tIns="34898" rIns="69794" bIns="34898" rtlCol="0">
            <a:spAutoFit/>
          </a:bodyPr>
          <a:lstStyle/>
          <a:p>
            <a:r>
              <a:rPr lang="en-US" sz="2000" dirty="0"/>
              <a:t>10° from Nadir Point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of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53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Benefits of Oblique Imagery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06" y="1277770"/>
            <a:ext cx="6168788" cy="4798373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9282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 Overview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85" y="1438885"/>
            <a:ext cx="8131215" cy="44130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5738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55495" y="5303569"/>
            <a:ext cx="8847562" cy="637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2" tIns="31581" rIns="63162" bIns="31581"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CONNECTExplorer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16" y="1328281"/>
            <a:ext cx="8675167" cy="4294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6281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Pane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94" y="1430208"/>
            <a:ext cx="436812" cy="383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0686" y="1286628"/>
            <a:ext cx="529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Creates two image panes, allowing for easy comparison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29" y="2075583"/>
            <a:ext cx="6792342" cy="4202553"/>
          </a:xfrm>
          <a:prstGeom prst="rect">
            <a:avLst/>
          </a:prstGeom>
          <a:ln w="3175">
            <a:solidFill>
              <a:srgbClr val="C5C5C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083" y="1143048"/>
            <a:ext cx="970137" cy="287160"/>
          </a:xfrm>
          <a:prstGeom prst="rect">
            <a:avLst/>
          </a:prstGeom>
          <a:ln w="3175">
            <a:solidFill>
              <a:srgbClr val="C5C5C5"/>
            </a:solidFill>
          </a:ln>
        </p:spPr>
      </p:pic>
    </p:spTree>
    <p:extLst>
      <p:ext uri="{BB962C8B-B14F-4D97-AF65-F5344CB8AC3E}">
        <p14:creationId xmlns:p14="http://schemas.microsoft.com/office/powerpoint/2010/main" val="291660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Pane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205" y="1101962"/>
            <a:ext cx="529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UNH Campus – 2013 vs 2007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31" y="1665719"/>
            <a:ext cx="8761056" cy="4353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721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Layers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4623"/>
            <a:ext cx="8229338" cy="4217462"/>
          </a:xfrm>
          <a:prstGeom prst="rect">
            <a:avLst/>
          </a:prstGeom>
          <a:ln w="3175">
            <a:solidFill>
              <a:srgbClr val="C5C5C5"/>
            </a:solidFill>
          </a:ln>
        </p:spPr>
      </p:pic>
    </p:spTree>
    <p:extLst>
      <p:ext uri="{BB962C8B-B14F-4D97-AF65-F5344CB8AC3E}">
        <p14:creationId xmlns:p14="http://schemas.microsoft.com/office/powerpoint/2010/main" val="171004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Tools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704" y="1166603"/>
            <a:ext cx="1806097" cy="240051"/>
          </a:xfrm>
          <a:prstGeom prst="rect">
            <a:avLst/>
          </a:prstGeom>
          <a:ln w="3175">
            <a:solidFill>
              <a:srgbClr val="C5C5C5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18" y="1916415"/>
            <a:ext cx="526518" cy="517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49" y="2633057"/>
            <a:ext cx="517887" cy="491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630" y="3089109"/>
            <a:ext cx="491993" cy="491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84" y="3295188"/>
            <a:ext cx="500624" cy="483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7137"/>
          <a:stretch/>
        </p:blipFill>
        <p:spPr>
          <a:xfrm>
            <a:off x="4838700" y="3744714"/>
            <a:ext cx="480923" cy="509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288" y="3982981"/>
            <a:ext cx="500624" cy="4833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781" y="4636859"/>
            <a:ext cx="509255" cy="483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3370" y="4550592"/>
            <a:ext cx="506400" cy="4731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258" y="1930843"/>
            <a:ext cx="486624" cy="4866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6800" y="1932984"/>
            <a:ext cx="3710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Location</a:t>
            </a:r>
            <a:r>
              <a:rPr lang="en-US" sz="1350" dirty="0"/>
              <a:t>: click a location to view </a:t>
            </a:r>
            <a:r>
              <a:rPr lang="en-US" sz="1350" dirty="0" err="1"/>
              <a:t>Lat</a:t>
            </a:r>
            <a:r>
              <a:rPr lang="en-US" sz="1350" dirty="0"/>
              <a:t>/Long coordinates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800" y="2593896"/>
            <a:ext cx="3710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Distance</a:t>
            </a:r>
            <a:r>
              <a:rPr lang="en-US" sz="1350" dirty="0"/>
              <a:t>: click to measure, double-click to end measurement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828" y="3254809"/>
            <a:ext cx="3710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Area</a:t>
            </a:r>
            <a:r>
              <a:rPr lang="en-US" sz="1350" dirty="0"/>
              <a:t>: click each corner of an area to measure, double-click to end measurement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0828" y="3893575"/>
            <a:ext cx="37109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Height</a:t>
            </a:r>
            <a:r>
              <a:rPr lang="en-US" sz="1350" dirty="0"/>
              <a:t>: click the lower point to start measuring, then click the upper point to complete the measurement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0828" y="4635471"/>
            <a:ext cx="37109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Elevation</a:t>
            </a:r>
            <a:r>
              <a:rPr lang="en-US" sz="1350" dirty="0"/>
              <a:t>: click the point to receive elevation data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0122" y="2989666"/>
            <a:ext cx="33833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Distance Ground</a:t>
            </a:r>
            <a:r>
              <a:rPr lang="en-US" sz="1350" dirty="0"/>
              <a:t>: click to measure, double-click to end measurement (this considers elevation)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0122" y="1878451"/>
            <a:ext cx="345955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Bearing</a:t>
            </a:r>
            <a:r>
              <a:rPr lang="en-US" sz="1350" dirty="0"/>
              <a:t>: click a point to start measuring, double click the end point to perform bearing measurement; or click a second point and then double-click a third point to measure bearing difference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21372" y="4566222"/>
            <a:ext cx="34483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Ground Slope</a:t>
            </a:r>
            <a:r>
              <a:rPr lang="en-US" sz="1350" dirty="0"/>
              <a:t>: click a point and then a second point to view the ground slope and elevation difference between the two points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0122" y="3666255"/>
            <a:ext cx="3459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Vertical Area</a:t>
            </a:r>
            <a:r>
              <a:rPr lang="en-US" sz="1350" dirty="0"/>
              <a:t>: click the lower point to start measuring, click the upper point to determine height, then click a third point to complete the measurement </a:t>
            </a:r>
          </a:p>
        </p:txBody>
      </p:sp>
    </p:spTree>
    <p:extLst>
      <p:ext uri="{BB962C8B-B14F-4D97-AF65-F5344CB8AC3E}">
        <p14:creationId xmlns:p14="http://schemas.microsoft.com/office/powerpoint/2010/main" val="70029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7311" y="650523"/>
            <a:ext cx="8351889" cy="5253748"/>
            <a:chOff x="457814" y="650523"/>
            <a:chExt cx="8351889" cy="52537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814" y="650523"/>
              <a:ext cx="4070784" cy="525374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8919" y="650524"/>
              <a:ext cx="4070784" cy="5253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000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Sample Annotation Projects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8361" y="1507842"/>
            <a:ext cx="7427277" cy="445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4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Sample Annotation Projects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374" y="1301014"/>
            <a:ext cx="8293076" cy="445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8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Sample Annotation Projects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97539"/>
            <a:ext cx="8129973" cy="436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1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55495" y="5303569"/>
            <a:ext cx="8847562" cy="637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2" tIns="31581" rIns="63162" bIns="31581"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 – MassDOT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05" y="1144004"/>
            <a:ext cx="2775970" cy="5221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685" y="1144004"/>
            <a:ext cx="3438095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32" y="3016080"/>
            <a:ext cx="3702068" cy="3208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658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 txBox="1">
            <a:spLocks/>
          </p:cNvSpPr>
          <p:nvPr/>
        </p:nvSpPr>
        <p:spPr bwMode="auto">
          <a:xfrm>
            <a:off x="2060974" y="971550"/>
            <a:ext cx="5022056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CA" altLang="en-US" sz="2700" dirty="0">
              <a:solidFill>
                <a:srgbClr val="003A5D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0" y="1352550"/>
            <a:ext cx="3801468" cy="449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12" y="1317549"/>
            <a:ext cx="3842971" cy="4530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28652" y="132877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Mobile Apps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44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Mobile Apps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402" y="1131094"/>
            <a:ext cx="5758840" cy="4639746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795288"/>
            <a:ext cx="1973633" cy="38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6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Integrated Pictometry Application (IPA)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080" y="2141232"/>
            <a:ext cx="30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9080" y="2141232"/>
            <a:ext cx="30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78719" y="2511294"/>
            <a:ext cx="2978942" cy="36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2845" y="1144004"/>
            <a:ext cx="7978310" cy="1842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  <a:buSzPct val="80000"/>
            </a:pPr>
            <a:r>
              <a:rPr lang="en-US" altLang="en-US" sz="2800" i="1" dirty="0" smtClean="0"/>
              <a:t>Embed Pictometry into an existing application to streamline workflow</a:t>
            </a:r>
            <a:endParaRPr lang="en-US" altLang="en-US" sz="2400" i="1" dirty="0" smtClean="0"/>
          </a:p>
          <a:p>
            <a:endParaRPr lang="en-US" altLang="en-US" sz="2800" dirty="0"/>
          </a:p>
          <a:p>
            <a:endParaRPr lang="en-US" altLang="en-US" sz="2800" dirty="0"/>
          </a:p>
        </p:txBody>
      </p:sp>
      <p:pic>
        <p:nvPicPr>
          <p:cNvPr id="1026" name="Picture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740" y="2325898"/>
            <a:ext cx="4371071" cy="3277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9484" t="12745" r="32029" b="9744"/>
          <a:stretch/>
        </p:blipFill>
        <p:spPr>
          <a:xfrm>
            <a:off x="17576" y="2216013"/>
            <a:ext cx="4258101" cy="38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/>
              <a:t>Integration Solutions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" y="2141232"/>
            <a:ext cx="30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9080" y="2141232"/>
            <a:ext cx="30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78719" y="2511294"/>
            <a:ext cx="2978942" cy="36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14400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  <a:buSzPct val="80000"/>
            </a:pPr>
            <a:r>
              <a:rPr lang="en-US" altLang="en-US" sz="2800" i="1" dirty="0"/>
              <a:t>A</a:t>
            </a:r>
            <a:r>
              <a:rPr lang="en-US" altLang="en-US" sz="2800" i="1" dirty="0" smtClean="0"/>
              <a:t> customer example of Pictometry IPA (analytic)</a:t>
            </a:r>
            <a:endParaRPr lang="en-US" altLang="en-US" sz="2800" dirty="0"/>
          </a:p>
          <a:p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18" y="2141232"/>
            <a:ext cx="8334859" cy="3973342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2667105">
            <a:off x="1284315" y="4768782"/>
            <a:ext cx="484632" cy="6895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34" y="2141232"/>
            <a:ext cx="8446294" cy="403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4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Integrated Pictometry Application (IPA)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080" y="2141232"/>
            <a:ext cx="30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9080" y="2141232"/>
            <a:ext cx="30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78719" y="2511294"/>
            <a:ext cx="2978942" cy="36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144004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  <a:buSzPct val="80000"/>
            </a:pPr>
            <a:r>
              <a:rPr lang="en-US" altLang="en-US" sz="3200" b="1" dirty="0" smtClean="0"/>
              <a:t>Two Options: </a:t>
            </a:r>
          </a:p>
          <a:p>
            <a:pPr algn="ctr">
              <a:buClr>
                <a:schemeClr val="accent1"/>
              </a:buClr>
              <a:buSzPct val="80000"/>
            </a:pPr>
            <a:r>
              <a:rPr lang="en-US" altLang="en-US" sz="2800" b="1" i="1" dirty="0" smtClean="0"/>
              <a:t>Visualization</a:t>
            </a:r>
            <a:r>
              <a:rPr lang="en-US" altLang="en-US" sz="2800" i="1" dirty="0" smtClean="0"/>
              <a:t>           and                  </a:t>
            </a:r>
            <a:r>
              <a:rPr lang="en-US" altLang="en-US" sz="2800" b="1" i="1" dirty="0" smtClean="0"/>
              <a:t>Analytic</a:t>
            </a:r>
          </a:p>
          <a:p>
            <a:pPr>
              <a:buClr>
                <a:schemeClr val="accent1"/>
              </a:buClr>
              <a:buSzPct val="80000"/>
            </a:pPr>
            <a:r>
              <a:rPr lang="en-US" altLang="en-US" sz="2400" i="1" dirty="0" smtClean="0"/>
              <a:t>                       (Public-facing)                                       (Internal only)</a:t>
            </a:r>
          </a:p>
          <a:p>
            <a:endParaRPr lang="en-US" altLang="en-US" sz="2800" dirty="0"/>
          </a:p>
          <a:p>
            <a:endParaRPr lang="en-US" alt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230" y="2805860"/>
            <a:ext cx="4162197" cy="3176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" y="2805860"/>
            <a:ext cx="4173577" cy="316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2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80" y="290371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IPA </a:t>
            </a:r>
            <a:r>
              <a:rPr lang="en-US" dirty="0" smtClean="0"/>
              <a:t>Integration – Patriot </a:t>
            </a:r>
            <a:r>
              <a:rPr lang="en-US" dirty="0" err="1" smtClean="0"/>
              <a:t>AssessPro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92" y="1296365"/>
            <a:ext cx="8414188" cy="4594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601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346" y="2558652"/>
            <a:ext cx="2874321" cy="2155741"/>
          </a:xfrm>
          <a:prstGeom prst="rect">
            <a:avLst/>
          </a:prstGeom>
          <a:ln w="12700">
            <a:solidFill>
              <a:schemeClr val="accent3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082115" y="3303575"/>
            <a:ext cx="1123547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/>
            <a:r>
              <a:rPr lang="en-US" sz="4050" b="1" kern="0" dirty="0">
                <a:ln/>
                <a:solidFill>
                  <a:srgbClr val="7B202F"/>
                </a:solidFill>
              </a:rPr>
              <a:t>118</a:t>
            </a:r>
          </a:p>
        </p:txBody>
      </p:sp>
      <p:pic>
        <p:nvPicPr>
          <p:cNvPr id="1026" name="Picture 2" descr="http://learntofly.ca/wp-content/uploads/2012/02/Piper-Seminole-Aircraft-Twin-Eng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180" y="1419888"/>
            <a:ext cx="2652066" cy="197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ircraft-flightsimulator.com/wp-content/uploads/2011/08/Cessna-172R-Skyhaw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7" y="1419888"/>
            <a:ext cx="2717986" cy="181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6623" y="4286130"/>
            <a:ext cx="2705210" cy="1554272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15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HQ Rochester, NY</a:t>
            </a:r>
          </a:p>
          <a:p>
            <a:pPr defTabSz="685800">
              <a:spcBef>
                <a:spcPts val="450"/>
              </a:spcBef>
            </a:pPr>
            <a:r>
              <a:rPr lang="en-US" sz="1350" kern="0" dirty="0">
                <a:solidFill>
                  <a:sysClr val="windowText" lastClr="000000"/>
                </a:solidFill>
              </a:rPr>
              <a:t>Established in 2000</a:t>
            </a:r>
          </a:p>
          <a:p>
            <a:pPr defTabSz="685800">
              <a:spcBef>
                <a:spcPts val="450"/>
              </a:spcBef>
            </a:pPr>
            <a:r>
              <a:rPr lang="en-US" sz="1350" kern="0" dirty="0">
                <a:solidFill>
                  <a:sysClr val="windowText" lastClr="000000"/>
                </a:solidFill>
              </a:rPr>
              <a:t>50K+ Annual Flight Hours</a:t>
            </a:r>
          </a:p>
          <a:p>
            <a:pPr defTabSz="685800">
              <a:spcBef>
                <a:spcPts val="450"/>
              </a:spcBef>
            </a:pPr>
            <a:r>
              <a:rPr lang="en-US" sz="1350" kern="0" dirty="0">
                <a:solidFill>
                  <a:sysClr val="windowText" lastClr="000000"/>
                </a:solidFill>
              </a:rPr>
              <a:t>Over 50 Million Images processed/</a:t>
            </a:r>
            <a:r>
              <a:rPr lang="en-US" sz="1350" kern="0" dirty="0" err="1">
                <a:solidFill>
                  <a:sysClr val="windowText" lastClr="000000"/>
                </a:solidFill>
              </a:rPr>
              <a:t>Yr</a:t>
            </a:r>
            <a:endParaRPr lang="en-US" sz="1350" kern="0" dirty="0">
              <a:solidFill>
                <a:sysClr val="windowText" lastClr="000000"/>
              </a:solidFill>
            </a:endParaRPr>
          </a:p>
          <a:p>
            <a:pPr marL="214313" indent="-214313" defTabSz="685800">
              <a:buFontTx/>
              <a:buChar char="-"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1180" y="4286130"/>
            <a:ext cx="2855660" cy="1346522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15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Sensor Inventory:</a:t>
            </a:r>
            <a:endParaRPr lang="en-US" sz="1500" kern="0" dirty="0">
              <a:solidFill>
                <a:sysClr val="windowText" lastClr="000000"/>
              </a:solidFill>
            </a:endParaRPr>
          </a:p>
          <a:p>
            <a:pPr defTabSz="685800">
              <a:spcBef>
                <a:spcPts val="450"/>
              </a:spcBef>
            </a:pPr>
            <a:r>
              <a:rPr lang="en-US" sz="1350" kern="0" dirty="0">
                <a:solidFill>
                  <a:sysClr val="windowText" lastClr="000000"/>
                </a:solidFill>
              </a:rPr>
              <a:t>  500+ RGB Cameras</a:t>
            </a:r>
          </a:p>
          <a:p>
            <a:pPr defTabSz="685800">
              <a:spcBef>
                <a:spcPts val="450"/>
              </a:spcBef>
            </a:pPr>
            <a:r>
              <a:rPr lang="en-US" sz="1350" kern="0" dirty="0">
                <a:solidFill>
                  <a:sysClr val="windowText" lastClr="000000"/>
                </a:solidFill>
              </a:rPr>
              <a:t>  12 IR Cameras</a:t>
            </a:r>
          </a:p>
          <a:p>
            <a:pPr defTabSz="685800">
              <a:spcBef>
                <a:spcPts val="450"/>
              </a:spcBef>
            </a:pPr>
            <a:r>
              <a:rPr lang="en-US" sz="1350" kern="0" dirty="0">
                <a:solidFill>
                  <a:sysClr val="windowText" lastClr="000000"/>
                </a:solidFill>
              </a:rPr>
              <a:t>  3 </a:t>
            </a:r>
            <a:r>
              <a:rPr lang="en-US" sz="1350" kern="0" dirty="0" err="1">
                <a:solidFill>
                  <a:sysClr val="windowText" lastClr="000000"/>
                </a:solidFill>
              </a:rPr>
              <a:t>LiDAR</a:t>
            </a:r>
            <a:r>
              <a:rPr lang="en-US" sz="1350" kern="0" dirty="0">
                <a:solidFill>
                  <a:sysClr val="windowText" lastClr="000000"/>
                </a:solidFill>
              </a:rPr>
              <a:t> systems</a:t>
            </a:r>
          </a:p>
          <a:p>
            <a:pPr marL="214313" indent="-214313" defTabSz="685800">
              <a:buFontTx/>
              <a:buChar char="-"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Facts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21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86" y="290884"/>
            <a:ext cx="8229600" cy="8728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IPA </a:t>
            </a:r>
            <a:r>
              <a:rPr lang="en-US" dirty="0" smtClean="0"/>
              <a:t>Integration – Tyler’s </a:t>
            </a:r>
            <a:r>
              <a:rPr lang="en-US" dirty="0" err="1" smtClean="0"/>
              <a:t>iasWorld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1" y="956893"/>
            <a:ext cx="7173686" cy="48274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634" y="5943600"/>
            <a:ext cx="810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http://www.clermontauditor.org/_</a:t>
            </a:r>
            <a:r>
              <a:rPr lang="en-US" dirty="0" smtClean="0">
                <a:hlinkClick r:id="rId4"/>
              </a:rPr>
              <a:t>web/search/CommonSearch.aspx?mode=OWNER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3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801" y="230407"/>
            <a:ext cx="8941037" cy="99257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Add Pictometry to a Program You Use Everyday</a:t>
            </a:r>
          </a:p>
          <a:p>
            <a:pPr algn="ctr"/>
            <a:r>
              <a:rPr lang="en-US" sz="2400" i="1" dirty="0"/>
              <a:t>Local </a:t>
            </a:r>
            <a:r>
              <a:rPr lang="en-US" sz="2400" i="1" dirty="0" smtClean="0"/>
              <a:t>GIS &amp; CAMA </a:t>
            </a:r>
            <a:r>
              <a:rPr lang="en-US" sz="2400" i="1" dirty="0"/>
              <a:t>Vendors </a:t>
            </a:r>
            <a:r>
              <a:rPr lang="en-US" sz="2400" i="1" dirty="0" smtClean="0"/>
              <a:t>With a Current Pictometry Integration</a:t>
            </a:r>
            <a:endParaRPr lang="en-US" sz="2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127" y="1311859"/>
            <a:ext cx="2900951" cy="870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58" y="5058039"/>
            <a:ext cx="4580237" cy="896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992" y="4630081"/>
            <a:ext cx="3874541" cy="1287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54" y="1419112"/>
            <a:ext cx="3391920" cy="12352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3992" y="3694229"/>
            <a:ext cx="4030759" cy="7296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54" y="2970403"/>
            <a:ext cx="3676989" cy="9192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2779" y="1463653"/>
            <a:ext cx="2664348" cy="64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496" y="4233211"/>
            <a:ext cx="4504762" cy="4285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43" y="2369034"/>
            <a:ext cx="2954054" cy="1022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0378" y="2372971"/>
            <a:ext cx="2254373" cy="10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26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/>
              <a:t>Integration Solutions - IPA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" y="2141232"/>
            <a:ext cx="30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9080" y="2141232"/>
            <a:ext cx="30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78719" y="2511294"/>
            <a:ext cx="2978942" cy="36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-161958" y="1095085"/>
            <a:ext cx="9631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  <a:buSzPct val="80000"/>
            </a:pPr>
            <a:r>
              <a:rPr lang="en-US" altLang="en-US" sz="2400" i="1" dirty="0"/>
              <a:t>E</a:t>
            </a:r>
            <a:r>
              <a:rPr lang="en-US" altLang="en-US" sz="2400" i="1" dirty="0" smtClean="0"/>
              <a:t>xample of Pictometry IPA with </a:t>
            </a:r>
            <a:r>
              <a:rPr lang="en-US" altLang="en-US" sz="2400" i="1" dirty="0" smtClean="0"/>
              <a:t>Latitude Geographic’s GeoCortex</a:t>
            </a:r>
            <a:endParaRPr lang="en-US" altLang="en-US" sz="2400" dirty="0"/>
          </a:p>
          <a:p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883334"/>
            <a:ext cx="8576841" cy="4106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" y="1802532"/>
            <a:ext cx="8722844" cy="418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/>
              <a:t>Integration Solutions - IPA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" y="2141232"/>
            <a:ext cx="30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9080" y="2141232"/>
            <a:ext cx="30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78719" y="2511294"/>
            <a:ext cx="2978942" cy="36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-161958" y="1095085"/>
            <a:ext cx="9631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  <a:buSzPct val="80000"/>
            </a:pPr>
            <a:r>
              <a:rPr lang="en-US" altLang="en-US" sz="2400" i="1" dirty="0"/>
              <a:t>E</a:t>
            </a:r>
            <a:r>
              <a:rPr lang="en-US" altLang="en-US" sz="2400" i="1" dirty="0" smtClean="0"/>
              <a:t>xample of Pictometry IPA with </a:t>
            </a:r>
            <a:r>
              <a:rPr lang="en-US" altLang="en-US" sz="2400" i="1" dirty="0" smtClean="0"/>
              <a:t>Latitude Geographic’s GeoCortex</a:t>
            </a:r>
            <a:endParaRPr lang="en-US" altLang="en-US" sz="2400" dirty="0"/>
          </a:p>
          <a:p>
            <a:endParaRPr lang="en-US" alt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774037"/>
            <a:ext cx="8427720" cy="4055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982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/>
              <a:t>Integration Solutions - IPA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" y="2141232"/>
            <a:ext cx="30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9080" y="2141232"/>
            <a:ext cx="30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78719" y="2511294"/>
            <a:ext cx="2978942" cy="36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-56106" y="124184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  <a:buSzPct val="80000"/>
            </a:pPr>
            <a:r>
              <a:rPr lang="en-US" altLang="en-US" sz="2800" i="1" dirty="0"/>
              <a:t>E</a:t>
            </a:r>
            <a:r>
              <a:rPr lang="en-US" altLang="en-US" sz="2800" i="1" dirty="0" smtClean="0"/>
              <a:t>xample of Pictometry IPA with CAI Technologies’ AxisGIS</a:t>
            </a:r>
            <a:endParaRPr lang="en-US" altLang="en-US" sz="2800" dirty="0"/>
          </a:p>
          <a:p>
            <a:endParaRPr lang="en-US" alt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2079872"/>
            <a:ext cx="8789828" cy="4128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Down Arrow 11"/>
          <p:cNvSpPr/>
          <p:nvPr/>
        </p:nvSpPr>
        <p:spPr>
          <a:xfrm rot="10800000">
            <a:off x="8650094" y="4919937"/>
            <a:ext cx="484632" cy="6895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411659"/>
            <a:ext cx="3494069" cy="338245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381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457200" y="664027"/>
            <a:ext cx="8229600" cy="5779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2400" i="1" dirty="0" smtClean="0">
                <a:solidFill>
                  <a:schemeClr val="tx1"/>
                </a:solidFill>
                <a:latin typeface="+mn-lt"/>
              </a:rPr>
              <a:t>View your oblique library from within ArcMap</a:t>
            </a:r>
            <a:endParaRPr lang="en-US" sz="48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88416"/>
            <a:ext cx="8534400" cy="4588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57200" y="245114"/>
            <a:ext cx="71331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Pictometry for ArcGIS Desktop</a:t>
            </a:r>
          </a:p>
        </p:txBody>
      </p:sp>
    </p:spTree>
    <p:extLst>
      <p:ext uri="{BB962C8B-B14F-4D97-AF65-F5344CB8AC3E}">
        <p14:creationId xmlns:p14="http://schemas.microsoft.com/office/powerpoint/2010/main" val="325496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" y="1564376"/>
            <a:ext cx="7970520" cy="4647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2"/>
          <p:cNvSpPr txBox="1">
            <a:spLocks/>
          </p:cNvSpPr>
          <p:nvPr/>
        </p:nvSpPr>
        <p:spPr>
          <a:xfrm>
            <a:off x="353785" y="1096946"/>
            <a:ext cx="8436429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Upload GIS data to your CONNECT account directly from ArcMap</a:t>
            </a:r>
          </a:p>
        </p:txBody>
      </p:sp>
      <p:sp>
        <p:nvSpPr>
          <p:cNvPr id="7" name="Left Arrow 6"/>
          <p:cNvSpPr/>
          <p:nvPr/>
        </p:nvSpPr>
        <p:spPr>
          <a:xfrm>
            <a:off x="3638147" y="2122003"/>
            <a:ext cx="1206456" cy="23588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US" dirty="0" smtClean="0"/>
              <a:t>Pictometry’s ArcMap Uploader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9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469"/>
          <a:stretch/>
        </p:blipFill>
        <p:spPr>
          <a:xfrm>
            <a:off x="357867" y="1190556"/>
            <a:ext cx="8328933" cy="4520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457200" y="1386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Pictometry’s ArcMap Uploader</a:t>
            </a:r>
          </a:p>
        </p:txBody>
      </p:sp>
    </p:spTree>
    <p:extLst>
      <p:ext uri="{BB962C8B-B14F-4D97-AF65-F5344CB8AC3E}">
        <p14:creationId xmlns:p14="http://schemas.microsoft.com/office/powerpoint/2010/main" val="72622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900" dirty="0" smtClean="0"/>
              <a:t>Pictometry for ArcGIS Pro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600" i="1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3" y="1435004"/>
            <a:ext cx="8652083" cy="4632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55" y="1434000"/>
            <a:ext cx="8624711" cy="4632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66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Orthomosaics</a:t>
            </a:r>
            <a:endParaRPr lang="en-US" sz="48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3" b="5653"/>
          <a:stretch/>
        </p:blipFill>
        <p:spPr>
          <a:xfrm>
            <a:off x="185056" y="1282834"/>
            <a:ext cx="8501744" cy="4769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727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749" y="1144004"/>
            <a:ext cx="6900501" cy="52098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England Capture Areas</a:t>
            </a:r>
          </a:p>
        </p:txBody>
      </p:sp>
    </p:spTree>
    <p:extLst>
      <p:ext uri="{BB962C8B-B14F-4D97-AF65-F5344CB8AC3E}">
        <p14:creationId xmlns:p14="http://schemas.microsoft.com/office/powerpoint/2010/main" val="377909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Orthomosaics</a:t>
            </a:r>
            <a:endParaRPr lang="en-US" sz="48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3" b="5653"/>
          <a:stretch/>
        </p:blipFill>
        <p:spPr>
          <a:xfrm>
            <a:off x="3461657" y="1891334"/>
            <a:ext cx="5425287" cy="3043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57200" y="5921829"/>
            <a:ext cx="842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oncorng.co.ontario.ny.us/Html5Viewer/index.html?viewer=oncor.OnCOR_HTML5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1257" y="1652040"/>
            <a:ext cx="32112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Delivery includes tiles and area-wide mosaic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Base layer in ArcGIS Desktop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Send to CAMA/GIS vendor to be used as a base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Create your own web mapping service and push to AGOL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8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768" b="4498"/>
          <a:stretch/>
        </p:blipFill>
        <p:spPr>
          <a:xfrm>
            <a:off x="1089855" y="2125660"/>
            <a:ext cx="7216863" cy="4182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65634" y="0"/>
            <a:ext cx="7822277" cy="185435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CONNECT Image Service: </a:t>
            </a:r>
            <a:r>
              <a:rPr lang="en-US" sz="3200" dirty="0" smtClean="0">
                <a:solidFill>
                  <a:srgbClr val="002060"/>
                </a:solidFill>
              </a:rPr>
              <a:t>WMS/WMTS/TMS</a:t>
            </a:r>
          </a:p>
          <a:p>
            <a:pPr algn="ctr"/>
            <a:r>
              <a:rPr lang="en-US" sz="2400" i="1" dirty="0" smtClean="0">
                <a:ln/>
                <a:solidFill>
                  <a:schemeClr val="accent1">
                    <a:lumMod val="50000"/>
                  </a:schemeClr>
                </a:solidFill>
              </a:rPr>
              <a:t>For ArcGIS Desktop or any of your other web mapping applications</a:t>
            </a:r>
            <a:endParaRPr lang="en-US" sz="2400" i="1" dirty="0">
              <a:ln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Wave 3"/>
          <p:cNvSpPr/>
          <p:nvPr/>
        </p:nvSpPr>
        <p:spPr>
          <a:xfrm>
            <a:off x="5960225" y="4580313"/>
            <a:ext cx="2427686" cy="150099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WFS Services Also Available Across All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Applications!  </a:t>
            </a:r>
            <a:endParaRPr 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046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457200" y="1004"/>
            <a:ext cx="8547904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AGOL – Pictometry for WebApp Builder</a:t>
            </a:r>
            <a:endParaRPr lang="en-US" dirty="0" smtClean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0929" y="1036991"/>
            <a:ext cx="8405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Pictometry for </a:t>
            </a:r>
            <a:r>
              <a:rPr lang="en-US" b="1" i="1" dirty="0" err="1"/>
              <a:t>Esri</a:t>
            </a:r>
            <a:r>
              <a:rPr lang="en-US" b="1" i="1" dirty="0"/>
              <a:t> Web </a:t>
            </a:r>
            <a:r>
              <a:rPr lang="en-US" b="1" i="1" dirty="0" err="1"/>
              <a:t>AppBuilder</a:t>
            </a:r>
            <a:r>
              <a:rPr lang="en-US" b="1" i="1" dirty="0"/>
              <a:t> – </a:t>
            </a:r>
            <a:r>
              <a:rPr lang="en-US" i="1" dirty="0"/>
              <a:t>a new “widget” available from Pictometry for</a:t>
            </a:r>
          </a:p>
          <a:p>
            <a:pPr algn="ctr"/>
            <a:r>
              <a:rPr lang="en-US" i="1" dirty="0" smtClean="0"/>
              <a:t>Integrating </a:t>
            </a:r>
            <a:r>
              <a:rPr lang="en-US" i="1" dirty="0"/>
              <a:t>with</a:t>
            </a:r>
            <a:r>
              <a:rPr lang="en-US" b="1" i="1" dirty="0"/>
              <a:t> Web </a:t>
            </a:r>
            <a:r>
              <a:rPr lang="en-US" b="1" i="1" dirty="0" err="1"/>
              <a:t>AppBuilder</a:t>
            </a:r>
            <a:r>
              <a:rPr lang="en-US" b="1" i="1" dirty="0"/>
              <a:t> for ArcGIS (Developer Edition</a:t>
            </a:r>
            <a:r>
              <a:rPr lang="en-US" b="1" i="1" dirty="0" smtClean="0"/>
              <a:t>)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78" y="1803065"/>
            <a:ext cx="7108371" cy="4432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91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280929" y="0"/>
            <a:ext cx="85131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AGOL – Pictometry for WebApp Builder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280929" y="982025"/>
            <a:ext cx="817727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Demonstration Site</a:t>
            </a:r>
            <a:r>
              <a:rPr lang="en-US" dirty="0"/>
              <a:t>: An online live demo site for this new widget can be found here:  </a:t>
            </a:r>
            <a:r>
              <a:rPr lang="en-US" u="sng" dirty="0">
                <a:hlinkClick r:id="rId2"/>
              </a:rPr>
              <a:t>http://connect-stage.pictometry.com/demo/ewab</a:t>
            </a:r>
            <a:r>
              <a:rPr lang="en-US" u="sng" dirty="0" smtClean="0">
                <a:hlinkClick r:id="rId2"/>
              </a:rPr>
              <a:t>/</a:t>
            </a:r>
            <a:endParaRPr lang="en-US" u="sng" dirty="0" smtClean="0"/>
          </a:p>
          <a:p>
            <a:endParaRPr lang="en-US" u="sng" dirty="0"/>
          </a:p>
          <a:p>
            <a:r>
              <a:rPr lang="en-US" b="1" dirty="0" smtClean="0"/>
              <a:t>Example Customer Sites:  </a:t>
            </a:r>
            <a:r>
              <a:rPr lang="en-US" u="sng" dirty="0" smtClean="0">
                <a:hlinkClick r:id="rId3"/>
              </a:rPr>
              <a:t>http</a:t>
            </a:r>
            <a:r>
              <a:rPr lang="en-US" u="sng" dirty="0">
                <a:hlinkClick r:id="rId3"/>
              </a:rPr>
              <a:t>://scgis.siouxcounty.org/parcelsearch2.0</a:t>
            </a:r>
            <a:r>
              <a:rPr lang="en-US" u="sng" dirty="0" smtClean="0">
                <a:hlinkClick r:id="rId3"/>
              </a:rPr>
              <a:t>/</a:t>
            </a:r>
            <a:endParaRPr lang="en-US" u="sng" dirty="0"/>
          </a:p>
          <a:p>
            <a:r>
              <a:rPr lang="en-US" dirty="0"/>
              <a:t>                                             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://citygisweb3.nashuanh.gov/housing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/>
              <a:t>                                              </a:t>
            </a:r>
            <a:r>
              <a:rPr lang="en-US" dirty="0">
                <a:hlinkClick r:id="rId5"/>
              </a:rPr>
              <a:t>http://webdmz.starkcountyohio.gov/propertyviewer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endParaRPr lang="en-US" u="sng" dirty="0" smtClean="0"/>
          </a:p>
          <a:p>
            <a:endParaRPr lang="en-US" u="sng" dirty="0" smtClean="0"/>
          </a:p>
          <a:p>
            <a:endParaRPr lang="en-US" u="sng" dirty="0"/>
          </a:p>
          <a:p>
            <a:endParaRPr lang="en-US" u="sng" dirty="0" smtClean="0"/>
          </a:p>
          <a:p>
            <a:endParaRPr lang="en-US" u="sng" dirty="0"/>
          </a:p>
          <a:p>
            <a:endParaRPr lang="en-US" u="sng" dirty="0" smtClean="0"/>
          </a:p>
          <a:p>
            <a:endParaRPr lang="en-US" u="sng" dirty="0"/>
          </a:p>
          <a:p>
            <a:endParaRPr lang="en-US" u="sng" dirty="0" smtClean="0"/>
          </a:p>
          <a:p>
            <a:endParaRPr lang="en-US" u="sng" dirty="0"/>
          </a:p>
          <a:p>
            <a:endParaRPr lang="en-US" u="sng" dirty="0" smtClean="0"/>
          </a:p>
          <a:p>
            <a:endParaRPr lang="en-US" u="sng" dirty="0" smtClean="0"/>
          </a:p>
          <a:p>
            <a:r>
              <a:rPr lang="en-US" b="1" dirty="0"/>
              <a:t>Documentation Site:</a:t>
            </a:r>
            <a:r>
              <a:rPr lang="en-US" dirty="0"/>
              <a:t> </a:t>
            </a:r>
            <a:r>
              <a:rPr lang="en-US" dirty="0" smtClean="0"/>
              <a:t>Pictometry has </a:t>
            </a:r>
            <a:r>
              <a:rPr lang="en-US" dirty="0"/>
              <a:t>built an excellent documentation reference site, </a:t>
            </a:r>
            <a:r>
              <a:rPr lang="en-US" u="sng" dirty="0">
                <a:hlinkClick r:id="rId6"/>
              </a:rPr>
              <a:t>http://pol.pictometry.com/PictometryForWebAppBuilder/v1/</a:t>
            </a:r>
            <a:endParaRPr lang="en-US" dirty="0" smtClean="0"/>
          </a:p>
        </p:txBody>
      </p:sp>
      <p:pic>
        <p:nvPicPr>
          <p:cNvPr id="5" name="Picture 1" descr="image003">
            <a:hlinkClick r:id="rId2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70" y="2823371"/>
            <a:ext cx="4872960" cy="2606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16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402772" y="284033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Local Integration into 911 CAD Software</a:t>
            </a:r>
            <a:br>
              <a:rPr lang="en-US" sz="3600" dirty="0" smtClean="0"/>
            </a:br>
            <a:endParaRPr lang="en-US" sz="40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8" y="1734427"/>
            <a:ext cx="5735881" cy="3498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281056" y="1993508"/>
            <a:ext cx="2558143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Helps Locate Callers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Verify Addresses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An “eye in the sky,” conveying pertinent information to those on the scene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570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402772" y="284033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CAD Integration Options</a:t>
            </a:r>
            <a:br>
              <a:rPr lang="en-US" sz="3600" dirty="0" smtClean="0"/>
            </a:br>
            <a:endParaRPr lang="en-US" sz="40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7008" y="1212352"/>
            <a:ext cx="326558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Electronic Field Study (EFS) installed on each station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Need second/dedicated monitor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Imagery/data housed on local server or on individual stations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CAD passes X,Y to display appropriate image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Can be automatic or manual</a:t>
            </a:r>
            <a:endParaRPr lang="en-US" sz="2000" dirty="0"/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8" r="-2296" b="14754"/>
          <a:stretch/>
        </p:blipFill>
        <p:spPr bwMode="auto">
          <a:xfrm>
            <a:off x="513707" y="2312276"/>
            <a:ext cx="5223301" cy="2968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707" y="1365392"/>
            <a:ext cx="3686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1. COM Interface to EFS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286" y="5734189"/>
            <a:ext cx="1562695" cy="523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010" y="5397453"/>
            <a:ext cx="2375123" cy="614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72" y="5392315"/>
            <a:ext cx="861412" cy="86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99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402772" y="284033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CAD Integration Options</a:t>
            </a:r>
            <a:br>
              <a:rPr lang="en-US" sz="3600" dirty="0" smtClean="0"/>
            </a:br>
            <a:endParaRPr lang="en-US" sz="40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0787" y="1788779"/>
            <a:ext cx="34007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EFS not required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No separate monitor needed.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Accesses local imagery/data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CAD passes X,Y to display appropriate image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Can be automatic or manual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3707" y="1365392"/>
            <a:ext cx="2966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2. Active-X Control</a:t>
            </a:r>
            <a:endParaRPr lang="en-US" sz="2800" b="1" dirty="0"/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4" r="-2467" b="11200"/>
          <a:stretch/>
        </p:blipFill>
        <p:spPr bwMode="auto">
          <a:xfrm>
            <a:off x="402772" y="2508392"/>
            <a:ext cx="5445171" cy="2935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42" y="5570237"/>
            <a:ext cx="2571429" cy="62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669" y="5280113"/>
            <a:ext cx="1685714" cy="904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7572" y="5474513"/>
            <a:ext cx="1796814" cy="67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9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402772" y="284033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CAD Integration Options</a:t>
            </a:r>
            <a:br>
              <a:rPr lang="en-US" sz="3600" dirty="0" smtClean="0"/>
            </a:br>
            <a:endParaRPr lang="en-US" sz="40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7755" y="1709745"/>
            <a:ext cx="331695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JavaScript-based Integration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Internet reliance</a:t>
            </a:r>
            <a:endParaRPr lang="en-US" sz="2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Extremely easy to develop, deploy and use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Tied to county’s CONNECT account </a:t>
            </a:r>
            <a:r>
              <a:rPr lang="en-US" sz="2000" dirty="0" smtClean="0">
                <a:sym typeface="Wingdings" panose="05000000000000000000" pitchFamily="2" charset="2"/>
              </a:rPr>
              <a:t> access to historical imagery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&amp; uploaded GIS data</a:t>
            </a:r>
            <a:endParaRPr lang="en-US" sz="2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513707" y="1365392"/>
            <a:ext cx="110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3.  IPA</a:t>
            </a:r>
            <a:endParaRPr lang="en-US" sz="2800" b="1" dirty="0"/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2436" r="-316" b="12899"/>
          <a:stretch/>
        </p:blipFill>
        <p:spPr bwMode="auto">
          <a:xfrm>
            <a:off x="513707" y="2329666"/>
            <a:ext cx="4890500" cy="2786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39" y="5457260"/>
            <a:ext cx="2042998" cy="446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928" y="5308952"/>
            <a:ext cx="1975827" cy="594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324" y="5758284"/>
            <a:ext cx="1635266" cy="52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9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/>
          <p:cNvSpPr/>
          <p:nvPr/>
        </p:nvSpPr>
        <p:spPr>
          <a:xfrm>
            <a:off x="3736711" y="1072916"/>
            <a:ext cx="1677770" cy="99094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NEW!</a:t>
            </a:r>
            <a:endParaRPr lang="en-US" dirty="0"/>
          </a:p>
        </p:txBody>
      </p:sp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402772" y="284033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CAD Integration Options</a:t>
            </a:r>
            <a:br>
              <a:rPr lang="en-US" sz="3600" dirty="0" smtClean="0"/>
            </a:br>
            <a:endParaRPr lang="en-US" sz="40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4465" y="1226859"/>
            <a:ext cx="33169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Released June 2017 after successful beta trial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“IPA-feel” but </a:t>
            </a:r>
            <a:r>
              <a:rPr lang="en-US" sz="2000" dirty="0"/>
              <a:t>accesses </a:t>
            </a:r>
            <a:r>
              <a:rPr lang="en-US" sz="2000" dirty="0" smtClean="0"/>
              <a:t>local imagery &amp;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Seamless panning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GIS-capable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Utilize custom search and identify functionality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Flexible code for easy implementation</a:t>
            </a:r>
            <a:endParaRPr 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513707" y="1365392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4.  LINK Offline SDK</a:t>
            </a:r>
            <a:endParaRPr lang="en-US" sz="2800" b="1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37" y="2219217"/>
            <a:ext cx="5196644" cy="3385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323876" y="5760407"/>
            <a:ext cx="984565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IMC??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2530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Gateway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144004"/>
            <a:ext cx="569827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An API that delivers high resolution Pictometry imagery through a high-speed machine-to-machine portal.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57200" y="2959761"/>
            <a:ext cx="4875212" cy="364948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Static.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Location Based.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Search and Retrieve.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Without a GUI.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Flexible.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Easy to Program.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472" y="1260774"/>
            <a:ext cx="2698595" cy="2384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Placeholder 8"/>
          <p:cNvPicPr>
            <a:picLocks noChangeAspect="1"/>
          </p:cNvPicPr>
          <p:nvPr/>
        </p:nvPicPr>
        <p:blipFill>
          <a:blip r:embed="rId3"/>
          <a:srcRect l="2797" r="2797"/>
          <a:stretch>
            <a:fillRect/>
          </a:stretch>
        </p:blipFill>
        <p:spPr>
          <a:xfrm>
            <a:off x="6368026" y="3762465"/>
            <a:ext cx="2318774" cy="2584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622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Hampshire Capture Areas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632" y="1144004"/>
            <a:ext cx="2755179" cy="5152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695" y="1144004"/>
            <a:ext cx="2770161" cy="51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Gateway – Ontario Co, NY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1265197"/>
            <a:ext cx="7358009" cy="4896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ight Arrow 4"/>
          <p:cNvSpPr/>
          <p:nvPr/>
        </p:nvSpPr>
        <p:spPr>
          <a:xfrm rot="10800000">
            <a:off x="7159336" y="1704107"/>
            <a:ext cx="1278082" cy="7377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59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Gateway – Ontario Co, NY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00" y="1144005"/>
            <a:ext cx="7427636" cy="513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1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Gateway – Populating a Report or Database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5" y="1144004"/>
            <a:ext cx="4682648" cy="48742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6973" y="3044536"/>
            <a:ext cx="3730336" cy="18599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&lt;</a:t>
            </a:r>
            <a:r>
              <a:rPr lang="en-US" i="1" dirty="0" smtClean="0"/>
              <a:t>Insert image here&gt;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585888" y="1060877"/>
            <a:ext cx="197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ELECTRONIC FORM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131" y="1430209"/>
            <a:ext cx="3547669" cy="2444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10543" y="4260273"/>
            <a:ext cx="2004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 pulled via: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X,Y, Lat/Long</a:t>
            </a:r>
            <a:endParaRPr lang="en-US" dirty="0"/>
          </a:p>
        </p:txBody>
      </p:sp>
      <p:sp>
        <p:nvSpPr>
          <p:cNvPr id="8" name="Curved Left Arrow 7"/>
          <p:cNvSpPr/>
          <p:nvPr/>
        </p:nvSpPr>
        <p:spPr>
          <a:xfrm rot="4132803" flipH="1">
            <a:off x="4340209" y="2445677"/>
            <a:ext cx="687835" cy="2363768"/>
          </a:xfrm>
          <a:prstGeom prst="curved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5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Gateway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095"/>
            <a:ext cx="4835936" cy="5033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9267" y="1040095"/>
            <a:ext cx="197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ELECTRONIC FORM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84" y="2940626"/>
            <a:ext cx="2999437" cy="2067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782" y="1255932"/>
            <a:ext cx="1927997" cy="1372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937" y="1255932"/>
            <a:ext cx="2079709" cy="13729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519" y="3036992"/>
            <a:ext cx="1855260" cy="1628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2937" y="3036993"/>
            <a:ext cx="2079709" cy="14618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9149" y="4779818"/>
            <a:ext cx="2010946" cy="145543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78782" y="1224761"/>
            <a:ext cx="1927997" cy="1404139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740884" y="655178"/>
            <a:ext cx="1865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“Frontage Finder”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26204" y="6048350"/>
            <a:ext cx="140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AUTOMATIC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95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Gateway – Similar Ideas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56" y="1488905"/>
            <a:ext cx="857528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3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Gateway – Fire Map, RMWB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46" y="1485899"/>
            <a:ext cx="8024907" cy="3970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15437" y="5798342"/>
            <a:ext cx="251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http://firemap.rmwb.ca/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22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Gateway - Fire Map, RMWB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3828"/>
            <a:ext cx="9144000" cy="42703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5438" y="5802725"/>
            <a:ext cx="251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http://firemap.rmwb.ca/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69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Marketing Material</a:t>
            </a:r>
            <a:endParaRPr lang="en-US" sz="48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6" y="1328939"/>
            <a:ext cx="3966685" cy="4671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263" y="1328939"/>
            <a:ext cx="3908537" cy="491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3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Training &amp; Support</a:t>
            </a:r>
            <a:endParaRPr lang="en-US" sz="48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325367"/>
            <a:ext cx="69607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Completely covered within your contract!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 “limit” to training or support hours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Dedicated Technical Trainer – Laura Mondo – Rochester, 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On-site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Web-based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Custom Webinars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Monthly Generic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Recording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Self-paced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Training Website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Documentation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Custom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RTM Outreach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3723558" y="2527441"/>
            <a:ext cx="5040299" cy="3647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539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4736" y="3702292"/>
            <a:ext cx="7820025" cy="1060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Questions?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3000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</a:t>
            </a:r>
            <a:r>
              <a:rPr lang="en-US" dirty="0" smtClean="0"/>
              <a:t>Hampshire</a:t>
            </a:r>
            <a:r>
              <a:rPr lang="en-US" dirty="0" smtClean="0"/>
              <a:t> </a:t>
            </a:r>
            <a:r>
              <a:rPr lang="en-US" dirty="0"/>
              <a:t>Capture Areas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312" y="1144004"/>
            <a:ext cx="6907375" cy="51907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0446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4736" y="3702292"/>
            <a:ext cx="7820025" cy="1060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Thank you!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72229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PentaView</a:t>
            </a:r>
            <a:r>
              <a:rPr lang="en-US" dirty="0"/>
              <a:t> Digital Sensor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5447716" y="1624546"/>
            <a:ext cx="3615261" cy="4058624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USGS Certification Fall 2010</a:t>
            </a:r>
          </a:p>
          <a:p>
            <a:pPr lvl="1"/>
            <a:r>
              <a:rPr lang="en-US" dirty="0"/>
              <a:t>Year-long process</a:t>
            </a:r>
          </a:p>
          <a:p>
            <a:pPr lvl="1"/>
            <a:r>
              <a:rPr lang="en-US" dirty="0"/>
              <a:t>Pictometry AccuPlus Imagery Approved by USGS</a:t>
            </a:r>
          </a:p>
          <a:p>
            <a:pPr lvl="1"/>
            <a:r>
              <a:rPr lang="en-US" dirty="0"/>
              <a:t>Only oblique certified system</a:t>
            </a:r>
          </a:p>
          <a:p>
            <a:pPr lvl="1"/>
            <a:endParaRPr lang="en-US" dirty="0"/>
          </a:p>
          <a:p>
            <a:r>
              <a:rPr lang="en-US" b="1" dirty="0"/>
              <a:t>Latest version deployed 2012</a:t>
            </a:r>
          </a:p>
          <a:p>
            <a:pPr lvl="1"/>
            <a:r>
              <a:rPr lang="en-US" dirty="0"/>
              <a:t>29MP sensor </a:t>
            </a:r>
          </a:p>
          <a:p>
            <a:pPr lvl="1"/>
            <a:r>
              <a:rPr lang="en-US" dirty="0"/>
              <a:t>Improved lenses</a:t>
            </a:r>
          </a:p>
          <a:p>
            <a:pPr lvl="1"/>
            <a:r>
              <a:rPr lang="en-US" dirty="0"/>
              <a:t>3” and better GSD</a:t>
            </a:r>
          </a:p>
          <a:p>
            <a:endParaRPr lang="en-US" dirty="0"/>
          </a:p>
        </p:txBody>
      </p:sp>
      <p:pic>
        <p:nvPicPr>
          <p:cNvPr id="5" name="Picture 2" descr="\\petra\users\michaelz\My Documents\!Pictometry Stuff\Marketing\PPT's\PentaView_Undernea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81" y="1612971"/>
            <a:ext cx="5110647" cy="3722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603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AccuPlus Orthomosaics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0628" y="1177665"/>
            <a:ext cx="8229600" cy="517842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Pictometry’s </a:t>
            </a:r>
            <a:r>
              <a:rPr lang="en-US" sz="2400" dirty="0" smtClean="0"/>
              <a:t>Authoritative </a:t>
            </a:r>
            <a:r>
              <a:rPr lang="en-US" sz="2400" dirty="0"/>
              <a:t>Ortho Imagery Offering</a:t>
            </a:r>
          </a:p>
          <a:p>
            <a:pPr lvl="1"/>
            <a:r>
              <a:rPr lang="en-US" sz="2000" dirty="0" smtClean="0"/>
              <a:t>Meets various (USGS, state) accuracy standards</a:t>
            </a:r>
            <a:endParaRPr lang="en-US" sz="2000" dirty="0"/>
          </a:p>
          <a:p>
            <a:pPr lvl="1"/>
            <a:r>
              <a:rPr lang="en-US" sz="2000" dirty="0" smtClean="0"/>
              <a:t>Produced </a:t>
            </a:r>
            <a:r>
              <a:rPr lang="en-US" sz="2000" dirty="0"/>
              <a:t>using traditional photogrammetric </a:t>
            </a:r>
            <a:r>
              <a:rPr lang="en-US" sz="2000" dirty="0" smtClean="0"/>
              <a:t>techniques</a:t>
            </a:r>
          </a:p>
          <a:p>
            <a:pPr lvl="1"/>
            <a:r>
              <a:rPr lang="en-US" sz="2000" dirty="0" smtClean="0"/>
              <a:t>Full manual correction to seams and radiometry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First project in 2008</a:t>
            </a:r>
            <a:endParaRPr lang="en-US" sz="2400" dirty="0"/>
          </a:p>
          <a:p>
            <a:pPr lvl="1"/>
            <a:r>
              <a:rPr lang="en-US" sz="2000" dirty="0" smtClean="0"/>
              <a:t>Los Angeles County</a:t>
            </a:r>
          </a:p>
          <a:p>
            <a:pPr lvl="1"/>
            <a:r>
              <a:rPr lang="en-US" sz="2000" dirty="0" smtClean="0"/>
              <a:t>&gt; 4,000 square miles; ~400,000 source frames!</a:t>
            </a:r>
          </a:p>
          <a:p>
            <a:pPr lvl="1"/>
            <a:r>
              <a:rPr lang="en-US" sz="2000" dirty="0" smtClean="0"/>
              <a:t>LA now mapped three times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Final delivery in approx. 90-150 days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Full QC prior to delivery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u="sng" dirty="0"/>
              <a:t>Ideal for your own planimetric work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022" y="2978154"/>
            <a:ext cx="2875493" cy="3117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73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Arial" pitchFamily="34" charset="0"/>
              </a:rPr>
              <a:t>AccuPlus –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2143" y="1144004"/>
            <a:ext cx="4604657" cy="3026228"/>
          </a:xfrm>
        </p:spPr>
        <p:txBody>
          <a:bodyPr>
            <a:normAutofit/>
          </a:bodyPr>
          <a:lstStyle/>
          <a:p>
            <a:pPr marL="0" indent="0"/>
            <a:r>
              <a:rPr lang="en-US" b="1" dirty="0" smtClean="0"/>
              <a:t>Manual Corrections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Seam </a:t>
            </a:r>
            <a:r>
              <a:rPr lang="en-US" sz="2400" dirty="0"/>
              <a:t>Editing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Local color corrections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Bridge </a:t>
            </a:r>
            <a:r>
              <a:rPr lang="en-US" sz="2400" dirty="0" smtClean="0"/>
              <a:t>&amp; Road Correction</a:t>
            </a:r>
            <a:endParaRPr lang="en-US" sz="2400" dirty="0"/>
          </a:p>
          <a:p>
            <a:pPr lvl="1"/>
            <a:r>
              <a:rPr lang="en-US" dirty="0"/>
              <a:t>Orthorectification to proper elevation</a:t>
            </a:r>
          </a:p>
          <a:p>
            <a:endParaRPr lang="en-US" sz="3200" dirty="0"/>
          </a:p>
          <a:p>
            <a:pPr lvl="1"/>
            <a:endParaRPr lang="en-US" sz="2100" dirty="0"/>
          </a:p>
          <a:p>
            <a:endParaRPr lang="en-US" sz="2324" dirty="0"/>
          </a:p>
        </p:txBody>
      </p:sp>
      <p:pic>
        <p:nvPicPr>
          <p:cNvPr id="4" name="Picture 3" descr="\\polaris1\Lorna10\!!FOR_Thom\BridgeFix\Bridge_Fix_After_SanJuanCapistrano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6530" y="3853101"/>
            <a:ext cx="3270270" cy="2351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\\polaris1\Lorna10\!!FOR_Thom\BridgeFix\Bridge_Fix_Before_SanJuanCapistrano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7005" y="1262743"/>
            <a:ext cx="3279795" cy="2400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72143" y="3663315"/>
            <a:ext cx="49856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b="1" dirty="0" smtClean="0"/>
              <a:t>Utilizes…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Ground Control </a:t>
            </a:r>
            <a:r>
              <a:rPr lang="en-US" sz="2400" dirty="0" smtClean="0"/>
              <a:t>Points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Aero-Triangulation (AT)</a:t>
            </a: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Double the flight lines	</a:t>
            </a:r>
          </a:p>
          <a:p>
            <a:pPr lvl="1"/>
            <a:r>
              <a:rPr lang="en-US" dirty="0" smtClean="0"/>
              <a:t>Necessary for AT</a:t>
            </a:r>
          </a:p>
          <a:p>
            <a:pPr lvl="1"/>
            <a:r>
              <a:rPr lang="en-US" dirty="0" smtClean="0"/>
              <a:t>Nearly eliminates building lean</a:t>
            </a:r>
          </a:p>
          <a:p>
            <a:endParaRPr lang="en-US" dirty="0" smtClean="0"/>
          </a:p>
          <a:p>
            <a:pPr lvl="1"/>
            <a:endParaRPr lang="en-US" sz="2100" dirty="0" smtClean="0"/>
          </a:p>
          <a:p>
            <a:endParaRPr lang="en-US" sz="2324" dirty="0"/>
          </a:p>
        </p:txBody>
      </p:sp>
    </p:spTree>
    <p:extLst>
      <p:ext uri="{BB962C8B-B14F-4D97-AF65-F5344CB8AC3E}">
        <p14:creationId xmlns:p14="http://schemas.microsoft.com/office/powerpoint/2010/main" val="286384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agleView Master">
  <a:themeElements>
    <a:clrScheme name="EagleView Master Colors">
      <a:dk1>
        <a:srgbClr val="333333"/>
      </a:dk1>
      <a:lt1>
        <a:srgbClr val="FFFFFF"/>
      </a:lt1>
      <a:dk2>
        <a:srgbClr val="003A5D"/>
      </a:dk2>
      <a:lt2>
        <a:srgbClr val="EAE8DA"/>
      </a:lt2>
      <a:accent1>
        <a:srgbClr val="4F81BD"/>
      </a:accent1>
      <a:accent2>
        <a:srgbClr val="808080"/>
      </a:accent2>
      <a:accent3>
        <a:srgbClr val="7B202F"/>
      </a:accent3>
      <a:accent4>
        <a:srgbClr val="B2B2B2"/>
      </a:accent4>
      <a:accent5>
        <a:srgbClr val="61829F"/>
      </a:accent5>
      <a:accent6>
        <a:srgbClr val="D9D5BD"/>
      </a:accent6>
      <a:hlink>
        <a:srgbClr val="003A5D"/>
      </a:hlink>
      <a:folHlink>
        <a:srgbClr val="7B20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51A2C183-31DF-4159-8915-EA722E493123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A0B4A133-450B-422E-8500-A0F513247E6D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02B57E42-C4C5-41DB-B0D8-39063045EBC1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4BCED5FB-D7D3-401B-9645-DEBAA444DA1A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54ED3FD9-C749-4743-B163-7D9B02BBE4F6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C5AFBF5A-F7F3-4282-91DA-B5EBED4DB876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18897552-79A1-4EDD-A22D-196E5EAD8826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2219608B-0146-4FFE-80B3-D7FA2206496A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DA5A71F0-F02C-49EC-BBBF-1D1BF9E10A63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3600FE33-21C7-48A9-A807-D6B952041D95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A13B1D7C-D2FA-481D-BE6C-0F871E9CEEFC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C9078D95-2DD3-4499-B5FD-0B403B730DBE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9705EFAE-77BC-45BD-98A6-E36F5F1C236D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411552BC-1817-46BE-AF90-97D1938CED2F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CCCE444B-8967-488C-A065-ECEAA73CA7CE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865B69DE-0291-48DB-924F-647591EB7E72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B3643B3C-E138-4072-9E4B-77329B30D95C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C4F92A17-74CA-438A-ABC9-18FC27FE0753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7CC0552A-3256-438A-8DB8-52D03CFC115C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E6A1D3C6-7986-43C0-ABFC-820A69BE805B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27210932-BAC7-4C0E-B621-B51094934A2D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0D0B3B91-80E4-42C9-BE69-A2976955F694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4778A0BF-6E88-47CA-8199-A60D6B0D083D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1A2BE8FE-9A01-444D-8EF9-99B699C53281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B4C62F03-8E43-41FE-BECC-F5818CB90383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8270BB25-5D6B-40CF-9CDC-5F95012F537B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99792BAE-8912-4250-8575-9B81952EEE56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92860226-B2EA-486A-83FC-6BB09366FCC5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780D23CB-E6C9-4028-88E7-FDF24FD158D3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620F3B0E-CD2D-4DA6-BEE5-2194B04F606A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C8FCD99-6614-44A6-B6A1-C2C91B62D260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610A4CE5-3409-4E8A-AF1A-9F9F64D55BE5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E2DB1040-6571-4AFA-A267-F96374DD4582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AB836B57-07D8-4EA2-8EC1-844DF4AE54B5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515A1899-0AF9-4851-A89D-D868B1AEEB35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0F37D760-2F5B-4B10-8911-7EDBEFFCAB35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2B0A4AE9-C451-4EE2-A8DA-CE4743973B62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DC369AEE-ADAA-4552-A454-3B6DCBD02109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BB875390-57C4-4292-B1C5-948454AA191C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0F8B8F5B-B796-4E71-AAFF-54151ACAB3D2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10D5C83A-8711-4161-9129-1DC457122337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0B88977D-67E9-4E4D-BC9A-67AD102F4EAB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11C60403-BB0C-4E11-BCF3-32E4220D686F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F426C89B-C58E-4516-BA02-7E2630FBFCCB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1DF7007F-A3EB-4695-B628-FB1D9998E307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D9D45E93-D953-4C95-9C54-9AE8EEE10A66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655339C6-6187-4623-A36E-4267CFBA904E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AA8764E7-5E7F-4696-9E89-D84FD498C8E8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AF7B51CC-40F9-4B35-A755-72772419882D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E1A4E76E-E576-4409-861D-6941C4CFAD5B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438924FD-AB21-467E-AB9A-E48C08BC2349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DCB7B598-156F-4D21-BBA0-6FB8D7BFE43A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44DC015A-F8EE-499F-92C5-CB9F18F20FD7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005AFD78-6D41-4E90-BA64-8B0C672CA2B4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9E38039B-B60C-4463-A5DA-E3CD5FB88849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67959F5B-4D3C-4A23-8128-D9E88AACBF95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00E88224-015F-4F2F-977D-22B4F17760FB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EEB56B57-E16E-4DA7-87F3-868EA42DE5C5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3A5A716F-2332-43ED-B79C-4A5D03EBA799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D5738E0D-EBD7-46BD-9C14-6C5ED5B7EADC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D3C586FE-9C3D-4F0C-AEC8-0C4DB3987958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B2C1E711-0E54-4832-9B11-D638A25B63E7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65323090-CEC8-4919-ADDC-C5DB456FDC2F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FEE71971-63FC-4B23-998E-2C854E118106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F376E4CF-FC4F-4EE9-A49F-FC46866646BC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0EBFEF7F-0202-45E2-BA30-75432FC0CAA6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CE79741D-7EF2-48A7-A55D-E09D15875612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6322D5FA-C27A-4581-8BC9-1F4B40295E43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79914388-91B6-4F82-A73A-90117C409A34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99E7C94C-38DF-4FB2-BCB8-F6CFDA8300A0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A719C960-6155-4D17-8616-352F9FDB1BE1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D7820A4E-52F3-4884-B37C-B7BBF12EACA7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10CC9B4A-EDEC-48B7-B6FF-67D17A38F80C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F350998D-6420-46C7-A52E-2DA47EA523AB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01A29BB8-5389-4691-B1DC-CEB929908A2B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D21C83EB-FF45-47B2-BD7D-50C69ED014FA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DCCB4E88-1869-4F5A-B834-7AA22E9D400C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1393BCBB-F4B2-47FE-8E95-E9EBEC0EA0C7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CCBDEED8-84A7-462F-A90D-3A66EE3C41BB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59C52FC6-50BB-4913-BE59-EC1374935CB6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56064BCF-5C19-47A0-A4CA-F5F616B9A969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98B9A0C1-0D5E-4E06-947A-37B273FFA8E4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8DDC97D7-1EC8-4F95-B1CC-EDB7B5BA6E64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6016983D-7465-4F9B-8EF6-92D750286821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FDE809F6-8DC0-4AB2-8CB6-E302C1E306CC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563ACB26-37ED-4047-9367-421BC4DD16F3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75E566EB-E657-46DF-B005-76733C2743D7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7E6A110A-E851-4389-AABB-33AC38F8BC15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CA33DCFC-CD43-4C20-8729-65E52B5FF244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FCE22A40-847D-4CBF-BC10-299919A2481D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8BBFF15F-1F1A-425A-BBD2-AC2D88EEF06F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574101F2-473D-4D4D-8CC1-C2EC0C19E882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B79772DA-9C49-421C-B9B0-86B0A5ECA175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13A8F3CC-D599-429F-8436-8FD397195A45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51483F9D-0601-484B-81A3-B915A89850D6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B7263DC2-EE80-4A12-9FF6-BB1B31E6794A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D9D5562D-3252-4C41-886A-A215C2B7A37A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A801479F-4FA8-460B-839F-1CDE3C8BDFA3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C784F2CF-BAA6-4CB7-A0A8-BA7FA4626789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8A4CE1FB-3A62-411E-8962-876E67A04089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9220ADA7-6B48-4931-AE94-C1EA1B3D07EF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E83E8522-0CA3-42B5-8C97-A55822236237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BC2A4C55-E69D-467A-9CF8-8595924792FA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0DAEC300-8301-4774-AC07-DF19E151FE65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25F641B5-B048-4D5A-BD57-9CCE1A582F8B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1275547E-0C27-4937-BACB-CA99CB6DFCAC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14FE2F6A-0419-4238-A6FE-78B91F86E9F4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7014</TotalTime>
  <Words>1176</Words>
  <Application>Microsoft Office PowerPoint</Application>
  <PresentationFormat>On-screen Show (4:3)</PresentationFormat>
  <Paragraphs>249</Paragraphs>
  <Slides>60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Georgia</vt:lpstr>
      <vt:lpstr>Wingdings</vt:lpstr>
      <vt:lpstr>EagleView Master</vt:lpstr>
      <vt:lpstr>  </vt:lpstr>
      <vt:lpstr>PowerPoint Presentation</vt:lpstr>
      <vt:lpstr>Quick Facts </vt:lpstr>
      <vt:lpstr>New England Capture Areas</vt:lpstr>
      <vt:lpstr>New Hampshire Capture Areas</vt:lpstr>
      <vt:lpstr>New Hampshire Capture Areas</vt:lpstr>
      <vt:lpstr>PentaView Digital Sensor System</vt:lpstr>
      <vt:lpstr>AccuPlus Orthomosaics</vt:lpstr>
      <vt:lpstr>AccuPlus – Highlights</vt:lpstr>
      <vt:lpstr>AccuPlus – Next to Zero Building Lean</vt:lpstr>
      <vt:lpstr>Field of View</vt:lpstr>
      <vt:lpstr>Field of View</vt:lpstr>
      <vt:lpstr>Benefits of Oblique Imagery</vt:lpstr>
      <vt:lpstr>CONNECT Overview</vt:lpstr>
      <vt:lpstr>CONNECTExplorer </vt:lpstr>
      <vt:lpstr>Dual Pane</vt:lpstr>
      <vt:lpstr>Dual Pane</vt:lpstr>
      <vt:lpstr>GIS Layers</vt:lpstr>
      <vt:lpstr>Measurement Tools</vt:lpstr>
      <vt:lpstr>Sample Annotation Projects</vt:lpstr>
      <vt:lpstr>Sample Annotation Projects</vt:lpstr>
      <vt:lpstr>Sample Annotation Projects</vt:lpstr>
      <vt:lpstr>CONNECT – MassDOT</vt:lpstr>
      <vt:lpstr>PowerPoint Presentation</vt:lpstr>
      <vt:lpstr>Mobile Apps</vt:lpstr>
      <vt:lpstr>Integrated Pictometry Application (IPA)</vt:lpstr>
      <vt:lpstr>Integration Solutions</vt:lpstr>
      <vt:lpstr>Integrated Pictometry Application (IPA)</vt:lpstr>
      <vt:lpstr>IPA Integration – Patriot AssessPro </vt:lpstr>
      <vt:lpstr>IPA Integration – Tyler’s iasWorld </vt:lpstr>
      <vt:lpstr>PowerPoint Presentation</vt:lpstr>
      <vt:lpstr>Integration Solutions - IPA</vt:lpstr>
      <vt:lpstr>Integration Solutions - IPA</vt:lpstr>
      <vt:lpstr>Integration Solutions - IPA</vt:lpstr>
      <vt:lpstr> View your oblique library from within ArcMap</vt:lpstr>
      <vt:lpstr>Pictometry’s ArcMap Uploader</vt:lpstr>
      <vt:lpstr>PowerPoint Presentation</vt:lpstr>
      <vt:lpstr>Pictometry for ArcGIS Pro  </vt:lpstr>
      <vt:lpstr>Orthomosaics</vt:lpstr>
      <vt:lpstr>Orthomosaics</vt:lpstr>
      <vt:lpstr>PowerPoint Presentation</vt:lpstr>
      <vt:lpstr>AGOL – Pictometry for WebApp Builder</vt:lpstr>
      <vt:lpstr>AGOL – Pictometry for WebApp Builder</vt:lpstr>
      <vt:lpstr>Local Integration into 911 CAD Software </vt:lpstr>
      <vt:lpstr>CAD Integration Options </vt:lpstr>
      <vt:lpstr>CAD Integration Options </vt:lpstr>
      <vt:lpstr>CAD Integration Options </vt:lpstr>
      <vt:lpstr>CAD Integration Options </vt:lpstr>
      <vt:lpstr>Gateway</vt:lpstr>
      <vt:lpstr>Gateway – Ontario Co, NY</vt:lpstr>
      <vt:lpstr>Gateway – Ontario Co, NY</vt:lpstr>
      <vt:lpstr>Gateway – Populating a Report or Database</vt:lpstr>
      <vt:lpstr>Gateway</vt:lpstr>
      <vt:lpstr>Gateway – Similar Ideas</vt:lpstr>
      <vt:lpstr>Gateway – Fire Map, RMWB</vt:lpstr>
      <vt:lpstr>Gateway - Fire Map, RMWB</vt:lpstr>
      <vt:lpstr>Marketing Material</vt:lpstr>
      <vt:lpstr>Training &amp; Support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HD Creative</dc:creator>
  <cp:lastModifiedBy>Joe Oddi</cp:lastModifiedBy>
  <cp:revision>407</cp:revision>
  <dcterms:created xsi:type="dcterms:W3CDTF">2013-07-19T21:24:06Z</dcterms:created>
  <dcterms:modified xsi:type="dcterms:W3CDTF">2018-01-10T17:33:16Z</dcterms:modified>
</cp:coreProperties>
</file>